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</p:sldIdLst>
  <p:sldSz cx="18288000" cy="10287000"/>
  <p:notesSz cx="7023100" cy="9309100"/>
  <p:embeddedFontLst>
    <p:embeddedFont>
      <p:font typeface="Nunito" panose="020F0502020204030204" pitchFamily="2" charset="0"/>
      <p:regular r:id="rId10"/>
    </p:embeddedFont>
    <p:embeddedFont>
      <p:font typeface="Proxima Nova Bold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83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195961" y="5935345"/>
            <a:ext cx="8126677" cy="8126677"/>
          </a:xfrm>
          <a:custGeom>
            <a:avLst/>
            <a:gdLst/>
            <a:ahLst/>
            <a:cxnLst/>
            <a:rect l="l" t="t" r="r" b="b"/>
            <a:pathLst>
              <a:path w="8126677" h="8126677">
                <a:moveTo>
                  <a:pt x="0" y="0"/>
                </a:moveTo>
                <a:lnTo>
                  <a:pt x="8126678" y="0"/>
                </a:lnTo>
                <a:lnTo>
                  <a:pt x="8126678" y="8126677"/>
                </a:lnTo>
                <a:lnTo>
                  <a:pt x="0" y="81266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-1350137" y="-1742992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994970" y="-138782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7"/>
                </a:lnTo>
                <a:lnTo>
                  <a:pt x="0" y="34044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13897411" y="6636795"/>
            <a:ext cx="6723778" cy="6723778"/>
          </a:xfrm>
          <a:custGeom>
            <a:avLst/>
            <a:gdLst/>
            <a:ahLst/>
            <a:cxnLst/>
            <a:rect l="l" t="t" r="r" b="b"/>
            <a:pathLst>
              <a:path w="6723778" h="6723778">
                <a:moveTo>
                  <a:pt x="0" y="0"/>
                </a:moveTo>
                <a:lnTo>
                  <a:pt x="6723778" y="0"/>
                </a:lnTo>
                <a:lnTo>
                  <a:pt x="6723778" y="6723778"/>
                </a:lnTo>
                <a:lnTo>
                  <a:pt x="0" y="6723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14876906" y="7616290"/>
            <a:ext cx="4764788" cy="4764788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-499020" y="-891876"/>
            <a:ext cx="2412567" cy="241256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5605500" y="7551406"/>
            <a:ext cx="6578882" cy="1023974"/>
            <a:chOff x="0" y="0"/>
            <a:chExt cx="1732710" cy="26968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32710" cy="269689"/>
            </a:xfrm>
            <a:custGeom>
              <a:avLst/>
              <a:gdLst/>
              <a:ahLst/>
              <a:cxnLst/>
              <a:rect l="l" t="t" r="r" b="b"/>
              <a:pathLst>
                <a:path w="1732710" h="269689">
                  <a:moveTo>
                    <a:pt x="60016" y="0"/>
                  </a:moveTo>
                  <a:lnTo>
                    <a:pt x="1672694" y="0"/>
                  </a:lnTo>
                  <a:cubicBezTo>
                    <a:pt x="1688611" y="0"/>
                    <a:pt x="1703876" y="6323"/>
                    <a:pt x="1715132" y="17578"/>
                  </a:cubicBezTo>
                  <a:cubicBezTo>
                    <a:pt x="1726387" y="28833"/>
                    <a:pt x="1732710" y="44099"/>
                    <a:pt x="1732710" y="60016"/>
                  </a:cubicBezTo>
                  <a:lnTo>
                    <a:pt x="1732710" y="209673"/>
                  </a:lnTo>
                  <a:cubicBezTo>
                    <a:pt x="1732710" y="242819"/>
                    <a:pt x="1705840" y="269689"/>
                    <a:pt x="1672694" y="269689"/>
                  </a:cubicBezTo>
                  <a:lnTo>
                    <a:pt x="60016" y="269689"/>
                  </a:lnTo>
                  <a:cubicBezTo>
                    <a:pt x="44099" y="269689"/>
                    <a:pt x="28833" y="263366"/>
                    <a:pt x="17578" y="252110"/>
                  </a:cubicBezTo>
                  <a:cubicBezTo>
                    <a:pt x="6323" y="240855"/>
                    <a:pt x="0" y="225590"/>
                    <a:pt x="0" y="209673"/>
                  </a:cubicBezTo>
                  <a:lnTo>
                    <a:pt x="0" y="60016"/>
                  </a:lnTo>
                  <a:cubicBezTo>
                    <a:pt x="0" y="44099"/>
                    <a:pt x="6323" y="28833"/>
                    <a:pt x="17578" y="17578"/>
                  </a:cubicBezTo>
                  <a:cubicBezTo>
                    <a:pt x="28833" y="6323"/>
                    <a:pt x="44099" y="0"/>
                    <a:pt x="60016" y="0"/>
                  </a:cubicBezTo>
                  <a:close/>
                </a:path>
              </a:pathLst>
            </a:custGeom>
            <a:ln w="38100" cap="rnd">
              <a:solidFill>
                <a:srgbClr val="474646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732710" cy="3077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5593468" y="7616290"/>
            <a:ext cx="6889705" cy="7598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36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By Trevor M. Clark, Ph.D.</a:t>
            </a:r>
            <a:endParaRPr lang="en-US" sz="4000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DBFA256-0241-6095-F1BA-972DC43E3095}"/>
              </a:ext>
            </a:extLst>
          </p:cNvPr>
          <p:cNvSpPr txBox="1"/>
          <p:nvPr/>
        </p:nvSpPr>
        <p:spPr>
          <a:xfrm>
            <a:off x="3827906" y="1429877"/>
            <a:ext cx="11049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Nunito" pitchFamily="2" charset="0"/>
              </a:rPr>
              <a:t>Outpatient Substance Abuse Treatment Programs: A Longitudinal Analysis of Associated Variables That Influence African American Adolescent Program Completion Rates</a:t>
            </a:r>
          </a:p>
          <a:p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C58A77-6EED-13C5-C774-EE6D03D91A98}"/>
              </a:ext>
            </a:extLst>
          </p:cNvPr>
          <p:cNvSpPr txBox="1"/>
          <p:nvPr/>
        </p:nvSpPr>
        <p:spPr>
          <a:xfrm>
            <a:off x="3619500" y="4716649"/>
            <a:ext cx="11049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Nunito" pitchFamily="2" charset="0"/>
              </a:rPr>
              <a:t>Baltimore City Council Public Health and Environment Committee </a:t>
            </a:r>
          </a:p>
          <a:p>
            <a:pPr algn="ctr"/>
            <a:endParaRPr lang="en-US" sz="3600" b="1" dirty="0">
              <a:latin typeface="Nunito" pitchFamily="2" charset="0"/>
            </a:endParaRPr>
          </a:p>
          <a:p>
            <a:pPr algn="ctr"/>
            <a:r>
              <a:rPr lang="en-US" sz="3600" b="1" dirty="0">
                <a:latin typeface="Nunito" pitchFamily="2" charset="0"/>
              </a:rPr>
              <a:t>Hon. Phylicia Porter, Chair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4085116" y="1230454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Purpose and Relevance to the Hearing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819400" y="2742637"/>
            <a:ext cx="13868400" cy="4001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Focuses on outpatient substance abuse treatment program completion among African American adolescents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Examines structural and service-level determinants of treatment pre-termination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Findings inform local discussions on quality, safety, regulation, and equitable distribution of recovery services in Baltimore city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This presentation is grounded in a national multivariate longitudinal dissertation research study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endParaRPr lang="en-US" sz="2799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/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/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05FB5-5687-C662-0672-A6645D6AF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76986D8-147F-CA29-12A9-CC8F3009EC6E}"/>
              </a:ext>
            </a:extLst>
          </p:cNvPr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2D15A29-9084-F4AF-7B56-B60E51ABD033}"/>
              </a:ext>
            </a:extLst>
          </p:cNvPr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99F70385-4A57-9D22-0828-BEAC42BB5156}"/>
              </a:ext>
            </a:extLst>
          </p:cNvPr>
          <p:cNvSpPr txBox="1"/>
          <p:nvPr/>
        </p:nvSpPr>
        <p:spPr>
          <a:xfrm>
            <a:off x="4085116" y="1230454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Statement of the Problem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CAFE65E6-147C-A2AD-6A0F-C83712A913E1}"/>
              </a:ext>
            </a:extLst>
          </p:cNvPr>
          <p:cNvSpPr txBox="1"/>
          <p:nvPr/>
        </p:nvSpPr>
        <p:spPr>
          <a:xfrm>
            <a:off x="3124201" y="3148653"/>
            <a:ext cx="13461566" cy="3483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African American adolescents experience disproportionately high outpatient treatment program pre-termination rates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Existing research has been largely qualitative 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There is a lack of quantitative longitudinal research studies examining structural predictors of treatment program completion rates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Understanding system-level drivers is critical for effective oversight,  accountability, and improved treatment program outcome rates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0018609E-046C-53DA-396C-84500ECBD05B}"/>
              </a:ext>
            </a:extLst>
          </p:cNvPr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3B1461AD-B75E-0EAD-F0F3-3C4E8372F62D}"/>
              </a:ext>
            </a:extLst>
          </p:cNvPr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95AEBD5E-0A89-2415-0C38-EDE10B673EAE}"/>
              </a:ext>
            </a:extLst>
          </p:cNvPr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A98E47D-776E-4A29-B326-5A75204F7AE0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C560ED48-F268-7385-6642-8C1735FDBAF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E01ADA96-AC0E-B107-4CB0-8E8EF04D43B7}"/>
              </a:ext>
            </a:extLst>
          </p:cNvPr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B5F5D589-2779-1F4C-3BF1-7909548F5D2C}"/>
              </a:ext>
            </a:extLst>
          </p:cNvPr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70196A69-3596-5701-ADB1-CBC3DA7FF247}"/>
              </a:ext>
            </a:extLst>
          </p:cNvPr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46D2CE26-2B55-B9E8-93FB-9337DE8C3F6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4EC65F42-3B13-4F1A-4CFD-3F79F4D2335B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33400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91201E-F35B-8035-7CEB-A6D38DF2A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F74CBED-431B-AD31-DC11-17002F7B1FC9}"/>
              </a:ext>
            </a:extLst>
          </p:cNvPr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1BA4D20-E12F-78AB-F34B-C201084324EC}"/>
              </a:ext>
            </a:extLst>
          </p:cNvPr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A74ECE16-B624-A15F-196E-66015C030B47}"/>
              </a:ext>
            </a:extLst>
          </p:cNvPr>
          <p:cNvSpPr txBox="1"/>
          <p:nvPr/>
        </p:nvSpPr>
        <p:spPr>
          <a:xfrm>
            <a:off x="4085116" y="1230454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Methodology 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7CA7555A-2F58-8A28-F8D9-24D936DEEFEC}"/>
              </a:ext>
            </a:extLst>
          </p:cNvPr>
          <p:cNvSpPr txBox="1"/>
          <p:nvPr/>
        </p:nvSpPr>
        <p:spPr>
          <a:xfrm>
            <a:off x="3124201" y="3148653"/>
            <a:ext cx="13461566" cy="29835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Data source: Treatment Episode Data Set – Discharge (TEDS-D)National sample: N = 10,020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Population: African American adolescents ages 12–20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Study period: 2020–2022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Research Design: National multivariate quantitative longitudinal retrospective study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765B8E56-D568-C7E3-56BA-37733E466552}"/>
              </a:ext>
            </a:extLst>
          </p:cNvPr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978D884E-BB5E-181C-5377-B464A013B262}"/>
              </a:ext>
            </a:extLst>
          </p:cNvPr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66C733B1-EE80-4F45-6B04-2AC7F0C7303F}"/>
              </a:ext>
            </a:extLst>
          </p:cNvPr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1337526-E97B-3D9D-F59D-8E74D47702E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FA4C5401-0ED2-8140-E3E1-43155A391A65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56C8C94F-071D-7FC0-B5E4-C58E7A213B66}"/>
              </a:ext>
            </a:extLst>
          </p:cNvPr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6F740438-DF40-6166-7DF4-94257E049755}"/>
              </a:ext>
            </a:extLst>
          </p:cNvPr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3D25B1ED-B820-B5FE-E826-31DB8E3F4FE4}"/>
              </a:ext>
            </a:extLst>
          </p:cNvPr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1B3A765C-86DE-7B0E-92F6-440BC6A764E9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3A925A03-0BAB-DCEE-E6E1-C3CFB8BC668B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890170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6FB841-7715-311A-5A3A-4D543655B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F1059DE-DDFF-2FBB-D6FA-CE815491EFF8}"/>
              </a:ext>
            </a:extLst>
          </p:cNvPr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289655EA-8996-BE86-C4F2-CCCFCB78C29C}"/>
              </a:ext>
            </a:extLst>
          </p:cNvPr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9BE0A276-3DF9-A3BB-84C5-FAC724595B03}"/>
              </a:ext>
            </a:extLst>
          </p:cNvPr>
          <p:cNvSpPr txBox="1"/>
          <p:nvPr/>
        </p:nvSpPr>
        <p:spPr>
          <a:xfrm>
            <a:off x="4085116" y="1230454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Study Variables  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33A59605-EA42-AD10-049A-69A8BBEF7BC6}"/>
              </a:ext>
            </a:extLst>
          </p:cNvPr>
          <p:cNvSpPr txBox="1"/>
          <p:nvPr/>
        </p:nvSpPr>
        <p:spPr>
          <a:xfrm>
            <a:off x="3124201" y="3148653"/>
            <a:ext cx="13461566" cy="29835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Independent Variables Examined: Gender, Age, Referral source, Psychiatric comorbidity status, Living arrangements, Substance use severity, Prior treatment history, Insurance status, Days on waiting list, Length of stay, Primary substance use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endParaRPr lang="en-US" sz="2799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Dependent Composite Variable: Treatment Completion Status 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B7CF9FD9-528D-15E6-5CAC-0A07F72B46B0}"/>
              </a:ext>
            </a:extLst>
          </p:cNvPr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536121A9-719D-9C23-E1FC-F3A05E082AE9}"/>
              </a:ext>
            </a:extLst>
          </p:cNvPr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564C2C98-1C14-271E-40C9-C4C43AA3D3A2}"/>
              </a:ext>
            </a:extLst>
          </p:cNvPr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9E0C2D9-CDE2-16CD-069C-90C9F3EB54DB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459A38B8-1E5D-686C-268A-958474A15504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8E76E3F1-E170-8CB4-61D1-3B0AEF6566A6}"/>
              </a:ext>
            </a:extLst>
          </p:cNvPr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88FAC321-4F7C-B0F2-A801-6B1C8542BB39}"/>
              </a:ext>
            </a:extLst>
          </p:cNvPr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6A15E29B-5809-2EEC-1E17-E1594C585117}"/>
              </a:ext>
            </a:extLst>
          </p:cNvPr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805B3B17-0AE6-7786-41FF-1E7BA2495B4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54B97F6C-180B-E5F3-5940-8E89E8AFAEC0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57796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1F05EF-7CF0-542D-7180-192322FEB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A05BB99-1D5C-B63C-41B4-AC2BAEC87069}"/>
              </a:ext>
            </a:extLst>
          </p:cNvPr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60C70AF9-3DB0-6B42-D4AC-48029FAEC313}"/>
              </a:ext>
            </a:extLst>
          </p:cNvPr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03328F37-7F10-99B4-EF46-7F2A16AF0288}"/>
              </a:ext>
            </a:extLst>
          </p:cNvPr>
          <p:cNvSpPr txBox="1"/>
          <p:nvPr/>
        </p:nvSpPr>
        <p:spPr>
          <a:xfrm>
            <a:off x="4085116" y="1230454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Study Findings 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896087B0-6A61-CC53-DD25-673024FF8142}"/>
              </a:ext>
            </a:extLst>
          </p:cNvPr>
          <p:cNvSpPr txBox="1"/>
          <p:nvPr/>
        </p:nvSpPr>
        <p:spPr>
          <a:xfrm>
            <a:off x="3124201" y="3148653"/>
            <a:ext cx="13461566" cy="2483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All null hypotheses were rejected at the .05 significance level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Referral source, psychiatric comorbidity, living arrangement, and service utilization variables contributed meaningfully to treatment outcomes 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Findings were stable across 2020, 2021, and 2022, demonstrating longitudinal consistency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E5CE14E7-5E0B-C7E8-9E01-4764B31A8C13}"/>
              </a:ext>
            </a:extLst>
          </p:cNvPr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083F7840-CC7F-B8BA-F6EA-D7F211E5E315}"/>
              </a:ext>
            </a:extLst>
          </p:cNvPr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54299DC0-E8F3-7420-2232-E076FD572F63}"/>
              </a:ext>
            </a:extLst>
          </p:cNvPr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F91BE6A-FF29-90DE-68B4-FC4B4CBEF21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49215BFD-C41F-0BD8-DBBA-8F9B6B492496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8C5B529F-E480-E71A-95FD-802841609D97}"/>
              </a:ext>
            </a:extLst>
          </p:cNvPr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02900081-C3FD-0253-5AE5-5CA633958043}"/>
              </a:ext>
            </a:extLst>
          </p:cNvPr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9FFC7C60-1811-1046-3635-4DCDBA59BBF1}"/>
              </a:ext>
            </a:extLst>
          </p:cNvPr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D5BA906A-6429-A295-9BC3-40C69E0755D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BDC3FA92-CCBD-4510-E3DE-6E49C365E9CA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5125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63E62F-8B63-7107-60FB-A78DFF99C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7D9A46B-4BBB-AEE7-F483-B982A4E9D7BF}"/>
              </a:ext>
            </a:extLst>
          </p:cNvPr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5858C4B7-B731-2E59-3767-6DA2DCE4E364}"/>
              </a:ext>
            </a:extLst>
          </p:cNvPr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B0DC5028-8747-C2CA-C13E-B9C8CB585133}"/>
              </a:ext>
            </a:extLst>
          </p:cNvPr>
          <p:cNvSpPr txBox="1"/>
          <p:nvPr/>
        </p:nvSpPr>
        <p:spPr>
          <a:xfrm>
            <a:off x="4085116" y="1230454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Additional Studies 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43481CB4-068C-8017-D951-E317054897D7}"/>
              </a:ext>
            </a:extLst>
          </p:cNvPr>
          <p:cNvSpPr txBox="1"/>
          <p:nvPr/>
        </p:nvSpPr>
        <p:spPr>
          <a:xfrm>
            <a:off x="3048000" y="3148653"/>
            <a:ext cx="13537767" cy="4001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Additional analyses among related African American sub-populations produced consistent structural patterns and weak treatment program outcomes rates. </a:t>
            </a:r>
          </a:p>
          <a:p>
            <a:pPr>
              <a:lnSpc>
                <a:spcPts val="3919"/>
              </a:lnSpc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     Other analyses included the following subgroups: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endParaRPr lang="en-US" sz="2799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lvl="1">
              <a:lnSpc>
                <a:spcPts val="3919"/>
              </a:lnSpc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1.)Justice-referred individuals</a:t>
            </a:r>
          </a:p>
          <a:p>
            <a:pPr lvl="1">
              <a:lnSpc>
                <a:spcPts val="3919"/>
              </a:lnSpc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2.)African American males with psychiatric comorbidities</a:t>
            </a:r>
          </a:p>
          <a:p>
            <a:pPr lvl="1">
              <a:lnSpc>
                <a:spcPts val="3919"/>
              </a:lnSpc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3.)Aging African American adults in the Northeast</a:t>
            </a:r>
          </a:p>
          <a:p>
            <a:pPr lvl="1">
              <a:lnSpc>
                <a:spcPts val="3919"/>
              </a:lnSpc>
            </a:pPr>
            <a:r>
              <a:rPr lang="en-US" sz="2799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4.) African American Adolescents in the Southern region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B8CE5FEE-9F71-F9AD-92B4-3A65022A82CC}"/>
              </a:ext>
            </a:extLst>
          </p:cNvPr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A7DB8D97-6644-76A6-8970-4C3F76F2964F}"/>
              </a:ext>
            </a:extLst>
          </p:cNvPr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D0E43D97-A3DC-FEBA-603A-14061E906A12}"/>
              </a:ext>
            </a:extLst>
          </p:cNvPr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FCE22D17-69DE-F1D2-D012-4A05D88C3EA8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1B24F2F6-070C-4B32-A397-7A9AB4B7E5AA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33328AE3-22DA-BCE3-E60B-D63BF2E75651}"/>
              </a:ext>
            </a:extLst>
          </p:cNvPr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CF1293A3-AE31-C987-48A3-E1F558D371F3}"/>
              </a:ext>
            </a:extLst>
          </p:cNvPr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97EA9B4-7D40-D04B-7E4B-020759F79409}"/>
              </a:ext>
            </a:extLst>
          </p:cNvPr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B3F2C3D-ACFA-89AD-DC35-83C09F3674C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D353B622-453E-A16D-B44F-4AEBE4103938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402632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FEE762-7DC8-7E64-4AC9-AF77AB000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4549BBC-AA42-F724-431F-E92735392463}"/>
              </a:ext>
            </a:extLst>
          </p:cNvPr>
          <p:cNvSpPr/>
          <p:nvPr/>
        </p:nvSpPr>
        <p:spPr>
          <a:xfrm>
            <a:off x="-2057400" y="-1258963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A2F0B4F-3EE7-639D-78EB-A9DB02AFDE94}"/>
              </a:ext>
            </a:extLst>
          </p:cNvPr>
          <p:cNvSpPr/>
          <p:nvPr/>
        </p:nvSpPr>
        <p:spPr>
          <a:xfrm>
            <a:off x="-1702233" y="-903796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AEB6EF27-9DDE-A668-B7EC-72AA0E326F08}"/>
              </a:ext>
            </a:extLst>
          </p:cNvPr>
          <p:cNvSpPr txBox="1"/>
          <p:nvPr/>
        </p:nvSpPr>
        <p:spPr>
          <a:xfrm>
            <a:off x="4085116" y="776651"/>
            <a:ext cx="11307284" cy="134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b="1" dirty="0">
                <a:solidFill>
                  <a:srgbClr val="00000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Oversight Implications for Baltimore City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8CC33483-3E66-3E94-155F-0FC42C94FA84}"/>
              </a:ext>
            </a:extLst>
          </p:cNvPr>
          <p:cNvSpPr txBox="1"/>
          <p:nvPr/>
        </p:nvSpPr>
        <p:spPr>
          <a:xfrm>
            <a:off x="3007975" y="2309153"/>
            <a:ext cx="13461566" cy="74847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Outcome-Focused Accountability 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Baltimore oversight should incorporate treatment completion and retention metrics alongside licensing and compliance reviews</a:t>
            </a:r>
          </a:p>
          <a:p>
            <a:pPr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Referral Pathway Monitoring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National and supporting studies consistently show referral source matters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Local oversight should track outcomes associated with court-mandated, hospital, and community referral pathways</a:t>
            </a:r>
          </a:p>
          <a:p>
            <a:pPr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System Coordination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Recovery homes and outpatient clinics function as an integrated recovery system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Fragmented oversight increases the risk of premature treatment exit</a:t>
            </a:r>
          </a:p>
          <a:p>
            <a:pPr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Equity and Distribution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Decisions about clinic placement and neighborhood concentration should be informed by outcome data, not facility counts alone</a:t>
            </a:r>
          </a:p>
          <a:p>
            <a:pPr marL="457200" indent="-457200">
              <a:lnSpc>
                <a:spcPts val="3919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National benchmarks provide a framework for assessing whether Baltimore’s recovery infrastructure is aligned with higher levels of program effectiveness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9DCC2FE5-CEDC-EEB3-98E3-BF49971AF18A}"/>
              </a:ext>
            </a:extLst>
          </p:cNvPr>
          <p:cNvSpPr/>
          <p:nvPr/>
        </p:nvSpPr>
        <p:spPr>
          <a:xfrm>
            <a:off x="16230600" y="72009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C9482E0C-883D-FE5F-93F2-FC57FD653905}"/>
              </a:ext>
            </a:extLst>
          </p:cNvPr>
          <p:cNvSpPr/>
          <p:nvPr/>
        </p:nvSpPr>
        <p:spPr>
          <a:xfrm>
            <a:off x="16585767" y="7556067"/>
            <a:ext cx="3404467" cy="3404467"/>
          </a:xfrm>
          <a:custGeom>
            <a:avLst/>
            <a:gdLst/>
            <a:ahLst/>
            <a:cxnLst/>
            <a:rect l="l" t="t" r="r" b="b"/>
            <a:pathLst>
              <a:path w="3404467" h="3404467">
                <a:moveTo>
                  <a:pt x="0" y="0"/>
                </a:moveTo>
                <a:lnTo>
                  <a:pt x="3404466" y="0"/>
                </a:lnTo>
                <a:lnTo>
                  <a:pt x="3404466" y="3404466"/>
                </a:lnTo>
                <a:lnTo>
                  <a:pt x="0" y="34044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1E796494-B3B1-2BFA-7CB6-23A3D6D2B120}"/>
              </a:ext>
            </a:extLst>
          </p:cNvPr>
          <p:cNvGrpSpPr/>
          <p:nvPr/>
        </p:nvGrpSpPr>
        <p:grpSpPr>
          <a:xfrm>
            <a:off x="12319137" y="9258300"/>
            <a:ext cx="3911463" cy="3911463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DF4F86EE-FB79-4B22-3149-1797740E13AC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99726EE2-46B5-DCE6-6CEB-4110DEEF1C21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A1ECC6F4-9F7D-FA74-CC2D-705282891FA5}"/>
              </a:ext>
            </a:extLst>
          </p:cNvPr>
          <p:cNvSpPr/>
          <p:nvPr/>
        </p:nvSpPr>
        <p:spPr>
          <a:xfrm>
            <a:off x="16998733" y="7969033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074EF7EA-62F4-CBF7-C6F1-FE2E3E88F088}"/>
              </a:ext>
            </a:extLst>
          </p:cNvPr>
          <p:cNvSpPr/>
          <p:nvPr/>
        </p:nvSpPr>
        <p:spPr>
          <a:xfrm>
            <a:off x="-1289267" y="-490830"/>
            <a:ext cx="2578533" cy="2578533"/>
          </a:xfrm>
          <a:custGeom>
            <a:avLst/>
            <a:gdLst/>
            <a:ahLst/>
            <a:cxnLst/>
            <a:rect l="l" t="t" r="r" b="b"/>
            <a:pathLst>
              <a:path w="2578533" h="2578533">
                <a:moveTo>
                  <a:pt x="0" y="0"/>
                </a:moveTo>
                <a:lnTo>
                  <a:pt x="2578534" y="0"/>
                </a:lnTo>
                <a:lnTo>
                  <a:pt x="2578534" y="2578534"/>
                </a:lnTo>
                <a:lnTo>
                  <a:pt x="0" y="25785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F83AAE02-7AB8-7688-AF52-D96E5F6F2EFE}"/>
              </a:ext>
            </a:extLst>
          </p:cNvPr>
          <p:cNvGrpSpPr/>
          <p:nvPr/>
        </p:nvGrpSpPr>
        <p:grpSpPr>
          <a:xfrm>
            <a:off x="2129385" y="-2859528"/>
            <a:ext cx="3911463" cy="3911463"/>
            <a:chOff x="0" y="0"/>
            <a:chExt cx="812800" cy="81280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2327B65-FE44-336C-585F-4BEDABCFBFF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7464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1E1E3768-034D-4F82-5E70-2D3500145CC2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15262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4349</TotalTime>
  <Words>459</Words>
  <Application>Microsoft Office PowerPoint</Application>
  <PresentationFormat>Custom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Arial</vt:lpstr>
      <vt:lpstr>Nunito</vt:lpstr>
      <vt:lpstr>Proxima Nova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Grey Black Minimalist Simple Project Presentation</dc:title>
  <dc:creator>College Park Public User</dc:creator>
  <cp:lastModifiedBy>Currin, Marguerite (City Council)</cp:lastModifiedBy>
  <cp:revision>8</cp:revision>
  <cp:lastPrinted>2026-04-28T16:00:28Z</cp:lastPrinted>
  <dcterms:created xsi:type="dcterms:W3CDTF">2006-08-16T00:00:00Z</dcterms:created>
  <dcterms:modified xsi:type="dcterms:W3CDTF">2026-04-28T16:01:24Z</dcterms:modified>
  <dc:identifier>DAHBt7dCirc</dc:identifier>
</cp:coreProperties>
</file>