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71" r:id="rId5"/>
    <p:sldMasterId id="2147483693" r:id="rId6"/>
  </p:sldMasterIdLst>
  <p:notesMasterIdLst>
    <p:notesMasterId r:id="rId24"/>
  </p:notesMasterIdLst>
  <p:sldIdLst>
    <p:sldId id="256" r:id="rId7"/>
    <p:sldId id="318" r:id="rId8"/>
    <p:sldId id="316" r:id="rId9"/>
    <p:sldId id="1331" r:id="rId10"/>
    <p:sldId id="1284" r:id="rId11"/>
    <p:sldId id="1310" r:id="rId12"/>
    <p:sldId id="1282" r:id="rId13"/>
    <p:sldId id="1336" r:id="rId14"/>
    <p:sldId id="1328" r:id="rId15"/>
    <p:sldId id="1270" r:id="rId16"/>
    <p:sldId id="1320" r:id="rId17"/>
    <p:sldId id="1335" r:id="rId18"/>
    <p:sldId id="1329" r:id="rId19"/>
    <p:sldId id="1322" r:id="rId20"/>
    <p:sldId id="1291" r:id="rId21"/>
    <p:sldId id="1327" r:id="rId22"/>
    <p:sldId id="31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9A50E01-5C45-B671-F523-AB4D0E5AB44B}" name="Liselle Yorke" initials="LY" userId="S::liselle.yorke@bhsbaltimore.org::a1ba30c6-ffca-42ed-b8be-924c17353ca7" providerId="AD"/>
  <p188:author id="{E6EFC971-E3E6-85F8-C5FE-AC9050E9EBF7}" name="Chauna Brocht" initials="CB" userId="S::Chauna.Brocht@bhsbaltimore.org::fd440519-43a5-4730-8281-01c1105c1f6d" providerId="AD"/>
  <p188:author id="{AA949684-494D-9958-5C91-578BD219D4E8}" name="Crista Taylor" initials="CT" userId="S::Crista.Taylor@bhsbaltimore.org::45627205-fdf0-4b03-8f71-21accd047f2f" providerId="AD"/>
  <p188:author id="{40A17589-3FDA-243B-2996-7693B25151A3}" name="Daniel Rabbitt" initials="DR" userId="S::Daniel.Rabbitt@bhsbaltimore.org::b34f1c67-4a32-43c6-9ced-9ca0a7f047d1" providerId="AD"/>
  <p188:author id="{F789928B-EC38-69AF-8A44-9FF511B01B3A}" name="Tricia Triece" initials="TT" userId="S::patricia.triece@bhsbaltimore.org::01bfabc3-93f2-45a1-a50d-0ab2a2836efc" providerId="AD"/>
  <p188:author id="{24C1E590-723A-1E73-0AB1-D640D0BC6318}" name="Adrienne Breidenstine" initials="AB" userId="S::Adrienne.Breidenstine@bhsbaltimore.org::f4dc5c95-97c0-4d8f-8bd6-7b89e2dc97a7" providerId="AD"/>
  <p188:author id="{27ACB6B1-9F1A-CA86-658F-00BB0F09FF66}" name="Crista Taylor" initials="CT" userId="S::crista.taylor@bhsbaltimore.org::45627205-fdf0-4b03-8f71-21accd047f2f" providerId="AD"/>
  <p188:author id="{F5C4A0B3-AED7-3D32-0B00-B42D25B1B3C0}" name="Shandra Ridgely" initials="SR" userId="S::shandra.ridgely@bhsbaltimore.org::27c09872-c87a-4278-8d19-88240b93ea81" providerId="AD"/>
  <p188:author id="{0E3712B9-0FE2-94BE-A3C9-C6358A34D720}" name="Daniel Rabbitt" initials="DR" userId="S::daniel.rabbitt@bhsbaltimore.org::b34f1c67-4a32-43c6-9ced-9ca0a7f047d1" providerId="AD"/>
  <p188:author id="{133EDBC1-FB79-7E1A-B328-61F8AEC88C96}" name="Chauna Brocht" initials="CB" userId="S::chauna.brocht@bhsbaltimore.org::fd440519-43a5-4730-8281-01c1105c1f6d" providerId="AD"/>
  <p188:author id="{25E291E3-C655-3AD5-7DDF-49FC36522824}" name="Adrienne Breidenstine" initials="AB" userId="S::adrienne.breidenstine@bhsbaltimore.org::f4dc5c95-97c0-4d8f-8bd6-7b89e2dc97a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6B80"/>
    <a:srgbClr val="595A5C"/>
    <a:srgbClr val="D8E0E6"/>
    <a:srgbClr val="CCDDE8"/>
    <a:srgbClr val="DB5257"/>
    <a:srgbClr val="60C08B"/>
    <a:srgbClr val="4B6C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75FD2F-1619-4B59-A043-F5D27EF9205D}" v="13" dt="2026-07-20T16:36:40.3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heme" Target="theme/theme1.xml"/><Relationship Id="rId30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9ACC0C-3549-4B4F-B97D-32D186F33899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F7B8EB-60A8-4716-ABAD-F608D22F2D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896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Center has a new name and new operator—CarePoint Response.</a:t>
            </a:r>
            <a:endParaRPr lang="en-US" dirty="0"/>
          </a:p>
          <a:p>
            <a:endParaRPr lang="en-US" dirty="0"/>
          </a:p>
          <a:p>
            <a:r>
              <a:rPr lang="en-US" dirty="0"/>
              <a:t>The name change is  </a:t>
            </a:r>
            <a:r>
              <a:rPr lang="en-US"/>
              <a:t>intended to</a:t>
            </a:r>
            <a:r>
              <a:rPr lang="en-US" dirty="0"/>
              <a:t> make clear what services offered and that the program serves ppl with SUD as their primary need</a:t>
            </a:r>
          </a:p>
          <a:p>
            <a:endParaRPr lang="en-US" dirty="0"/>
          </a:p>
          <a:p>
            <a:r>
              <a:rPr lang="en-US" dirty="0"/>
              <a:t>Center is located at 710 </a:t>
            </a:r>
            <a:r>
              <a:rPr lang="en-US" dirty="0" err="1"/>
              <a:t>Dukeland</a:t>
            </a:r>
            <a:r>
              <a:rPr lang="en-US" dirty="0"/>
              <a:t> Ave.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6F7B8EB-60A8-4716-ABAD-F608D22F2D6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537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7D350-4563-9CB6-3020-4F89A7F73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C5B661-0A76-6271-37DA-BC97A3F76B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2A32F0-2327-F6F6-C7EB-2A3E35E318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459457-621F-1D9E-DEAD-A09BFF4948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F7B8EB-60A8-4716-ABAD-F608D22F2D6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6606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png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hsbaltimore.org/" TargetMode="External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9.png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ity skyline with boats in water&#10;&#10;Description automatically generated">
            <a:extLst>
              <a:ext uri="{FF2B5EF4-FFF2-40B4-BE49-F238E27FC236}">
                <a16:creationId xmlns:a16="http://schemas.microsoft.com/office/drawing/2014/main" id="{F04F253E-8D98-412A-89D0-F2EE51DF37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314" y="-2175833"/>
            <a:ext cx="12292314" cy="70241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0DA498C-CCB5-D6CE-CEEE-456230F9FA11}"/>
              </a:ext>
            </a:extLst>
          </p:cNvPr>
          <p:cNvSpPr/>
          <p:nvPr userDrawn="1"/>
        </p:nvSpPr>
        <p:spPr>
          <a:xfrm>
            <a:off x="0" y="3769458"/>
            <a:ext cx="12192000" cy="31714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CD13E2-1B13-73A9-1DC1-C5768EF10D46}"/>
              </a:ext>
            </a:extLst>
          </p:cNvPr>
          <p:cNvSpPr/>
          <p:nvPr userDrawn="1"/>
        </p:nvSpPr>
        <p:spPr>
          <a:xfrm>
            <a:off x="798654" y="1743963"/>
            <a:ext cx="5623365" cy="3306443"/>
          </a:xfrm>
          <a:prstGeom prst="rect">
            <a:avLst/>
          </a:prstGeom>
          <a:solidFill>
            <a:srgbClr val="4B6C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3AA7F2-8617-A412-EFC5-1FF1BC6C520A}"/>
              </a:ext>
            </a:extLst>
          </p:cNvPr>
          <p:cNvSpPr/>
          <p:nvPr userDrawn="1"/>
        </p:nvSpPr>
        <p:spPr>
          <a:xfrm>
            <a:off x="5816750" y="2183726"/>
            <a:ext cx="5692343" cy="3347001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1769F6-8E4B-A0F8-6F63-0749BFEBA707}"/>
              </a:ext>
            </a:extLst>
          </p:cNvPr>
          <p:cNvSpPr/>
          <p:nvPr userDrawn="1"/>
        </p:nvSpPr>
        <p:spPr>
          <a:xfrm>
            <a:off x="1082233" y="2051613"/>
            <a:ext cx="10027534" cy="3171464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black background with red and blue text&#10;&#10;Description automatically generated">
            <a:extLst>
              <a:ext uri="{FF2B5EF4-FFF2-40B4-BE49-F238E27FC236}">
                <a16:creationId xmlns:a16="http://schemas.microsoft.com/office/drawing/2014/main" id="{CD7A1EA3-B702-7F47-0C1B-D6316B96E6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37" y="5574813"/>
            <a:ext cx="4427317" cy="1036730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FA9E3B8-8281-365A-BA9B-EBA17C63FA9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61844" y="2493963"/>
            <a:ext cx="7068312" cy="119786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6600" b="1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TITLE HERE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16BE18F0-3CD2-BAFF-D055-020F85CA4B4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561844" y="3735922"/>
            <a:ext cx="7068312" cy="66751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4000" b="0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SUBTITLE</a:t>
            </a:r>
          </a:p>
        </p:txBody>
      </p:sp>
    </p:spTree>
    <p:extLst>
      <p:ext uri="{BB962C8B-B14F-4D97-AF65-F5344CB8AC3E}">
        <p14:creationId xmlns:p14="http://schemas.microsoft.com/office/powerpoint/2010/main" val="2471454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row of houses with many windows&#10;&#10;Description automatically generated">
            <a:extLst>
              <a:ext uri="{FF2B5EF4-FFF2-40B4-BE49-F238E27FC236}">
                <a16:creationId xmlns:a16="http://schemas.microsoft.com/office/drawing/2014/main" id="{033A4CA5-C21F-BD16-DBEB-8FAF444BBE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999" y="0"/>
            <a:ext cx="7800000" cy="68571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2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713290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with many tall buildings&#10;&#10;Description automatically generated">
            <a:extLst>
              <a:ext uri="{FF2B5EF4-FFF2-40B4-BE49-F238E27FC236}">
                <a16:creationId xmlns:a16="http://schemas.microsoft.com/office/drawing/2014/main" id="{3E367BBB-53DE-86E8-43C3-5390358752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333" y="428"/>
            <a:ext cx="9066667" cy="68571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296360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ity with a monument and buildings&#10;&#10;Description automatically generated">
            <a:extLst>
              <a:ext uri="{FF2B5EF4-FFF2-40B4-BE49-F238E27FC236}">
                <a16:creationId xmlns:a16="http://schemas.microsoft.com/office/drawing/2014/main" id="{1F77EBF9-9CF0-D6FD-56B9-B2D8E64BAD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42" y="0"/>
            <a:ext cx="950595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79805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skyline with many tall buildings&#10;&#10;Description automatically generated">
            <a:extLst>
              <a:ext uri="{FF2B5EF4-FFF2-40B4-BE49-F238E27FC236}">
                <a16:creationId xmlns:a16="http://schemas.microsoft.com/office/drawing/2014/main" id="{31FB3B57-FA6D-5C77-3F16-F4233AB4C0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437" y="0"/>
            <a:ext cx="909828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850500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90005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60C0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639558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4B6B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541137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and grey background&#10;&#10;Description automatically generated">
            <a:extLst>
              <a:ext uri="{FF2B5EF4-FFF2-40B4-BE49-F238E27FC236}">
                <a16:creationId xmlns:a16="http://schemas.microsoft.com/office/drawing/2014/main" id="{92DF18DB-91BA-C736-333E-70E5FBC3A8A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33" b="33333"/>
          <a:stretch/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CB96BB-009F-935B-343D-FD75B52390DE}"/>
              </a:ext>
            </a:extLst>
          </p:cNvPr>
          <p:cNvSpPr/>
          <p:nvPr userDrawn="1"/>
        </p:nvSpPr>
        <p:spPr>
          <a:xfrm>
            <a:off x="0" y="1413164"/>
            <a:ext cx="1974272" cy="4031673"/>
          </a:xfrm>
          <a:prstGeom prst="rect">
            <a:avLst/>
          </a:prstGeom>
          <a:solidFill>
            <a:srgbClr val="D44F5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89B409-75E1-8D9B-3A94-90865A4C32B9}"/>
              </a:ext>
            </a:extLst>
          </p:cNvPr>
          <p:cNvSpPr/>
          <p:nvPr userDrawn="1"/>
        </p:nvSpPr>
        <p:spPr>
          <a:xfrm>
            <a:off x="11838427" y="1413164"/>
            <a:ext cx="1974272" cy="4031673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13AB5F7E-3BD9-19C8-AF61-35FDBAB82AF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32050" y="2568717"/>
            <a:ext cx="7785678" cy="103981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4800" b="1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Click to add section title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885C964A-E4E2-8585-6823-DD27C52A61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431473" y="3518266"/>
            <a:ext cx="5686714" cy="70788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4000" b="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028943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5598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re Fun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D3EB5861-A334-F9C2-3796-8AA0DA3AABF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4829298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rgbClr val="4B6B80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3" name="Text Placeholder 16">
            <a:extLst>
              <a:ext uri="{FF2B5EF4-FFF2-40B4-BE49-F238E27FC236}">
                <a16:creationId xmlns:a16="http://schemas.microsoft.com/office/drawing/2014/main" id="{6962DA37-9966-8731-56AC-0FD60E4EC5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213122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549433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93F2B042-E891-3049-521B-675E4ACA8C11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232525" y="1887537"/>
            <a:ext cx="5341938" cy="4567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en-US" sz="2400" kern="1200" dirty="0">
                <a:solidFill>
                  <a:srgbClr val="595A5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Click to add pictures/charts/graphics</a:t>
            </a:r>
          </a:p>
        </p:txBody>
      </p:sp>
    </p:spTree>
    <p:extLst>
      <p:ext uri="{BB962C8B-B14F-4D97-AF65-F5344CB8AC3E}">
        <p14:creationId xmlns:p14="http://schemas.microsoft.com/office/powerpoint/2010/main" val="2928799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0E38C689-18AD-1100-ED88-0CC77FE7E4BD}"/>
              </a:ext>
            </a:extLst>
          </p:cNvPr>
          <p:cNvSpPr/>
          <p:nvPr userDrawn="1"/>
        </p:nvSpPr>
        <p:spPr>
          <a:xfrm>
            <a:off x="0" y="0"/>
            <a:ext cx="4937760" cy="6858000"/>
          </a:xfrm>
          <a:prstGeom prst="homePlate">
            <a:avLst>
              <a:gd name="adj" fmla="val 20364"/>
            </a:avLst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5CEC934B-C695-F894-6A56-F2274905A37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1746442"/>
            <a:ext cx="2893991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5" name="Text Placeholder 16">
            <a:extLst>
              <a:ext uri="{FF2B5EF4-FFF2-40B4-BE49-F238E27FC236}">
                <a16:creationId xmlns:a16="http://schemas.microsoft.com/office/drawing/2014/main" id="{67D7111E-4C53-1BF4-FE40-6E475C4F8DE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2551114"/>
            <a:ext cx="3170237" cy="32877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  <p:sp>
        <p:nvSpPr>
          <p:cNvPr id="6" name="Text Placeholder 16">
            <a:extLst>
              <a:ext uri="{FF2B5EF4-FFF2-40B4-BE49-F238E27FC236}">
                <a16:creationId xmlns:a16="http://schemas.microsoft.com/office/drawing/2014/main" id="{DDD2672D-641E-7DE3-F047-7786C89EF5C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35588" y="558399"/>
            <a:ext cx="6254728" cy="583287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Additional text</a:t>
            </a:r>
          </a:p>
        </p:txBody>
      </p:sp>
    </p:spTree>
    <p:extLst>
      <p:ext uri="{BB962C8B-B14F-4D97-AF65-F5344CB8AC3E}">
        <p14:creationId xmlns:p14="http://schemas.microsoft.com/office/powerpoint/2010/main" val="9395760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914400" y="1371603"/>
            <a:ext cx="10464800" cy="1927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4A6A7F"/>
              </a:buClr>
              <a:buSzPts val="3750"/>
              <a:buFont typeface="Open Sans"/>
              <a:buNone/>
              <a:defRPr sz="3750" b="1" cap="none">
                <a:solidFill>
                  <a:srgbClr val="4A6A7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360"/>
              </a:spcBef>
              <a:spcAft>
                <a:spcPts val="0"/>
              </a:spcAft>
              <a:buSzPts val="1530"/>
              <a:buNone/>
              <a:defRPr>
                <a:solidFill>
                  <a:srgbClr val="6B90A9"/>
                </a:solidFill>
              </a:defRPr>
            </a:lvl1pPr>
            <a:lvl2pPr lvl="1" algn="ctr">
              <a:spcBef>
                <a:spcPts val="300"/>
              </a:spcBef>
              <a:spcAft>
                <a:spcPts val="0"/>
              </a:spcAft>
              <a:buSzPts val="1275"/>
              <a:buNone/>
              <a:defRPr>
                <a:solidFill>
                  <a:srgbClr val="93A0AA"/>
                </a:solidFill>
              </a:defRPr>
            </a:lvl2pPr>
            <a:lvl3pPr lvl="2" algn="ctr">
              <a:spcBef>
                <a:spcPts val="270"/>
              </a:spcBef>
              <a:spcAft>
                <a:spcPts val="0"/>
              </a:spcAft>
              <a:buSzPts val="1215"/>
              <a:buNone/>
              <a:defRPr>
                <a:solidFill>
                  <a:srgbClr val="93A0AA"/>
                </a:solidFill>
              </a:defRPr>
            </a:lvl3pPr>
            <a:lvl4pPr lvl="3" algn="ctr">
              <a:spcBef>
                <a:spcPts val="240"/>
              </a:spcBef>
              <a:spcAft>
                <a:spcPts val="0"/>
              </a:spcAft>
              <a:buSzPts val="1200"/>
              <a:buNone/>
              <a:defRPr>
                <a:solidFill>
                  <a:srgbClr val="93A0AA"/>
                </a:solidFill>
              </a:defRPr>
            </a:lvl4pPr>
            <a:lvl5pPr lvl="4" algn="ctr">
              <a:spcBef>
                <a:spcPts val="210"/>
              </a:spcBef>
              <a:spcAft>
                <a:spcPts val="0"/>
              </a:spcAft>
              <a:buSzPts val="1050"/>
              <a:buNone/>
              <a:defRPr>
                <a:solidFill>
                  <a:srgbClr val="93A0AA"/>
                </a:solidFill>
              </a:defRPr>
            </a:lvl5pPr>
            <a:lvl6pPr lvl="5" algn="ctr">
              <a:spcBef>
                <a:spcPts val="195"/>
              </a:spcBef>
              <a:spcAft>
                <a:spcPts val="0"/>
              </a:spcAft>
              <a:buSzPts val="975"/>
              <a:buNone/>
              <a:defRPr>
                <a:solidFill>
                  <a:srgbClr val="93A0AA"/>
                </a:solidFill>
              </a:defRPr>
            </a:lvl6pPr>
            <a:lvl7pPr lvl="6" algn="ctr">
              <a:spcBef>
                <a:spcPts val="195"/>
              </a:spcBef>
              <a:spcAft>
                <a:spcPts val="0"/>
              </a:spcAft>
              <a:buSzPts val="975"/>
              <a:buNone/>
              <a:defRPr>
                <a:solidFill>
                  <a:srgbClr val="93A0AA"/>
                </a:solidFill>
              </a:defRPr>
            </a:lvl7pPr>
            <a:lvl8pPr lvl="7" algn="ctr">
              <a:spcBef>
                <a:spcPts val="195"/>
              </a:spcBef>
              <a:spcAft>
                <a:spcPts val="0"/>
              </a:spcAft>
              <a:buSzPts val="975"/>
              <a:buNone/>
              <a:defRPr>
                <a:solidFill>
                  <a:srgbClr val="93A0AA"/>
                </a:solidFill>
              </a:defRPr>
            </a:lvl8pPr>
            <a:lvl9pPr lvl="8" algn="ctr">
              <a:spcBef>
                <a:spcPts val="195"/>
              </a:spcBef>
              <a:spcAft>
                <a:spcPts val="0"/>
              </a:spcAft>
              <a:buSzPts val="975"/>
              <a:buNone/>
              <a:defRPr>
                <a:solidFill>
                  <a:srgbClr val="93A0AA"/>
                </a:solidFill>
              </a:defRPr>
            </a:lvl9pPr>
          </a:lstStyle>
          <a:p>
            <a:endParaRPr/>
          </a:p>
        </p:txBody>
      </p:sp>
      <p:pic>
        <p:nvPicPr>
          <p:cNvPr id="16" name="Google Shape;16;p2" descr="bhsb-rgb-01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14402" y="5572870"/>
            <a:ext cx="4645764" cy="8166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42018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ity skyline with boats in water&#10;&#10;Description automatically generated">
            <a:extLst>
              <a:ext uri="{FF2B5EF4-FFF2-40B4-BE49-F238E27FC236}">
                <a16:creationId xmlns:a16="http://schemas.microsoft.com/office/drawing/2014/main" id="{F04F253E-8D98-412A-89D0-F2EE51DF37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314" y="-2175833"/>
            <a:ext cx="12292314" cy="70241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0DA498C-CCB5-D6CE-CEEE-456230F9FA11}"/>
              </a:ext>
            </a:extLst>
          </p:cNvPr>
          <p:cNvSpPr/>
          <p:nvPr userDrawn="1"/>
        </p:nvSpPr>
        <p:spPr>
          <a:xfrm>
            <a:off x="0" y="3769458"/>
            <a:ext cx="12192000" cy="31714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CD13E2-1B13-73A9-1DC1-C5768EF10D46}"/>
              </a:ext>
            </a:extLst>
          </p:cNvPr>
          <p:cNvSpPr/>
          <p:nvPr userDrawn="1"/>
        </p:nvSpPr>
        <p:spPr>
          <a:xfrm>
            <a:off x="798654" y="1743963"/>
            <a:ext cx="5623365" cy="3306443"/>
          </a:xfrm>
          <a:prstGeom prst="rect">
            <a:avLst/>
          </a:prstGeom>
          <a:solidFill>
            <a:srgbClr val="4B6C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3AA7F2-8617-A412-EFC5-1FF1BC6C520A}"/>
              </a:ext>
            </a:extLst>
          </p:cNvPr>
          <p:cNvSpPr/>
          <p:nvPr userDrawn="1"/>
        </p:nvSpPr>
        <p:spPr>
          <a:xfrm>
            <a:off x="5816750" y="2183726"/>
            <a:ext cx="5692343" cy="3347001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1769F6-8E4B-A0F8-6F63-0749BFEBA707}"/>
              </a:ext>
            </a:extLst>
          </p:cNvPr>
          <p:cNvSpPr/>
          <p:nvPr userDrawn="1"/>
        </p:nvSpPr>
        <p:spPr>
          <a:xfrm>
            <a:off x="1082233" y="2051613"/>
            <a:ext cx="10027534" cy="3171464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black background with red and blue text&#10;&#10;Description automatically generated">
            <a:extLst>
              <a:ext uri="{FF2B5EF4-FFF2-40B4-BE49-F238E27FC236}">
                <a16:creationId xmlns:a16="http://schemas.microsoft.com/office/drawing/2014/main" id="{CD7A1EA3-B702-7F47-0C1B-D6316B96E6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37" y="5574813"/>
            <a:ext cx="4427317" cy="1036730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FA9E3B8-8281-365A-BA9B-EBA17C63FA9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61844" y="2493963"/>
            <a:ext cx="7068312" cy="119786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6600" b="1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TITLE HERE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16BE18F0-3CD2-BAFF-D055-020F85CA4B4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561844" y="3735922"/>
            <a:ext cx="7068312" cy="66751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4000" b="0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SUBTITLE</a:t>
            </a:r>
          </a:p>
        </p:txBody>
      </p:sp>
    </p:spTree>
    <p:extLst>
      <p:ext uri="{BB962C8B-B14F-4D97-AF65-F5344CB8AC3E}">
        <p14:creationId xmlns:p14="http://schemas.microsoft.com/office/powerpoint/2010/main" val="454259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row of houses with many windows&#10;&#10;Description automatically generated">
            <a:extLst>
              <a:ext uri="{FF2B5EF4-FFF2-40B4-BE49-F238E27FC236}">
                <a16:creationId xmlns:a16="http://schemas.microsoft.com/office/drawing/2014/main" id="{033A4CA5-C21F-BD16-DBEB-8FAF444BBE0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999" y="0"/>
            <a:ext cx="7800000" cy="68571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2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2169311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with many tall buildings&#10;&#10;Description automatically generated">
            <a:extLst>
              <a:ext uri="{FF2B5EF4-FFF2-40B4-BE49-F238E27FC236}">
                <a16:creationId xmlns:a16="http://schemas.microsoft.com/office/drawing/2014/main" id="{3E367BBB-53DE-86E8-43C3-5390358752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333" y="428"/>
            <a:ext cx="9066667" cy="68571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10188504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ity with a monument and buildings&#10;&#10;Description automatically generated">
            <a:extLst>
              <a:ext uri="{FF2B5EF4-FFF2-40B4-BE49-F238E27FC236}">
                <a16:creationId xmlns:a16="http://schemas.microsoft.com/office/drawing/2014/main" id="{1F77EBF9-9CF0-D6FD-56B9-B2D8E64BADA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42" y="0"/>
            <a:ext cx="950595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4883567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skyline with many tall buildings&#10;&#10;Description automatically generated">
            <a:extLst>
              <a:ext uri="{FF2B5EF4-FFF2-40B4-BE49-F238E27FC236}">
                <a16:creationId xmlns:a16="http://schemas.microsoft.com/office/drawing/2014/main" id="{31FB3B57-FA6D-5C77-3F16-F4233AB4C0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437" y="0"/>
            <a:ext cx="909828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2896259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3413055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60C0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3528545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4B6B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9378522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white and grey background&#10;&#10;Description automatically generated">
            <a:extLst>
              <a:ext uri="{FF2B5EF4-FFF2-40B4-BE49-F238E27FC236}">
                <a16:creationId xmlns:a16="http://schemas.microsoft.com/office/drawing/2014/main" id="{92DF18DB-91BA-C736-333E-70E5FBC3A8A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33" b="33333"/>
          <a:stretch/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CB96BB-009F-935B-343D-FD75B52390DE}"/>
              </a:ext>
            </a:extLst>
          </p:cNvPr>
          <p:cNvSpPr/>
          <p:nvPr userDrawn="1"/>
        </p:nvSpPr>
        <p:spPr>
          <a:xfrm>
            <a:off x="0" y="1413164"/>
            <a:ext cx="1974272" cy="4031673"/>
          </a:xfrm>
          <a:prstGeom prst="rect">
            <a:avLst/>
          </a:prstGeom>
          <a:solidFill>
            <a:srgbClr val="D44F5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89B409-75E1-8D9B-3A94-90865A4C32B9}"/>
              </a:ext>
            </a:extLst>
          </p:cNvPr>
          <p:cNvSpPr/>
          <p:nvPr userDrawn="1"/>
        </p:nvSpPr>
        <p:spPr>
          <a:xfrm>
            <a:off x="11838427" y="1413164"/>
            <a:ext cx="1974272" cy="4031673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13AB5F7E-3BD9-19C8-AF61-35FDBAB82AF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32050" y="2568717"/>
            <a:ext cx="7785678" cy="1039813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4800" b="1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Click to add section title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885C964A-E4E2-8585-6823-DD27C52A611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431473" y="3518266"/>
            <a:ext cx="5686714" cy="707886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4000" b="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11683075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re Fun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D3EB5861-A334-F9C2-3796-8AA0DA3AABF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4829298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rgbClr val="4B6B80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3" name="Text Placeholder 16">
            <a:extLst>
              <a:ext uri="{FF2B5EF4-FFF2-40B4-BE49-F238E27FC236}">
                <a16:creationId xmlns:a16="http://schemas.microsoft.com/office/drawing/2014/main" id="{6962DA37-9966-8731-56AC-0FD60E4EC5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33930356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" y="0"/>
            <a:ext cx="6117204" cy="6858000"/>
          </a:xfrm>
          <a:prstGeom prst="rect">
            <a:avLst/>
          </a:prstGeom>
          <a:solidFill>
            <a:srgbClr val="4A6A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5104737" cy="1139952"/>
          </a:xfrm>
        </p:spPr>
        <p:txBody>
          <a:bodyPr>
            <a:noAutofit/>
          </a:bodyPr>
          <a:lstStyle>
            <a:lvl1pPr>
              <a:defRPr sz="3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06753"/>
            <a:ext cx="5104736" cy="4184903"/>
          </a:xfrm>
        </p:spPr>
        <p:txBody>
          <a:bodyPr/>
          <a:lstStyle>
            <a:lvl1pPr>
              <a:buClr>
                <a:schemeClr val="bg1"/>
              </a:buClr>
              <a:defRPr sz="250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sz="22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sz="18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idx="10"/>
          </p:nvPr>
        </p:nvSpPr>
        <p:spPr>
          <a:xfrm>
            <a:off x="6117203" y="0"/>
            <a:ext cx="6074797" cy="6858000"/>
          </a:xfrm>
          <a:solidFill>
            <a:schemeClr val="bg2"/>
          </a:solidFill>
          <a:ln w="76200">
            <a:noFill/>
            <a:miter lim="800000"/>
          </a:ln>
          <a:effectLst/>
        </p:spPr>
        <p:txBody>
          <a:bodyPr>
            <a:normAutofit/>
          </a:bodyPr>
          <a:lstStyle>
            <a:lvl1pPr marL="0" indent="0" algn="ctr">
              <a:buNone/>
              <a:defRPr sz="2000" i="1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Drag picture to placeholder or </a:t>
            </a:r>
          </a:p>
          <a:p>
            <a:r>
              <a:rPr lang="en-US"/>
              <a:t>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18002119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reen header">
  <p:cSld name="Gree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/>
          <p:nvPr/>
        </p:nvSpPr>
        <p:spPr>
          <a:xfrm>
            <a:off x="0" y="0"/>
            <a:ext cx="12192000" cy="1051200"/>
          </a:xfrm>
          <a:prstGeom prst="rect">
            <a:avLst/>
          </a:prstGeom>
          <a:solidFill>
            <a:srgbClr val="77BC1F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406400" y="6003"/>
            <a:ext cx="7107200" cy="1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roxima Nova"/>
              <a:buNone/>
              <a:defRPr sz="3200" b="1">
                <a:solidFill>
                  <a:schemeClr val="lt1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11589104" y="6217633"/>
            <a:ext cx="4392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pic>
        <p:nvPicPr>
          <p:cNvPr id="31" name="Google Shape;31;p4"/>
          <p:cNvPicPr preferRelativeResize="0"/>
          <p:nvPr/>
        </p:nvPicPr>
        <p:blipFill rotWithShape="1">
          <a:blip r:embed="rId2">
            <a:alphaModFix/>
          </a:blip>
          <a:srcRect r="7781"/>
          <a:stretch/>
        </p:blipFill>
        <p:spPr>
          <a:xfrm>
            <a:off x="11176021" y="5878138"/>
            <a:ext cx="926667" cy="957533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"/>
          <p:cNvSpPr txBox="1">
            <a:spLocks noGrp="1"/>
          </p:cNvSpPr>
          <p:nvPr>
            <p:ph type="body" idx="1"/>
          </p:nvPr>
        </p:nvSpPr>
        <p:spPr>
          <a:xfrm>
            <a:off x="630633" y="1567800"/>
            <a:ext cx="7835200" cy="314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b="1"/>
            </a:lvl1pPr>
            <a:lvl2pPr marL="1219170" lvl="1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17582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o is BHS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and grey background&#10;&#10;Description automatically generated">
            <a:extLst>
              <a:ext uri="{FF2B5EF4-FFF2-40B4-BE49-F238E27FC236}">
                <a16:creationId xmlns:a16="http://schemas.microsoft.com/office/drawing/2014/main" id="{87AB39FE-18D6-F402-3404-AE7EF48BD7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E2576F8-F70F-5C91-CF3D-3184E9F3409C}"/>
              </a:ext>
            </a:extLst>
          </p:cNvPr>
          <p:cNvSpPr/>
          <p:nvPr userDrawn="1"/>
        </p:nvSpPr>
        <p:spPr>
          <a:xfrm>
            <a:off x="6139032" y="0"/>
            <a:ext cx="5920292" cy="6858000"/>
          </a:xfrm>
          <a:prstGeom prst="rect">
            <a:avLst/>
          </a:prstGeom>
          <a:solidFill>
            <a:srgbClr val="CF3D4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40D20F-E297-A0E7-FFB1-D862383359A2}"/>
              </a:ext>
            </a:extLst>
          </p:cNvPr>
          <p:cNvSpPr/>
          <p:nvPr userDrawn="1"/>
        </p:nvSpPr>
        <p:spPr>
          <a:xfrm>
            <a:off x="6271708" y="0"/>
            <a:ext cx="5920292" cy="6858000"/>
          </a:xfrm>
          <a:prstGeom prst="rect">
            <a:avLst/>
          </a:prstGeom>
          <a:solidFill>
            <a:srgbClr val="4A6A7F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 descr="A hand pointing at a phone and a telephone&#10;&#10;Description automatically generated">
            <a:extLst>
              <a:ext uri="{FF2B5EF4-FFF2-40B4-BE49-F238E27FC236}">
                <a16:creationId xmlns:a16="http://schemas.microsoft.com/office/drawing/2014/main" id="{0C2AF66D-1C21-86C0-8857-D11084262F6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981" y="1314450"/>
            <a:ext cx="4085426" cy="40854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E903DCA4-3871-9EF6-C251-9925131140D2}"/>
              </a:ext>
            </a:extLst>
          </p:cNvPr>
          <p:cNvGrpSpPr/>
          <p:nvPr userDrawn="1"/>
        </p:nvGrpSpPr>
        <p:grpSpPr>
          <a:xfrm>
            <a:off x="630342" y="5724108"/>
            <a:ext cx="6354537" cy="634706"/>
            <a:chOff x="609599" y="5566069"/>
            <a:chExt cx="6354537" cy="634706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6F56321-FBA5-21AA-80BF-6785F8AFAFB1}"/>
                </a:ext>
              </a:extLst>
            </p:cNvPr>
            <p:cNvSpPr txBox="1"/>
            <p:nvPr/>
          </p:nvSpPr>
          <p:spPr>
            <a:xfrm>
              <a:off x="1085850" y="5591035"/>
              <a:ext cx="587828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595A5C"/>
                </a:buClr>
              </a:pPr>
              <a:r>
                <a:rPr lang="en-US" sz="1600">
                  <a:solidFill>
                    <a:srgbClr val="595A5C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Find more information at bhsbaltimore.org</a:t>
              </a:r>
            </a:p>
            <a:p>
              <a:pPr>
                <a:buClr>
                  <a:srgbClr val="595A5C"/>
                </a:buClr>
              </a:pPr>
              <a:r>
                <a:rPr lang="en-US" sz="1600">
                  <a:solidFill>
                    <a:srgbClr val="595A5C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Follow us at @bhsbltimore</a:t>
              </a:r>
            </a:p>
          </p:txBody>
        </p:sp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:a16="http://schemas.microsoft.com/office/drawing/2014/main" id="{08F81725-DE93-2103-7688-933E385261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253"/>
            <a:stretch/>
          </p:blipFill>
          <p:spPr>
            <a:xfrm>
              <a:off x="609599" y="5566069"/>
              <a:ext cx="476251" cy="634706"/>
            </a:xfrm>
            <a:prstGeom prst="rect">
              <a:avLst/>
            </a:prstGeom>
          </p:spPr>
        </p:pic>
      </p:grp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1E368979-8F94-64DA-4542-34916CE47E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3" y="558399"/>
            <a:ext cx="3845625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rgbClr val="4B6B80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CONTACT US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FE4B498-402A-80FF-E207-980F7BDC8C9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1728154"/>
            <a:ext cx="4100512" cy="11858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rgbClr val="595A5C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presenter contact information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8AD7D5F-CA06-7DE8-862A-931FF50CC8E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0342" y="3335114"/>
            <a:ext cx="4100512" cy="11858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rgbClr val="595A5C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presenter contact information</a:t>
            </a:r>
          </a:p>
        </p:txBody>
      </p:sp>
    </p:spTree>
    <p:extLst>
      <p:ext uri="{BB962C8B-B14F-4D97-AF65-F5344CB8AC3E}">
        <p14:creationId xmlns:p14="http://schemas.microsoft.com/office/powerpoint/2010/main" val="17592953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000" b="1" cap="all" baseline="0">
                <a:solidFill>
                  <a:srgbClr val="4A6A7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7" name="Picture 6" descr="bhsb-rgb-01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5572870"/>
            <a:ext cx="4645764" cy="81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34858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500" b="1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82880" indent="-182880">
              <a:buClr>
                <a:srgbClr val="D44F54"/>
              </a:buClr>
              <a:buFont typeface="Wingdings" charset="2"/>
              <a:buChar char="§"/>
              <a:defRPr/>
            </a:lvl1pPr>
            <a:lvl2pPr>
              <a:buClr>
                <a:srgbClr val="D44F54"/>
              </a:buClr>
              <a:defRPr/>
            </a:lvl2pPr>
            <a:lvl3pPr>
              <a:buClr>
                <a:srgbClr val="D44F54"/>
              </a:buClr>
              <a:defRPr/>
            </a:lvl3pPr>
            <a:lvl4pPr>
              <a:buClr>
                <a:srgbClr val="D44F54"/>
              </a:buClr>
              <a:defRPr/>
            </a:lvl4pPr>
            <a:lvl5pPr>
              <a:buClr>
                <a:srgbClr val="D44F54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5169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tx2"/>
                </a:solidFill>
                <a:latin typeface="Open Sans" charset="0"/>
                <a:ea typeface="Open Sans" charset="0"/>
                <a:cs typeface="Open Sans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6844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-63610"/>
            <a:ext cx="12192000" cy="6921610"/>
          </a:xfrm>
          <a:prstGeom prst="rect">
            <a:avLst/>
          </a:prstGeom>
          <a:solidFill>
            <a:srgbClr val="D44F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590260"/>
            <a:ext cx="3238831" cy="2234317"/>
          </a:xfrm>
          <a:solidFill>
            <a:srgbClr val="D44F54"/>
          </a:solidFill>
        </p:spPr>
        <p:txBody>
          <a:bodyPr anchor="t">
            <a:noAutofit/>
          </a:bodyPr>
          <a:lstStyle>
            <a:lvl1pPr algn="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1661823"/>
            <a:ext cx="7620000" cy="4708096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3000" b="0" cap="all" baseline="0">
                <a:solidFill>
                  <a:schemeClr val="bg1"/>
                </a:solidFill>
              </a:defRPr>
            </a:lvl1pPr>
            <a:lvl2pPr marL="274320" indent="0">
              <a:buFontTx/>
              <a:buNone/>
              <a:defRPr sz="3000" b="1">
                <a:solidFill>
                  <a:schemeClr val="bg1"/>
                </a:solidFill>
              </a:defRPr>
            </a:lvl2pPr>
            <a:lvl3pPr marL="548640" indent="0">
              <a:buFontTx/>
              <a:buNone/>
              <a:defRPr sz="3000" b="1">
                <a:solidFill>
                  <a:schemeClr val="bg1"/>
                </a:solidFill>
              </a:defRPr>
            </a:lvl3pPr>
            <a:lvl4pPr marL="822960" indent="0">
              <a:buFontTx/>
              <a:buNone/>
              <a:defRPr sz="3000" b="1">
                <a:solidFill>
                  <a:schemeClr val="bg1"/>
                </a:solidFill>
              </a:defRPr>
            </a:lvl4pPr>
            <a:lvl5pPr marL="1051560" indent="0">
              <a:buFontTx/>
              <a:buNone/>
              <a:defRPr sz="3000" b="1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164394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" y="0"/>
            <a:ext cx="6117204" cy="6858000"/>
          </a:xfrm>
          <a:prstGeom prst="rect">
            <a:avLst/>
          </a:prstGeom>
          <a:solidFill>
            <a:srgbClr val="4A6A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5104737" cy="1139952"/>
          </a:xfrm>
        </p:spPr>
        <p:txBody>
          <a:bodyPr>
            <a:noAutofit/>
          </a:bodyPr>
          <a:lstStyle>
            <a:lvl1pPr>
              <a:defRPr sz="3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06753"/>
            <a:ext cx="5104736" cy="4184903"/>
          </a:xfrm>
        </p:spPr>
        <p:txBody>
          <a:bodyPr/>
          <a:lstStyle>
            <a:lvl1pPr>
              <a:buClr>
                <a:schemeClr val="bg1"/>
              </a:buClr>
              <a:defRPr sz="250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 sz="22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sz="180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idx="10"/>
          </p:nvPr>
        </p:nvSpPr>
        <p:spPr>
          <a:xfrm>
            <a:off x="6117203" y="0"/>
            <a:ext cx="6074797" cy="6858000"/>
          </a:xfrm>
          <a:solidFill>
            <a:schemeClr val="bg2"/>
          </a:solidFill>
          <a:ln w="76200">
            <a:noFill/>
            <a:miter lim="800000"/>
          </a:ln>
          <a:effectLst/>
        </p:spPr>
        <p:txBody>
          <a:bodyPr>
            <a:normAutofit/>
          </a:bodyPr>
          <a:lstStyle>
            <a:lvl1pPr marL="0" indent="0" algn="ctr">
              <a:buNone/>
              <a:defRPr sz="2000" i="1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/>
              <a:t>Drag picture to placeholder or </a:t>
            </a:r>
          </a:p>
          <a:p>
            <a:r>
              <a:rPr lang="en-US"/>
              <a:t>click icon to add</a:t>
            </a:r>
          </a:p>
        </p:txBody>
      </p:sp>
    </p:spTree>
    <p:extLst>
      <p:ext uri="{BB962C8B-B14F-4D97-AF65-F5344CB8AC3E}">
        <p14:creationId xmlns:p14="http://schemas.microsoft.com/office/powerpoint/2010/main" val="6820634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lang="en-US" sz="3000" b="1" kern="1200" cap="all" spc="-100" baseline="0" dirty="0" err="1" smtClean="0">
                <a:solidFill>
                  <a:srgbClr val="D44F54"/>
                </a:solidFill>
                <a:latin typeface="Open Sans"/>
                <a:ea typeface="+mj-ea"/>
                <a:cs typeface="Open Sans"/>
              </a:defRPr>
            </a:lvl1pPr>
          </a:lstStyle>
          <a:p>
            <a:r>
              <a:rPr lang="en-US"/>
              <a:t>Click to Edit title</a:t>
            </a:r>
          </a:p>
        </p:txBody>
      </p:sp>
      <p:pic>
        <p:nvPicPr>
          <p:cNvPr id="7" name="Picture 6" descr="bhsb-rgb-01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4" y="2057401"/>
            <a:ext cx="4012483" cy="932290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5650724" y="3379302"/>
            <a:ext cx="5931676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25000"/>
              </a:lnSpc>
            </a:pP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100 S. Charles Street,</a:t>
            </a:r>
          </a:p>
          <a:p>
            <a:pPr lvl="0">
              <a:lnSpc>
                <a:spcPct val="125000"/>
              </a:lnSpc>
            </a:pP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Tower 2, 8</a:t>
            </a:r>
            <a:r>
              <a:rPr lang="en-US" sz="1600" baseline="30000">
                <a:latin typeface="Open Sans" charset="0"/>
                <a:ea typeface="Open Sans" charset="0"/>
                <a:cs typeface="Open Sans" charset="0"/>
              </a:rPr>
              <a:t>th</a:t>
            </a: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 Floor,</a:t>
            </a:r>
          </a:p>
          <a:p>
            <a:pPr lvl="0">
              <a:lnSpc>
                <a:spcPct val="125000"/>
              </a:lnSpc>
            </a:pP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Baltimore, MD, 21201</a:t>
            </a:r>
          </a:p>
          <a:p>
            <a:pPr lvl="0">
              <a:lnSpc>
                <a:spcPct val="125000"/>
              </a:lnSpc>
            </a:pPr>
            <a:endParaRPr lang="en-US" sz="1600">
              <a:latin typeface="Open Sans" charset="0"/>
              <a:ea typeface="Open Sans" charset="0"/>
              <a:cs typeface="Open Sans" charset="0"/>
            </a:endParaRPr>
          </a:p>
          <a:p>
            <a:pPr lvl="0">
              <a:lnSpc>
                <a:spcPct val="125000"/>
              </a:lnSpc>
            </a:pPr>
            <a:r>
              <a:rPr lang="en-US" sz="1600" b="1">
                <a:latin typeface="Open Sans" charset="0"/>
                <a:ea typeface="Open Sans" charset="0"/>
                <a:cs typeface="Open Sans" charset="0"/>
              </a:rPr>
              <a:t>Phone: </a:t>
            </a:r>
            <a:r>
              <a:rPr lang="en-US" sz="1600">
                <a:latin typeface="Open Sans" charset="0"/>
                <a:ea typeface="Open Sans" charset="0"/>
                <a:cs typeface="Open Sans" charset="0"/>
              </a:rPr>
              <a:t>410-637-1900</a:t>
            </a:r>
          </a:p>
          <a:p>
            <a:pPr lvl="0" algn="l">
              <a:lnSpc>
                <a:spcPct val="125000"/>
              </a:lnSpc>
            </a:pPr>
            <a:r>
              <a:rPr lang="en-US" sz="1600" b="1">
                <a:latin typeface="Open Sans" charset="0"/>
                <a:ea typeface="Open Sans" charset="0"/>
                <a:cs typeface="Open Sans" charset="0"/>
              </a:rPr>
              <a:t>Web: </a:t>
            </a:r>
            <a:r>
              <a:rPr lang="en-US" sz="1600" b="0" kern="1200"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  <a:hlinkClick r:id="rId3"/>
              </a:rPr>
              <a:t>www.BHSBaltimore.org</a:t>
            </a:r>
            <a:endParaRPr lang="en-US" sz="1600" b="0" kern="1200">
              <a:solidFill>
                <a:schemeClr val="tx1"/>
              </a:solidFill>
              <a:latin typeface="Open Sans" charset="0"/>
              <a:ea typeface="Open Sans" charset="0"/>
              <a:cs typeface="Open Sans" charset="0"/>
            </a:endParaRPr>
          </a:p>
          <a:p>
            <a:pPr marL="0" indent="0" algn="l">
              <a:lnSpc>
                <a:spcPct val="125000"/>
              </a:lnSpc>
              <a:buNone/>
            </a:pPr>
            <a:r>
              <a:rPr lang="en-US" sz="1600" b="1" kern="1200"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</a:rPr>
              <a:t>Facebook: </a:t>
            </a:r>
            <a:r>
              <a:rPr lang="en-US" sz="1600" b="1" err="1">
                <a:solidFill>
                  <a:srgbClr val="4A6A7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BHSBaltimore</a:t>
            </a:r>
            <a:r>
              <a:rPr lang="en-US" sz="1600" b="1">
                <a:solidFill>
                  <a:srgbClr val="4A6A7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</a:p>
          <a:p>
            <a:pPr marL="0" indent="0" algn="l">
              <a:lnSpc>
                <a:spcPct val="125000"/>
              </a:lnSpc>
              <a:buNone/>
            </a:pPr>
            <a:r>
              <a:rPr lang="en-US" sz="1600" b="1" kern="1200">
                <a:solidFill>
                  <a:schemeClr val="tx1"/>
                </a:solidFill>
                <a:latin typeface="Open Sans" charset="0"/>
                <a:ea typeface="Open Sans" charset="0"/>
                <a:cs typeface="Open Sans" charset="0"/>
              </a:rPr>
              <a:t>Twitter: </a:t>
            </a:r>
            <a:r>
              <a:rPr lang="en-US" sz="1600" b="1">
                <a:solidFill>
                  <a:srgbClr val="4A6A7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@</a:t>
            </a:r>
            <a:r>
              <a:rPr lang="en-US" sz="1600" b="1" err="1">
                <a:solidFill>
                  <a:srgbClr val="4A6A7F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BHSBaltimore</a:t>
            </a:r>
            <a:endParaRPr lang="en-US" sz="1600" b="1">
              <a:solidFill>
                <a:srgbClr val="4A6A7F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lvl="0">
              <a:lnSpc>
                <a:spcPct val="125000"/>
              </a:lnSpc>
            </a:pPr>
            <a:endParaRPr lang="en-US" sz="2000">
              <a:latin typeface="Open Sans" charset="0"/>
              <a:ea typeface="Open Sans" charset="0"/>
              <a:cs typeface="Open Sans" charset="0"/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5650725" y="2347797"/>
            <a:ext cx="5931675" cy="371549"/>
          </a:xfrm>
        </p:spPr>
        <p:txBody>
          <a:bodyPr anchor="t">
            <a:normAutofit/>
          </a:bodyPr>
          <a:lstStyle>
            <a:lvl1pPr marL="0" indent="0">
              <a:buNone/>
              <a:defRPr sz="2000" b="1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Click to edit contact name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5650725" y="2720480"/>
            <a:ext cx="5931676" cy="339735"/>
          </a:xfrm>
        </p:spPr>
        <p:txBody>
          <a:bodyPr anchor="t">
            <a:normAutofit/>
          </a:bodyPr>
          <a:lstStyle>
            <a:lvl1pPr marL="0" indent="0">
              <a:buNone/>
              <a:defRPr sz="2000" b="0" baseline="0">
                <a:solidFill>
                  <a:srgbClr val="4A6A7F"/>
                </a:solidFill>
              </a:defRPr>
            </a:lvl1pPr>
          </a:lstStyle>
          <a:p>
            <a:pPr lvl="0"/>
            <a:r>
              <a:rPr lang="en-US"/>
              <a:t>Click to edit contact email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359242" y="3060214"/>
            <a:ext cx="361519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>
                <a:solidFill>
                  <a:schemeClr val="bg1">
                    <a:lumMod val="50000"/>
                  </a:schemeClr>
                </a:solidFill>
                <a:latin typeface="Open Sans" charset="0"/>
                <a:ea typeface="Open Sans" charset="0"/>
                <a:cs typeface="Open Sans" charset="0"/>
              </a:rPr>
              <a:t>Envisioning a city where people live and thrive in communities that promote and support behavioral health.</a:t>
            </a:r>
          </a:p>
        </p:txBody>
      </p:sp>
    </p:spTree>
    <p:extLst>
      <p:ext uri="{BB962C8B-B14F-4D97-AF65-F5344CB8AC3E}">
        <p14:creationId xmlns:p14="http://schemas.microsoft.com/office/powerpoint/2010/main" val="20213349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904324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358580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889742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/>
          <a:lstStyle/>
          <a:p>
            <a:fld id="{EBDC1E59-17DD-41CE-97CA-624A472382D4}" type="datetime2">
              <a:rPr lang="en-US" smtClean="0"/>
              <a:t>Wednesday, July 22,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90716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/>
          <a:lstStyle/>
          <a:p>
            <a:fld id="{8CC057FC-95B6-4D89-AFDA-ABA33EE921E5}" type="datetime2">
              <a:rPr lang="en-US" smtClean="0"/>
              <a:t>Wednesday, July 22,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652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/>
          <a:lstStyle/>
          <a:p>
            <a:fld id="{EC4549AC-EB31-477F-92A9-B1988E232878}" type="datetime2">
              <a:rPr lang="en-US" smtClean="0"/>
              <a:t>Wednesday, July 22,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/>
          <a:lstStyle/>
          <a:p>
            <a:pPr algn="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/>
          <a:lstStyle/>
          <a:p>
            <a:fld id="{0CFEC368-1D7A-4F81-ABF6-AE0E36BAF64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3674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0" y="231007"/>
            <a:ext cx="0" cy="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231007"/>
            <a:ext cx="0" cy="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4883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60025D8-5DD9-624B-AC5D-ACD87717AA7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-644465" y="-1356386"/>
            <a:ext cx="12836465" cy="908614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>
              <a:defRPr sz="2000" b="1">
                <a:solidFill>
                  <a:schemeClr val="accent3"/>
                </a:solidFill>
                <a:latin typeface="Muli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>
            <a:lvl1pPr>
              <a:defRPr sz="2400">
                <a:latin typeface="Muli" pitchFamily="2" charset="77"/>
              </a:defRPr>
            </a:lvl1pPr>
            <a:lvl2pPr>
              <a:defRPr sz="2000">
                <a:latin typeface="Muli" pitchFamily="2" charset="77"/>
              </a:defRPr>
            </a:lvl2pPr>
            <a:lvl3pPr>
              <a:defRPr sz="1800">
                <a:latin typeface="Muli" pitchFamily="2" charset="77"/>
              </a:defRPr>
            </a:lvl3pPr>
            <a:lvl4pPr>
              <a:defRPr sz="1600">
                <a:latin typeface="Muli" pitchFamily="2" charset="77"/>
              </a:defRPr>
            </a:lvl4pPr>
            <a:lvl5pPr>
              <a:defRPr sz="1600">
                <a:latin typeface="Muli" pitchFamily="2" charset="77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>
            <a:lvl1pPr>
              <a:defRPr sz="2400">
                <a:latin typeface="Muli" pitchFamily="2" charset="77"/>
              </a:defRPr>
            </a:lvl1pPr>
            <a:lvl2pPr>
              <a:defRPr sz="2000">
                <a:latin typeface="Muli" pitchFamily="2" charset="77"/>
              </a:defRPr>
            </a:lvl2pPr>
            <a:lvl3pPr>
              <a:defRPr sz="1800">
                <a:latin typeface="Muli" pitchFamily="2" charset="77"/>
              </a:defRPr>
            </a:lvl3pPr>
            <a:lvl4pPr>
              <a:defRPr sz="1600">
                <a:latin typeface="Muli" pitchFamily="2" charset="77"/>
              </a:defRPr>
            </a:lvl4pPr>
            <a:lvl5pPr>
              <a:defRPr sz="1600">
                <a:latin typeface="Muli" pitchFamily="2" charset="77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B67B5-5ABF-0C45-8DEC-31DBB503C8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4690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ity skyline with boats in water&#10;&#10;Description automatically generated">
            <a:extLst>
              <a:ext uri="{FF2B5EF4-FFF2-40B4-BE49-F238E27FC236}">
                <a16:creationId xmlns:a16="http://schemas.microsoft.com/office/drawing/2014/main" id="{F04F253E-8D98-412A-89D0-F2EE51DF37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314" y="-2175833"/>
            <a:ext cx="12292314" cy="70241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A0DA498C-CCB5-D6CE-CEEE-456230F9FA11}"/>
              </a:ext>
            </a:extLst>
          </p:cNvPr>
          <p:cNvSpPr/>
          <p:nvPr userDrawn="1"/>
        </p:nvSpPr>
        <p:spPr>
          <a:xfrm>
            <a:off x="0" y="3769458"/>
            <a:ext cx="12192000" cy="317146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CD13E2-1B13-73A9-1DC1-C5768EF10D46}"/>
              </a:ext>
            </a:extLst>
          </p:cNvPr>
          <p:cNvSpPr/>
          <p:nvPr userDrawn="1"/>
        </p:nvSpPr>
        <p:spPr>
          <a:xfrm>
            <a:off x="798654" y="1743963"/>
            <a:ext cx="5623365" cy="3306443"/>
          </a:xfrm>
          <a:prstGeom prst="rect">
            <a:avLst/>
          </a:prstGeom>
          <a:solidFill>
            <a:srgbClr val="4B6C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3AA7F2-8617-A412-EFC5-1FF1BC6C520A}"/>
              </a:ext>
            </a:extLst>
          </p:cNvPr>
          <p:cNvSpPr/>
          <p:nvPr userDrawn="1"/>
        </p:nvSpPr>
        <p:spPr>
          <a:xfrm>
            <a:off x="5816750" y="2183726"/>
            <a:ext cx="5692343" cy="3347001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1769F6-8E4B-A0F8-6F63-0749BFEBA707}"/>
              </a:ext>
            </a:extLst>
          </p:cNvPr>
          <p:cNvSpPr/>
          <p:nvPr userDrawn="1"/>
        </p:nvSpPr>
        <p:spPr>
          <a:xfrm>
            <a:off x="1082233" y="2051613"/>
            <a:ext cx="10027534" cy="3171464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black background with red and blue text&#10;&#10;Description automatically generated">
            <a:extLst>
              <a:ext uri="{FF2B5EF4-FFF2-40B4-BE49-F238E27FC236}">
                <a16:creationId xmlns:a16="http://schemas.microsoft.com/office/drawing/2014/main" id="{CD7A1EA3-B702-7F47-0C1B-D6316B96E6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37" y="5574813"/>
            <a:ext cx="4427317" cy="1036730"/>
          </a:xfrm>
          <a:prstGeom prst="rect">
            <a:avLst/>
          </a:prstGeom>
        </p:spPr>
      </p:pic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FFA9E3B8-8281-365A-BA9B-EBA17C63FA9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61844" y="2493963"/>
            <a:ext cx="7068312" cy="119786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6600" b="1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TITLE HERE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16BE18F0-3CD2-BAFF-D055-020F85CA4B4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561844" y="3735922"/>
            <a:ext cx="7068312" cy="667512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4000" b="0">
                <a:solidFill>
                  <a:srgbClr val="4B6C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ADD SUBTITLE</a:t>
            </a:r>
          </a:p>
        </p:txBody>
      </p:sp>
    </p:spTree>
    <p:extLst>
      <p:ext uri="{BB962C8B-B14F-4D97-AF65-F5344CB8AC3E}">
        <p14:creationId xmlns:p14="http://schemas.microsoft.com/office/powerpoint/2010/main" val="468750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re Func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D3EB5861-A334-F9C2-3796-8AA0DA3AABF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4829298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rgbClr val="4B6B80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3" name="Text Placeholder 16">
            <a:extLst>
              <a:ext uri="{FF2B5EF4-FFF2-40B4-BE49-F238E27FC236}">
                <a16:creationId xmlns:a16="http://schemas.microsoft.com/office/drawing/2014/main" id="{6962DA37-9966-8731-56AC-0FD60E4EC50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10842192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388146045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row: Pentagon 2">
            <a:extLst>
              <a:ext uri="{FF2B5EF4-FFF2-40B4-BE49-F238E27FC236}">
                <a16:creationId xmlns:a16="http://schemas.microsoft.com/office/drawing/2014/main" id="{0E38C689-18AD-1100-ED88-0CC77FE7E4BD}"/>
              </a:ext>
            </a:extLst>
          </p:cNvPr>
          <p:cNvSpPr/>
          <p:nvPr userDrawn="1"/>
        </p:nvSpPr>
        <p:spPr>
          <a:xfrm>
            <a:off x="0" y="0"/>
            <a:ext cx="4937760" cy="6858000"/>
          </a:xfrm>
          <a:prstGeom prst="homePlate">
            <a:avLst>
              <a:gd name="adj" fmla="val 20364"/>
            </a:avLst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14">
            <a:extLst>
              <a:ext uri="{FF2B5EF4-FFF2-40B4-BE49-F238E27FC236}">
                <a16:creationId xmlns:a16="http://schemas.microsoft.com/office/drawing/2014/main" id="{5CEC934B-C695-F894-6A56-F2274905A37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1746442"/>
            <a:ext cx="2893991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5" name="Text Placeholder 16">
            <a:extLst>
              <a:ext uri="{FF2B5EF4-FFF2-40B4-BE49-F238E27FC236}">
                <a16:creationId xmlns:a16="http://schemas.microsoft.com/office/drawing/2014/main" id="{67D7111E-4C53-1BF4-FE40-6E475C4F8DE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2551114"/>
            <a:ext cx="3170237" cy="328771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  <p:sp>
        <p:nvSpPr>
          <p:cNvPr id="6" name="Text Placeholder 16">
            <a:extLst>
              <a:ext uri="{FF2B5EF4-FFF2-40B4-BE49-F238E27FC236}">
                <a16:creationId xmlns:a16="http://schemas.microsoft.com/office/drawing/2014/main" id="{DDD2672D-641E-7DE3-F047-7786C89EF5C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35588" y="558399"/>
            <a:ext cx="6254728" cy="583287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Additional text</a:t>
            </a:r>
          </a:p>
        </p:txBody>
      </p:sp>
    </p:spTree>
    <p:extLst>
      <p:ext uri="{BB962C8B-B14F-4D97-AF65-F5344CB8AC3E}">
        <p14:creationId xmlns:p14="http://schemas.microsoft.com/office/powerpoint/2010/main" val="13114474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6A329F-ADAE-80C2-9FDD-8496D084B1EF}"/>
              </a:ext>
            </a:extLst>
          </p:cNvPr>
          <p:cNvSpPr/>
          <p:nvPr userDrawn="1"/>
        </p:nvSpPr>
        <p:spPr>
          <a:xfrm>
            <a:off x="1" y="0"/>
            <a:ext cx="12191999" cy="6858000"/>
          </a:xfrm>
          <a:prstGeom prst="rect">
            <a:avLst/>
          </a:prstGeom>
          <a:gradFill flip="none" rotWithShape="1">
            <a:gsLst>
              <a:gs pos="49500">
                <a:srgbClr val="F6F6F6">
                  <a:alpha val="16000"/>
                </a:srgbClr>
              </a:gs>
              <a:gs pos="0">
                <a:schemeClr val="bg1"/>
              </a:gs>
              <a:gs pos="100000">
                <a:schemeClr val="bg1">
                  <a:lumMod val="50000"/>
                  <a:alpha val="7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C78EAE-4C65-7533-1C96-3F904B25A610}"/>
              </a:ext>
            </a:extLst>
          </p:cNvPr>
          <p:cNvSpPr/>
          <p:nvPr userDrawn="1"/>
        </p:nvSpPr>
        <p:spPr>
          <a:xfrm>
            <a:off x="-202603" y="152283"/>
            <a:ext cx="12191999" cy="1570616"/>
          </a:xfrm>
          <a:prstGeom prst="rect">
            <a:avLst/>
          </a:prstGeom>
          <a:solidFill>
            <a:srgbClr val="D5515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B6CA30-A1E8-4839-2A79-EA7520916F68}"/>
              </a:ext>
            </a:extLst>
          </p:cNvPr>
          <p:cNvSpPr/>
          <p:nvPr userDrawn="1"/>
        </p:nvSpPr>
        <p:spPr>
          <a:xfrm>
            <a:off x="0" y="0"/>
            <a:ext cx="12191999" cy="1570616"/>
          </a:xfrm>
          <a:prstGeom prst="rect">
            <a:avLst/>
          </a:prstGeom>
          <a:solidFill>
            <a:srgbClr val="4A6A7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870513"/>
            <a:ext cx="549433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rgbClr val="595A5C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id="{93F2B042-E891-3049-521B-675E4ACA8C11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6232525" y="1887537"/>
            <a:ext cx="5341938" cy="4567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en-US" sz="2400" kern="1200" dirty="0">
                <a:solidFill>
                  <a:srgbClr val="595A5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/>
              <a:t>Click to add pictures/charts/graphics</a:t>
            </a:r>
          </a:p>
        </p:txBody>
      </p:sp>
    </p:spTree>
    <p:extLst>
      <p:ext uri="{BB962C8B-B14F-4D97-AF65-F5344CB8AC3E}">
        <p14:creationId xmlns:p14="http://schemas.microsoft.com/office/powerpoint/2010/main" val="427294241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with many tall buildings&#10;&#10;Description automatically generated">
            <a:extLst>
              <a:ext uri="{FF2B5EF4-FFF2-40B4-BE49-F238E27FC236}">
                <a16:creationId xmlns:a16="http://schemas.microsoft.com/office/drawing/2014/main" id="{3E367BBB-53DE-86E8-43C3-53903587529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333" y="428"/>
            <a:ext cx="9066667" cy="68571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4B6B8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89909824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2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10198148" y="4762547"/>
            <a:ext cx="1633833" cy="25570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591925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o is BHS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and grey background&#10;&#10;Description automatically generated">
            <a:extLst>
              <a:ext uri="{FF2B5EF4-FFF2-40B4-BE49-F238E27FC236}">
                <a16:creationId xmlns:a16="http://schemas.microsoft.com/office/drawing/2014/main" id="{87AB39FE-18D6-F402-3404-AE7EF48BD7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-1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E2576F8-F70F-5C91-CF3D-3184E9F3409C}"/>
              </a:ext>
            </a:extLst>
          </p:cNvPr>
          <p:cNvSpPr/>
          <p:nvPr userDrawn="1"/>
        </p:nvSpPr>
        <p:spPr>
          <a:xfrm>
            <a:off x="6139032" y="0"/>
            <a:ext cx="5920292" cy="6858000"/>
          </a:xfrm>
          <a:prstGeom prst="rect">
            <a:avLst/>
          </a:prstGeom>
          <a:solidFill>
            <a:srgbClr val="CF3D44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40D20F-E297-A0E7-FFB1-D862383359A2}"/>
              </a:ext>
            </a:extLst>
          </p:cNvPr>
          <p:cNvSpPr/>
          <p:nvPr userDrawn="1"/>
        </p:nvSpPr>
        <p:spPr>
          <a:xfrm>
            <a:off x="6271708" y="0"/>
            <a:ext cx="5920292" cy="6858000"/>
          </a:xfrm>
          <a:prstGeom prst="rect">
            <a:avLst/>
          </a:prstGeom>
          <a:solidFill>
            <a:srgbClr val="4A6A7F"/>
          </a:solidFill>
          <a:ln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6" name="Picture 5" descr="A hand pointing at a phone and a telephone&#10;&#10;Description automatically generated">
            <a:extLst>
              <a:ext uri="{FF2B5EF4-FFF2-40B4-BE49-F238E27FC236}">
                <a16:creationId xmlns:a16="http://schemas.microsoft.com/office/drawing/2014/main" id="{0C2AF66D-1C21-86C0-8857-D11084262F6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981" y="1314450"/>
            <a:ext cx="4085426" cy="40854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E903DCA4-3871-9EF6-C251-9925131140D2}"/>
              </a:ext>
            </a:extLst>
          </p:cNvPr>
          <p:cNvGrpSpPr/>
          <p:nvPr userDrawn="1"/>
        </p:nvGrpSpPr>
        <p:grpSpPr>
          <a:xfrm>
            <a:off x="630342" y="5724108"/>
            <a:ext cx="6354537" cy="634706"/>
            <a:chOff x="609599" y="5566069"/>
            <a:chExt cx="6354537" cy="634706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6F56321-FBA5-21AA-80BF-6785F8AFAFB1}"/>
                </a:ext>
              </a:extLst>
            </p:cNvPr>
            <p:cNvSpPr txBox="1"/>
            <p:nvPr/>
          </p:nvSpPr>
          <p:spPr>
            <a:xfrm>
              <a:off x="1085850" y="5591035"/>
              <a:ext cx="587828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Clr>
                  <a:srgbClr val="595A5C"/>
                </a:buClr>
              </a:pPr>
              <a:r>
                <a:rPr lang="en-US" sz="1600">
                  <a:solidFill>
                    <a:srgbClr val="595A5C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Find more information at bhsbaltimore.org</a:t>
              </a:r>
            </a:p>
            <a:p>
              <a:pPr>
                <a:buClr>
                  <a:srgbClr val="595A5C"/>
                </a:buClr>
              </a:pPr>
              <a:r>
                <a:rPr lang="en-US" sz="1600">
                  <a:solidFill>
                    <a:srgbClr val="595A5C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Follow us at @bhsbltimore</a:t>
              </a:r>
            </a:p>
          </p:txBody>
        </p:sp>
        <p:pic>
          <p:nvPicPr>
            <p:cNvPr id="10" name="Picture 9" descr="A close up of a logo&#10;&#10;Description automatically generated">
              <a:extLst>
                <a:ext uri="{FF2B5EF4-FFF2-40B4-BE49-F238E27FC236}">
                  <a16:creationId xmlns:a16="http://schemas.microsoft.com/office/drawing/2014/main" id="{08F81725-DE93-2103-7688-933E385261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4253"/>
            <a:stretch/>
          </p:blipFill>
          <p:spPr>
            <a:xfrm>
              <a:off x="609599" y="5566069"/>
              <a:ext cx="476251" cy="634706"/>
            </a:xfrm>
            <a:prstGeom prst="rect">
              <a:avLst/>
            </a:prstGeom>
          </p:spPr>
        </p:pic>
      </p:grp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1E368979-8F94-64DA-4542-34916CE47E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3" y="558399"/>
            <a:ext cx="3845625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rgbClr val="4B6B80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CONTACT US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6FE4B498-402A-80FF-E207-980F7BDC8C9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600" y="1728154"/>
            <a:ext cx="4100512" cy="11858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rgbClr val="595A5C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presenter contact information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8AD7D5F-CA06-7DE8-862A-931FF50CC8E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0342" y="3335114"/>
            <a:ext cx="4100512" cy="118586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2400" b="0">
                <a:solidFill>
                  <a:srgbClr val="595A5C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add presenter contact information</a:t>
            </a:r>
          </a:p>
        </p:txBody>
      </p:sp>
    </p:spTree>
    <p:extLst>
      <p:ext uri="{BB962C8B-B14F-4D97-AF65-F5344CB8AC3E}">
        <p14:creationId xmlns:p14="http://schemas.microsoft.com/office/powerpoint/2010/main" val="179315046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ity skyline with many tall buildings&#10;&#10;Description automatically generated">
            <a:extLst>
              <a:ext uri="{FF2B5EF4-FFF2-40B4-BE49-F238E27FC236}">
                <a16:creationId xmlns:a16="http://schemas.microsoft.com/office/drawing/2014/main" id="{31FB3B57-FA6D-5C77-3F16-F4233AB4C0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437" y="0"/>
            <a:ext cx="909828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D9100F5-9815-6BDC-3FC8-FDD13C1DD11D}"/>
              </a:ext>
            </a:extLst>
          </p:cNvPr>
          <p:cNvSpPr/>
          <p:nvPr userDrawn="1"/>
        </p:nvSpPr>
        <p:spPr>
          <a:xfrm>
            <a:off x="1" y="0"/>
            <a:ext cx="7151914" cy="6858000"/>
          </a:xfrm>
          <a:prstGeom prst="rect">
            <a:avLst/>
          </a:prstGeom>
          <a:solidFill>
            <a:srgbClr val="DB525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13523FE-6347-72B2-AD7C-A64B479A8E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1684" y="558399"/>
            <a:ext cx="10972800" cy="80467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3600" b="1">
                <a:solidFill>
                  <a:schemeClr val="bg1"/>
                </a:solidFill>
              </a:defRPr>
            </a:lvl1pPr>
            <a:lvl2pPr>
              <a:defRPr sz="3600"/>
            </a:lvl2pPr>
            <a:lvl3pPr>
              <a:defRPr sz="3600"/>
            </a:lvl3pPr>
            <a:lvl4pPr>
              <a:defRPr sz="3600"/>
            </a:lvl4pPr>
            <a:lvl5pPr>
              <a:defRPr sz="3600"/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9EADE03-1EBC-361C-D704-531D7CE7D61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1663" y="1731963"/>
            <a:ext cx="6021387" cy="45672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Insert text</a:t>
            </a:r>
          </a:p>
        </p:txBody>
      </p:sp>
    </p:spTree>
    <p:extLst>
      <p:ext uri="{BB962C8B-B14F-4D97-AF65-F5344CB8AC3E}">
        <p14:creationId xmlns:p14="http://schemas.microsoft.com/office/powerpoint/2010/main" val="2550508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1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30.xml"/><Relationship Id="rId21" Type="http://schemas.openxmlformats.org/officeDocument/2006/relationships/slideLayout" Target="../slideLayouts/slideLayout48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slideLayout" Target="../slideLayouts/slideLayout44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20" Type="http://schemas.openxmlformats.org/officeDocument/2006/relationships/slideLayout" Target="../slideLayouts/slideLayout47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23" Type="http://schemas.openxmlformats.org/officeDocument/2006/relationships/theme" Target="../theme/theme3.xml"/><Relationship Id="rId10" Type="http://schemas.openxmlformats.org/officeDocument/2006/relationships/slideLayout" Target="../slideLayouts/slideLayout37.xml"/><Relationship Id="rId19" Type="http://schemas.openxmlformats.org/officeDocument/2006/relationships/slideLayout" Target="../slideLayouts/slideLayout46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Relationship Id="rId22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hite and grey background&#10;&#10;Description automatically generated">
            <a:extLst>
              <a:ext uri="{FF2B5EF4-FFF2-40B4-BE49-F238E27FC236}">
                <a16:creationId xmlns:a16="http://schemas.microsoft.com/office/drawing/2014/main" id="{A3E4F4A0-56FF-037E-0A45-01A0966E8A8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33" b="33333"/>
          <a:stretch/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761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64" r:id="rId3"/>
    <p:sldLayoutId id="2147483663" r:id="rId4"/>
    <p:sldLayoutId id="2147483665" r:id="rId5"/>
    <p:sldLayoutId id="2147483666" r:id="rId6"/>
    <p:sldLayoutId id="2147483667" r:id="rId7"/>
    <p:sldLayoutId id="2147483668" r:id="rId8"/>
    <p:sldLayoutId id="2147483652" r:id="rId9"/>
    <p:sldLayoutId id="2147483670" r:id="rId10"/>
    <p:sldLayoutId id="2147483689" r:id="rId11"/>
    <p:sldLayoutId id="2147483716" r:id="rId12"/>
    <p:sldLayoutId id="214748371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4B6C8B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hite and grey background&#10;&#10;Description automatically generated">
            <a:extLst>
              <a:ext uri="{FF2B5EF4-FFF2-40B4-BE49-F238E27FC236}">
                <a16:creationId xmlns:a16="http://schemas.microsoft.com/office/drawing/2014/main" id="{A3E4F4A0-56FF-037E-0A45-01A0966E8A8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33" b="33333"/>
          <a:stretch/>
        </p:blipFill>
        <p:spPr>
          <a:xfrm flipV="1"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000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4" r:id="rId11"/>
    <p:sldLayoutId id="2147483686" r:id="rId12"/>
    <p:sldLayoutId id="2147483688" r:id="rId13"/>
    <p:sldLayoutId id="2147483690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4B6C8B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9433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  <p:sldLayoutId id="2147483710" r:id="rId17"/>
    <p:sldLayoutId id="2147483711" r:id="rId18"/>
    <p:sldLayoutId id="2147483712" r:id="rId19"/>
    <p:sldLayoutId id="2147483713" r:id="rId20"/>
    <p:sldLayoutId id="2147483714" r:id="rId21"/>
    <p:sldLayoutId id="2147483715" r:id="rId2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500" b="1" kern="1200" cap="all" spc="-100" baseline="0">
          <a:solidFill>
            <a:schemeClr val="tx2"/>
          </a:solidFill>
          <a:latin typeface="Open Sans"/>
          <a:ea typeface="+mj-ea"/>
          <a:cs typeface="Open San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Open Sans"/>
          <a:ea typeface="+mn-ea"/>
          <a:cs typeface="Open San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Open Sans"/>
          <a:ea typeface="+mn-ea"/>
          <a:cs typeface="Open San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Open Sans"/>
          <a:ea typeface="+mn-ea"/>
          <a:cs typeface="Open San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Open Sans"/>
          <a:ea typeface="+mn-ea"/>
          <a:cs typeface="Open San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Open Sans"/>
          <a:ea typeface="+mn-ea"/>
          <a:cs typeface="Open San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Relationship Id="rId6" Type="http://schemas.microsoft.com/office/2007/relationships/hdphoto" Target="../media/hdphoto1.wdp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health.maryland.gov/newsroom/Pages/Maryland%20Department%20of%20Health%20announces%20additional%20six%20month%20pause%20for%20certain%20behavioral%20health%20provider%20enrollments.aspx" TargetMode="Externa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hsbaltimore.org/find-help/file-a-complaint/" TargetMode="External"/><Relationship Id="rId2" Type="http://schemas.openxmlformats.org/officeDocument/2006/relationships/hyperlink" Target="https://health.maryland.gov/bha/Documents/BHA%20PBHSystemMgr%20Manual.pdf" TargetMode="External"/><Relationship Id="rId1" Type="http://schemas.openxmlformats.org/officeDocument/2006/relationships/slideLayout" Target="../slideLayouts/slideLayout44.xml"/><Relationship Id="rId4" Type="http://schemas.openxmlformats.org/officeDocument/2006/relationships/hyperlink" Target="https://www.bhsbaltimore.org/for-providers/critical-incident-report/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complaints@bhsbaltimore.org" TargetMode="External"/><Relationship Id="rId2" Type="http://schemas.openxmlformats.org/officeDocument/2006/relationships/hyperlink" Target="https://www.bhsbaltimore.org/find-help/file-a-complaint/" TargetMode="External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Adrienne.Breidenstine@bhsbaltimore.org" TargetMode="External"/><Relationship Id="rId2" Type="http://schemas.openxmlformats.org/officeDocument/2006/relationships/hyperlink" Target="mailto:Crista.Taylor@bhsbaltimore.org" TargetMode="Externa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596FEA-5139-65CD-0792-1480B1E33F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561844" y="2428565"/>
            <a:ext cx="7068312" cy="1676214"/>
          </a:xfrm>
        </p:spPr>
        <p:txBody>
          <a:bodyPr lIns="91440" tIns="45720" rIns="91440" bIns="45720" anchor="ctr">
            <a:normAutofit fontScale="47500" lnSpcReduction="20000"/>
          </a:bodyPr>
          <a:lstStyle/>
          <a:p>
            <a:r>
              <a:rPr lang="en-US">
                <a:latin typeface="Open Sans"/>
                <a:ea typeface="Open Sans"/>
                <a:cs typeface="Open Sans"/>
              </a:rPr>
              <a:t>Oversight of Recovery Homes and Substance Use Disorder Clinics </a:t>
            </a:r>
            <a:endParaRPr lang="en-US"/>
          </a:p>
          <a:p>
            <a:r>
              <a:rPr lang="en-US">
                <a:latin typeface="Open Sans"/>
                <a:ea typeface="Open Sans"/>
                <a:cs typeface="Open Sans"/>
              </a:rPr>
              <a:t>in Baltimore City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CAA26B-4FA1-F979-029A-719632C5469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61844" y="3972232"/>
            <a:ext cx="7068312" cy="1129295"/>
          </a:xfrm>
        </p:spPr>
        <p:txBody>
          <a:bodyPr lIns="91440" tIns="45720" rIns="91440" bIns="45720" anchor="ctr">
            <a:normAutofit fontScale="62500" lnSpcReduction="20000"/>
          </a:bodyPr>
          <a:lstStyle/>
          <a:p>
            <a:endParaRPr lang="en-US" sz="3600">
              <a:latin typeface="Open Sans"/>
              <a:ea typeface="Open Sans"/>
              <a:cs typeface="Open Sans"/>
            </a:endParaRPr>
          </a:p>
          <a:p>
            <a:r>
              <a:rPr lang="en-US" sz="3600">
                <a:latin typeface="Open Sans"/>
                <a:ea typeface="Open Sans"/>
                <a:cs typeface="Open Sans"/>
              </a:rPr>
              <a:t>July 22, 2026</a:t>
            </a:r>
          </a:p>
          <a:p>
            <a:r>
              <a:rPr lang="en-US" sz="3600">
                <a:latin typeface="Open Sans"/>
                <a:ea typeface="Open Sans"/>
                <a:cs typeface="Open Sans"/>
              </a:rPr>
              <a:t>LO25-0024</a:t>
            </a:r>
            <a:endParaRPr lang="en-US" sz="3600"/>
          </a:p>
        </p:txBody>
      </p:sp>
    </p:spTree>
    <p:extLst>
      <p:ext uri="{BB962C8B-B14F-4D97-AF65-F5344CB8AC3E}">
        <p14:creationId xmlns:p14="http://schemas.microsoft.com/office/powerpoint/2010/main" val="430688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A3626A6F-9BF6-8EDE-0404-F10AFB314EF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3600">
                <a:solidFill>
                  <a:srgbClr val="4A6A7F"/>
                </a:solidFill>
              </a:rPr>
              <a:t>BHSB’S HISTORY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75A228-A260-BB58-9704-B3D272405CE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258560"/>
            <a:ext cx="12192000" cy="680720"/>
          </a:xfrm>
          <a:prstGeom prst="rect">
            <a:avLst/>
          </a:prstGeom>
          <a:solidFill>
            <a:srgbClr val="4B6C8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426DCC6-F679-F771-BBB0-9DC07BA058E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572000" y="2564439"/>
            <a:ext cx="10822831" cy="2447192"/>
            <a:chOff x="572000" y="2564439"/>
            <a:chExt cx="10822831" cy="2447192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75427598-E11F-CE03-D741-DB79C6A25821}"/>
                </a:ext>
              </a:extLst>
            </p:cNvPr>
            <p:cNvCxnSpPr>
              <a:cxnSpLocks noGrp="1" noRot="1" noMove="1" noResize="1" noEditPoints="1" noAdjustHandles="1" noChangeArrowheads="1" noChangeShapeType="1"/>
            </p:cNvCxnSpPr>
            <p:nvPr/>
          </p:nvCxnSpPr>
          <p:spPr>
            <a:xfrm>
              <a:off x="892098" y="3579541"/>
              <a:ext cx="734466" cy="0"/>
            </a:xfrm>
            <a:prstGeom prst="line">
              <a:avLst/>
            </a:prstGeom>
            <a:ln w="38100">
              <a:solidFill>
                <a:srgbClr val="595A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F2A0D5F-10B4-4B18-071A-1ACBD20356E7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572000" y="2564439"/>
              <a:ext cx="3166945" cy="2231749"/>
              <a:chOff x="609600" y="2564439"/>
              <a:chExt cx="3166945" cy="2231749"/>
            </a:xfrm>
          </p:grpSpPr>
          <p:pic>
            <p:nvPicPr>
              <p:cNvPr id="28" name="Picture 27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7A4D40E5-C158-F014-4105-4011DA5A1DB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784"/>
              <a:stretch/>
            </p:blipFill>
            <p:spPr>
              <a:xfrm>
                <a:off x="1626564" y="2564439"/>
                <a:ext cx="1049304" cy="1419533"/>
              </a:xfrm>
              <a:prstGeom prst="rect">
                <a:avLst/>
              </a:prstGeom>
              <a:effectLst/>
            </p:spPr>
          </p:pic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0BECA3B-22CE-D708-367E-7E8A0FB141A3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09600" y="4103283"/>
                <a:ext cx="316694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rgbClr val="60C08B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BMHS, 1986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7403CD62-851A-C8A1-C1BF-E8BDE6567733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80831" y="4488411"/>
                <a:ext cx="2624483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400">
                    <a:solidFill>
                      <a:srgbClr val="595A5C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Robert Wood Johnson grant</a:t>
                </a:r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6DCA8EE9-2D41-CBC0-F3E6-E4A6FE50D49A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4373018" y="2564439"/>
              <a:ext cx="3193870" cy="2447192"/>
              <a:chOff x="4485602" y="2564439"/>
              <a:chExt cx="3193870" cy="2447192"/>
            </a:xfrm>
          </p:grpSpPr>
          <p:pic>
            <p:nvPicPr>
              <p:cNvPr id="23" name="Picture 22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DBE397B1-9D2F-8285-34EF-DAE23A6CBF5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784"/>
              <a:stretch/>
            </p:blipFill>
            <p:spPr>
              <a:xfrm>
                <a:off x="5571348" y="2564439"/>
                <a:ext cx="1049304" cy="1419533"/>
              </a:xfrm>
              <a:prstGeom prst="rect">
                <a:avLst/>
              </a:prstGeom>
            </p:spPr>
          </p:pic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725AD16-0CC0-4ED3-51E1-D846A1EB64F7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485602" y="4119079"/>
                <a:ext cx="316694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rgbClr val="60C08B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BSAS, 1990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A27ABE02-91F0-CB83-CBAB-F26ABA6FF1CC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512527" y="4488411"/>
                <a:ext cx="3166945" cy="52322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400">
                    <a:solidFill>
                      <a:srgbClr val="595A5C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Targeted Cities grant </a:t>
                </a:r>
              </a:p>
              <a:p>
                <a:pPr algn="ctr"/>
                <a:r>
                  <a:rPr lang="en-US" sz="1400" i="1">
                    <a:solidFill>
                      <a:srgbClr val="595A5C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Intentionally created as non-profits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191AF8E-09BE-5B4E-CB55-3E1FF6A78248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8200961" y="2564439"/>
              <a:ext cx="3193870" cy="2215953"/>
              <a:chOff x="8157304" y="2564439"/>
              <a:chExt cx="3193870" cy="2215953"/>
            </a:xfrm>
          </p:grpSpPr>
          <p:pic>
            <p:nvPicPr>
              <p:cNvPr id="14" name="Picture 13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0E25C43E-E76D-E67F-1866-256EDD4B481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4784"/>
              <a:stretch/>
            </p:blipFill>
            <p:spPr>
              <a:xfrm>
                <a:off x="9263902" y="2564439"/>
                <a:ext cx="1049304" cy="1419533"/>
              </a:xfrm>
              <a:prstGeom prst="rect">
                <a:avLst/>
              </a:prstGeom>
            </p:spPr>
          </p:pic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3E21C6EC-B4B5-9350-AA50-33F20F00155D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157304" y="4103283"/>
                <a:ext cx="316694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rgbClr val="60C08B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BHSB, 2013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E078FD91-3830-F9D2-496E-339248BC3DBC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184229" y="4472615"/>
                <a:ext cx="3166945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400">
                    <a:solidFill>
                      <a:srgbClr val="595A5C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Formed through merger</a:t>
                </a:r>
                <a:endParaRPr lang="en-US" sz="1400" i="1">
                  <a:solidFill>
                    <a:srgbClr val="595A5C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C99CD39-A17C-2794-5987-1525165F1A7B}"/>
                </a:ext>
              </a:extLst>
            </p:cNvPr>
            <p:cNvCxnSpPr>
              <a:cxnSpLocks noGrp="1" noRot="1" noMove="1" noResize="1" noEditPoints="1" noAdjustHandles="1" noChangeArrowheads="1" noChangeShapeType="1"/>
            </p:cNvCxnSpPr>
            <p:nvPr/>
          </p:nvCxnSpPr>
          <p:spPr>
            <a:xfrm>
              <a:off x="2684382" y="3579541"/>
              <a:ext cx="2743200" cy="0"/>
            </a:xfrm>
            <a:prstGeom prst="line">
              <a:avLst/>
            </a:prstGeom>
            <a:ln w="38100">
              <a:solidFill>
                <a:srgbClr val="595A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7D98967-A2FC-F54E-081D-DE3D285095F0}"/>
                </a:ext>
              </a:extLst>
            </p:cNvPr>
            <p:cNvCxnSpPr>
              <a:cxnSpLocks noGrp="1" noRot="1" noMove="1" noResize="1" noEditPoints="1" noAdjustHandles="1" noChangeArrowheads="1" noChangeShapeType="1"/>
            </p:cNvCxnSpPr>
            <p:nvPr/>
          </p:nvCxnSpPr>
          <p:spPr>
            <a:xfrm>
              <a:off x="6512324" y="3579541"/>
              <a:ext cx="2743200" cy="0"/>
            </a:xfrm>
            <a:prstGeom prst="line">
              <a:avLst/>
            </a:prstGeom>
            <a:ln w="38100">
              <a:solidFill>
                <a:srgbClr val="595A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34126A9-C259-E632-87FE-23B1367A57B0}"/>
                </a:ext>
              </a:extLst>
            </p:cNvPr>
            <p:cNvCxnSpPr>
              <a:cxnSpLocks noGrp="1" noRot="1" noMove="1" noResize="1" noEditPoints="1" noAdjustHandles="1" noChangeArrowheads="1" noChangeShapeType="1"/>
            </p:cNvCxnSpPr>
            <p:nvPr/>
          </p:nvCxnSpPr>
          <p:spPr>
            <a:xfrm>
              <a:off x="10340268" y="3579541"/>
              <a:ext cx="734466" cy="0"/>
            </a:xfrm>
            <a:prstGeom prst="line">
              <a:avLst/>
            </a:prstGeom>
            <a:ln w="38100">
              <a:solidFill>
                <a:srgbClr val="595A5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37243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Picture 69" descr="A white and grey background&#10;&#10;Description automatically generated">
            <a:extLst>
              <a:ext uri="{FF2B5EF4-FFF2-40B4-BE49-F238E27FC236}">
                <a16:creationId xmlns:a16="http://schemas.microsoft.com/office/drawing/2014/main" id="{C8B9EBC9-7636-08AC-E7EA-17027FCDAAF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-1"/>
            <a:ext cx="12192000" cy="6858000"/>
          </a:xfrm>
          <a:prstGeom prst="rect">
            <a:avLst/>
          </a:prstGeom>
        </p:spPr>
      </p:pic>
      <p:grpSp>
        <p:nvGrpSpPr>
          <p:cNvPr id="66" name="Group 65">
            <a:extLst>
              <a:ext uri="{FF2B5EF4-FFF2-40B4-BE49-F238E27FC236}">
                <a16:creationId xmlns:a16="http://schemas.microsoft.com/office/drawing/2014/main" id="{4195ACEB-DF7E-E164-D89B-CEA5392C183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917097" y="1197534"/>
            <a:ext cx="9665304" cy="5344070"/>
            <a:chOff x="811385" y="1246489"/>
            <a:chExt cx="10107013" cy="558829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5F0AB8FF-D48F-B7D3-4830-05C90B68A93C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936229" y="2479995"/>
              <a:ext cx="2209413" cy="1887523"/>
              <a:chOff x="936229" y="2474752"/>
              <a:chExt cx="2209413" cy="1887523"/>
            </a:xfrm>
          </p:grpSpPr>
          <p:sp>
            <p:nvSpPr>
              <p:cNvPr id="13" name="Hexagon 12">
                <a:extLst>
                  <a:ext uri="{FF2B5EF4-FFF2-40B4-BE49-F238E27FC236}">
                    <a16:creationId xmlns:a16="http://schemas.microsoft.com/office/drawing/2014/main" id="{349F6E6D-F8D6-C735-E856-E30199C58535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936229" y="2474752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4A6A7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41A9760-3565-4F29-D0F7-08FFE48CE5CB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1057279" y="3031015"/>
                <a:ext cx="1967312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Advocacy &amp;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Planning</a:t>
                </a:r>
              </a:p>
            </p:txBody>
          </p:sp>
        </p:grp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AC853BB2-0FB4-1416-1540-87AABF25AA89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4796563" y="2479995"/>
              <a:ext cx="2209413" cy="1887523"/>
              <a:chOff x="4796563" y="2485238"/>
              <a:chExt cx="2209413" cy="1887523"/>
            </a:xfrm>
          </p:grpSpPr>
          <p:sp>
            <p:nvSpPr>
              <p:cNvPr id="20" name="Hexagon 19">
                <a:extLst>
                  <a:ext uri="{FF2B5EF4-FFF2-40B4-BE49-F238E27FC236}">
                    <a16:creationId xmlns:a16="http://schemas.microsoft.com/office/drawing/2014/main" id="{782DE1FF-2D21-0DA1-FEFA-378D5112404F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796563" y="2485238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D44F54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362E832-BB2C-FC5E-AD46-910D77F4B446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4940356" y="3031014"/>
                <a:ext cx="1921826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Local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Partnerships</a:t>
                </a: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4281D263-AD86-4116-07FE-5046052D1A22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2920352" y="3666746"/>
              <a:ext cx="2209413" cy="1887523"/>
              <a:chOff x="2916682" y="3667369"/>
              <a:chExt cx="2209413" cy="1887523"/>
            </a:xfrm>
          </p:grpSpPr>
          <p:sp>
            <p:nvSpPr>
              <p:cNvPr id="22" name="Hexagon 21">
                <a:extLst>
                  <a:ext uri="{FF2B5EF4-FFF2-40B4-BE49-F238E27FC236}">
                    <a16:creationId xmlns:a16="http://schemas.microsoft.com/office/drawing/2014/main" id="{75065E46-1E42-F6B3-72EB-306C1D603794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2916682" y="3667369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60C08B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D0A2046D-8878-22D3-851C-4986A3111856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3037732" y="4223632"/>
                <a:ext cx="1967312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Managing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Public Funds</a:t>
                </a:r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81150CA5-5612-47FF-7185-49F583395668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6721931" y="3666746"/>
              <a:ext cx="2209413" cy="1887523"/>
              <a:chOff x="6721931" y="3666122"/>
              <a:chExt cx="2209413" cy="1887523"/>
            </a:xfrm>
          </p:grpSpPr>
          <p:sp>
            <p:nvSpPr>
              <p:cNvPr id="24" name="Hexagon 23">
                <a:extLst>
                  <a:ext uri="{FF2B5EF4-FFF2-40B4-BE49-F238E27FC236}">
                    <a16:creationId xmlns:a16="http://schemas.microsoft.com/office/drawing/2014/main" id="{7956F653-50C1-CABD-5C5B-6A102BEB3719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721931" y="3666122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F57F4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E0ABFC37-AB84-F76A-A094-24FD86804639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6842981" y="4222385"/>
                <a:ext cx="1967312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Public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Education</a:t>
                </a:r>
              </a:p>
            </p:txBody>
          </p:sp>
        </p:grpSp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8C77F829-7C7B-4222-D333-6005484E5972}"/>
                </a:ext>
              </a:extLst>
            </p:cNvPr>
            <p:cNvGrpSpPr>
              <a:grpSpLocks noGrp="1" noUngrp="1" noRot="1" noMove="1" noResize="1"/>
            </p:cNvGrpSpPr>
            <p:nvPr/>
          </p:nvGrpSpPr>
          <p:grpSpPr>
            <a:xfrm>
              <a:off x="8601812" y="2479995"/>
              <a:ext cx="2209413" cy="1887523"/>
              <a:chOff x="8601812" y="2474752"/>
              <a:chExt cx="2209413" cy="1887523"/>
            </a:xfrm>
          </p:grpSpPr>
          <p:sp>
            <p:nvSpPr>
              <p:cNvPr id="28" name="Hexagon 27">
                <a:extLst>
                  <a:ext uri="{FF2B5EF4-FFF2-40B4-BE49-F238E27FC236}">
                    <a16:creationId xmlns:a16="http://schemas.microsoft.com/office/drawing/2014/main" id="{978E8699-8672-433E-FD49-5DE42A40B1B0}"/>
                  </a:ext>
                </a:extLst>
              </p:cNvPr>
              <p:cNvSpPr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601812" y="2474752"/>
                <a:ext cx="2209413" cy="1887523"/>
              </a:xfrm>
              <a:prstGeom prst="hexagon">
                <a:avLst>
                  <a:gd name="adj" fmla="val 29138"/>
                  <a:gd name="vf" fmla="val 115470"/>
                </a:avLst>
              </a:prstGeom>
              <a:solidFill>
                <a:srgbClr val="4A6A7F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BFE784A8-35BC-DA3C-0FA1-8C7E7D1635D5}"/>
                  </a:ext>
                </a:extLst>
              </p:cNvPr>
              <p:cNvSpPr txBox="1">
                <a:spLocks noGrp="1" noRot="1" noMove="1" noResize="1" noEditPoints="1" noAdjustHandles="1" noChangeArrowheads="1" noChangeShapeType="1"/>
              </p:cNvSpPr>
              <p:nvPr/>
            </p:nvSpPr>
            <p:spPr>
              <a:xfrm>
                <a:off x="8722862" y="3031015"/>
                <a:ext cx="1967312" cy="675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System</a:t>
                </a:r>
              </a:p>
              <a:p>
                <a:pPr algn="ctr"/>
                <a:r>
                  <a:rPr lang="en-US" b="1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Management</a:t>
                </a:r>
              </a:p>
            </p:txBody>
          </p:sp>
        </p:grpSp>
        <p:pic>
          <p:nvPicPr>
            <p:cNvPr id="53" name="Picture 52" descr="A group of people posing for a photo&#10;&#10;Description automatically generated">
              <a:extLst>
                <a:ext uri="{FF2B5EF4-FFF2-40B4-BE49-F238E27FC236}">
                  <a16:creationId xmlns:a16="http://schemas.microsoft.com/office/drawing/2014/main" id="{64D5EC4E-801B-767D-66E0-476CFA10C7BD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9621" y="1246489"/>
              <a:ext cx="2490874" cy="2490874"/>
            </a:xfrm>
            <a:prstGeom prst="hexagon">
              <a:avLst>
                <a:gd name="adj" fmla="val 33194"/>
                <a:gd name="vf" fmla="val 115470"/>
              </a:avLst>
            </a:prstGeom>
          </p:spPr>
        </p:pic>
        <p:pic>
          <p:nvPicPr>
            <p:cNvPr id="57" name="Picture 56" descr="Two people standing together&#10;&#10;Description automatically generated">
              <a:extLst>
                <a:ext uri="{FF2B5EF4-FFF2-40B4-BE49-F238E27FC236}">
                  <a16:creationId xmlns:a16="http://schemas.microsoft.com/office/drawing/2014/main" id="{DB15E962-13E3-57D9-65E6-941B8FF7EC8A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83053" y="1246489"/>
              <a:ext cx="2487168" cy="2487168"/>
            </a:xfrm>
            <a:prstGeom prst="rect">
              <a:avLst/>
            </a:prstGeom>
          </p:spPr>
        </p:pic>
        <p:pic>
          <p:nvPicPr>
            <p:cNvPr id="59" name="Picture 58" descr="A group of people posing for a photo&#10;&#10;Description automatically generated">
              <a:extLst>
                <a:ext uri="{FF2B5EF4-FFF2-40B4-BE49-F238E27FC236}">
                  <a16:creationId xmlns:a16="http://schemas.microsoft.com/office/drawing/2014/main" id="{C82739C3-B053-5326-C8A2-E5DC8C6B6F0B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1385" y="4347618"/>
              <a:ext cx="2487168" cy="2487168"/>
            </a:xfrm>
            <a:prstGeom prst="rect">
              <a:avLst/>
            </a:prstGeom>
          </p:spPr>
        </p:pic>
        <p:pic>
          <p:nvPicPr>
            <p:cNvPr id="63" name="Picture 62" descr="A couple of women sitting at a table&#10;&#10;Description automatically generated">
              <a:extLst>
                <a:ext uri="{FF2B5EF4-FFF2-40B4-BE49-F238E27FC236}">
                  <a16:creationId xmlns:a16="http://schemas.microsoft.com/office/drawing/2014/main" id="{2550911A-3BA6-2274-4EE7-51B1A271FC61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31230" y="4347618"/>
              <a:ext cx="2487168" cy="2487168"/>
            </a:xfrm>
            <a:prstGeom prst="rect">
              <a:avLst/>
            </a:prstGeom>
          </p:spPr>
        </p:pic>
        <p:pic>
          <p:nvPicPr>
            <p:cNvPr id="65" name="Picture 64" descr="A couple of women posing for a picture&#10;&#10;Description automatically generated">
              <a:extLst>
                <a:ext uri="{FF2B5EF4-FFF2-40B4-BE49-F238E27FC236}">
                  <a16:creationId xmlns:a16="http://schemas.microsoft.com/office/drawing/2014/main" id="{E7C0E5C5-8D93-867D-5055-0E2E62654C3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7685" y="4347618"/>
              <a:ext cx="2487168" cy="2487168"/>
            </a:xfrm>
            <a:prstGeom prst="rect">
              <a:avLst/>
            </a:prstGeom>
          </p:spPr>
        </p:pic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676B23-A3D5-6551-F425-3FC3BE9C77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/>
          </p:nvPr>
        </p:nvSpPr>
        <p:spPr>
          <a:xfrm>
            <a:off x="601684" y="558399"/>
            <a:ext cx="4829298" cy="1412670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rgbClr val="4A6A7F"/>
                </a:solidFill>
              </a:rPr>
              <a:t>BHSB’S CORE </a:t>
            </a:r>
            <a:br>
              <a:rPr lang="en-US" sz="3600">
                <a:solidFill>
                  <a:srgbClr val="4A6A7F"/>
                </a:solidFill>
              </a:rPr>
            </a:br>
            <a:r>
              <a:rPr lang="en-US" sz="3600">
                <a:solidFill>
                  <a:srgbClr val="4A6A7F"/>
                </a:solidFill>
              </a:rPr>
              <a:t>FUNCTIONS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35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A37503-DD6B-56C9-236E-14CCBC41F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E4B62CE-B08E-1CD1-38C4-4CD9725034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32050" y="2568717"/>
            <a:ext cx="8296893" cy="1724648"/>
          </a:xfrm>
        </p:spPr>
        <p:txBody>
          <a:bodyPr lIns="91440" tIns="45720" rIns="91440" bIns="45720" anchor="ctr">
            <a:normAutofit/>
          </a:bodyPr>
          <a:lstStyle/>
          <a:p>
            <a:r>
              <a:rPr lang="en-US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SUD Programs and Recovery Residences</a:t>
            </a:r>
            <a:endParaRPr lang="en-US">
              <a:solidFill>
                <a:srgbClr val="4B6B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200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576DEC6-9372-98ED-A523-8E2068A343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Substance Use Disorder Clinics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0AEDFA-D07A-CA49-8141-F71978723F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lIns="91440" tIns="45720" rIns="91440" bIns="45720" anchor="t">
            <a:normAutofit fontScale="92500" lnSpcReduction="20000"/>
          </a:bodyPr>
          <a:lstStyle/>
          <a:p>
            <a:r>
              <a:rPr lang="en-US">
                <a:latin typeface="Open Sans"/>
                <a:ea typeface="Open Sans"/>
                <a:cs typeface="Open Sans"/>
              </a:rPr>
              <a:t>SUD treatment programs require accreditation and licensure</a:t>
            </a:r>
          </a:p>
          <a:p>
            <a:r>
              <a:rPr lang="en-US">
                <a:latin typeface="Open Sans"/>
                <a:ea typeface="Open Sans"/>
                <a:cs typeface="Open Sans"/>
              </a:rPr>
              <a:t>Licenses are based on American Society of Addiction Medicine (ASAM) guidelines</a:t>
            </a:r>
          </a:p>
          <a:p>
            <a:r>
              <a:rPr lang="en-US" u="sng">
                <a:latin typeface="Open Sans"/>
                <a:ea typeface="Open Sans"/>
                <a:cs typeface="Open Sans"/>
              </a:rPr>
              <a:t>Outpatient programs</a:t>
            </a:r>
            <a:r>
              <a:rPr lang="en-US">
                <a:latin typeface="Open Sans"/>
                <a:ea typeface="Open Sans"/>
                <a:cs typeface="Open Sans"/>
              </a:rPr>
              <a:t>:</a:t>
            </a:r>
          </a:p>
          <a:p>
            <a:pPr lvl="1"/>
            <a:r>
              <a:rPr lang="en-US" sz="220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Outpatient Treatment Level 1.0</a:t>
            </a:r>
            <a:endParaRPr lang="en-US" sz="220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/>
            <a:r>
              <a:rPr lang="en-US" sz="220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Intensive Outpatient Treatment Level 2.1</a:t>
            </a:r>
          </a:p>
          <a:p>
            <a:pPr lvl="1"/>
            <a:r>
              <a:rPr lang="en-US" sz="220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Partial Hospitalization Treatment Level 2.5</a:t>
            </a:r>
          </a:p>
          <a:p>
            <a:r>
              <a:rPr lang="en-US" u="sng">
                <a:latin typeface="Open Sans"/>
                <a:ea typeface="Open Sans"/>
                <a:cs typeface="Open Sans"/>
              </a:rPr>
              <a:t>Residential programs</a:t>
            </a:r>
            <a:r>
              <a:rPr lang="en-US">
                <a:latin typeface="Open Sans"/>
                <a:ea typeface="Open Sans"/>
                <a:cs typeface="Open Sans"/>
              </a:rPr>
              <a:t>:</a:t>
            </a:r>
          </a:p>
          <a:p>
            <a:pPr lvl="1"/>
            <a:r>
              <a:rPr lang="en-US" sz="220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Residential-Low Intensity Level 3.1</a:t>
            </a:r>
          </a:p>
          <a:p>
            <a:pPr lvl="1"/>
            <a:r>
              <a:rPr lang="en-US" sz="220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Residential-Medium Intensity Level 3.3</a:t>
            </a:r>
          </a:p>
          <a:p>
            <a:pPr lvl="1"/>
            <a:r>
              <a:rPr lang="en-US" sz="220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Residential-High Intensity Level 3.5</a:t>
            </a:r>
          </a:p>
          <a:p>
            <a:pPr lvl="1"/>
            <a:r>
              <a:rPr lang="en-US" sz="220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Residential-Intensive Level 3.7</a:t>
            </a:r>
          </a:p>
          <a:p>
            <a:r>
              <a:rPr lang="en-US" u="sng">
                <a:latin typeface="Open Sans"/>
                <a:ea typeface="Open Sans"/>
                <a:cs typeface="Open Sans"/>
              </a:rPr>
              <a:t>Specialty licenses</a:t>
            </a:r>
            <a:r>
              <a:rPr lang="en-US">
                <a:latin typeface="Open Sans"/>
                <a:ea typeface="Open Sans"/>
                <a:cs typeface="Open Sans"/>
              </a:rPr>
              <a:t>:</a:t>
            </a:r>
          </a:p>
          <a:p>
            <a:pPr lvl="1"/>
            <a:r>
              <a:rPr lang="en-US" sz="220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Withdrawal Management Service</a:t>
            </a:r>
          </a:p>
          <a:p>
            <a:pPr lvl="1"/>
            <a:r>
              <a:rPr lang="en-US" sz="2200">
                <a:solidFill>
                  <a:schemeClr val="tx1">
                    <a:lumMod val="65000"/>
                    <a:lumOff val="35000"/>
                  </a:schemeClr>
                </a:solidFill>
                <a:latin typeface="Open Sans"/>
                <a:ea typeface="Open Sans"/>
                <a:cs typeface="Open Sans"/>
              </a:rPr>
              <a:t>Opioid Treatment Service (OTP)</a:t>
            </a:r>
          </a:p>
          <a:p>
            <a:pPr lv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816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76A77FD-2613-0380-1BAF-0899DF6C26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>
                <a:ea typeface="Open Sans"/>
              </a:rPr>
              <a:t>Pause on BH Provider Enrollment Still in Effect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62020D-3B5A-2A11-60C2-FEF9FAE2AD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1880038"/>
            <a:ext cx="5484812" cy="456723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solidFill>
                  <a:srgbClr val="4A6A7F"/>
                </a:solidFill>
                <a:ea typeface="Open Sans"/>
              </a:rPr>
              <a:t>On 7/1/24, MDH issued a pause on newly enrolling provider types: </a:t>
            </a:r>
          </a:p>
          <a:p>
            <a:r>
              <a:rPr lang="en-US">
                <a:solidFill>
                  <a:srgbClr val="4A6A7F"/>
                </a:solidFill>
                <a:ea typeface="Open Sans"/>
              </a:rPr>
              <a:t>Psychiatric Rehabilitation Programs (PRPs) </a:t>
            </a:r>
          </a:p>
          <a:p>
            <a:r>
              <a:rPr lang="en-US">
                <a:solidFill>
                  <a:srgbClr val="4A6A7F"/>
                </a:solidFill>
                <a:ea typeface="Open Sans"/>
              </a:rPr>
              <a:t>SUD Partial Hospital Programs (PHP) </a:t>
            </a:r>
          </a:p>
          <a:p>
            <a:r>
              <a:rPr lang="en-US">
                <a:solidFill>
                  <a:srgbClr val="4A6A7F"/>
                </a:solidFill>
                <a:ea typeface="Open Sans"/>
              </a:rPr>
              <a:t>SUD Intensive Outpatient Treatment Programs (IOP)</a:t>
            </a:r>
          </a:p>
          <a:p>
            <a:endParaRPr lang="en-US">
              <a:ea typeface="Open San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2FABA7-D689-4366-AA0C-574E041D3467}"/>
              </a:ext>
            </a:extLst>
          </p:cNvPr>
          <p:cNvSpPr>
            <a:spLocks noGrp="1"/>
          </p:cNvSpPr>
          <p:nvPr>
            <p:ph sz="quarter" idx="1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342900">
              <a:buChar char="•"/>
            </a:pPr>
            <a:r>
              <a:rPr lang="en-US">
                <a:solidFill>
                  <a:srgbClr val="FF0000"/>
                </a:solidFill>
                <a:latin typeface="Open Sans"/>
                <a:ea typeface="Open Sans"/>
                <a:cs typeface="Open San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MDH extended the pause</a:t>
            </a:r>
            <a:r>
              <a:rPr lang="en-US">
                <a:solidFill>
                  <a:srgbClr val="467886"/>
                </a:solidFill>
                <a:latin typeface="Open Sans"/>
                <a:ea typeface="Open Sans"/>
                <a:cs typeface="Open San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US">
                <a:solidFill>
                  <a:srgbClr val="4A6A7F"/>
                </a:solidFill>
                <a:latin typeface="Open Sans"/>
                <a:ea typeface="Open Sans"/>
                <a:cs typeface="Open Sans"/>
              </a:rPr>
              <a:t>through 12/31/26 in ten jurisdictions:</a:t>
            </a:r>
            <a:endParaRPr lang="en-US"/>
          </a:p>
          <a:p>
            <a:pPr marL="742950" lvl="1">
              <a:buFont typeface="Courier New"/>
              <a:buChar char="o"/>
            </a:pPr>
            <a:r>
              <a:rPr lang="en-US">
                <a:solidFill>
                  <a:srgbClr val="4A6A7F"/>
                </a:solidFill>
                <a:latin typeface="Open Sans"/>
                <a:ea typeface="Open Sans"/>
                <a:cs typeface="Open Sans"/>
              </a:rPr>
              <a:t>Baltimore City</a:t>
            </a:r>
          </a:p>
          <a:p>
            <a:pPr marL="742950" lvl="1">
              <a:buFont typeface="Courier New"/>
              <a:buChar char="o"/>
            </a:pPr>
            <a:r>
              <a:rPr lang="en-US">
                <a:solidFill>
                  <a:srgbClr val="4A6A7F"/>
                </a:solidFill>
                <a:latin typeface="Open Sans"/>
                <a:ea typeface="Open Sans"/>
                <a:cs typeface="Open Sans"/>
              </a:rPr>
              <a:t>Nine other populous Maryland jurisdictions (Balt Co, Anne Arundel, Howard, Harford, Carroll, Frederick, Washington, Montgomery, Prince George’s) </a:t>
            </a:r>
            <a:endParaRPr lang="en-US">
              <a:solidFill>
                <a:srgbClr val="595A5C"/>
              </a:solidFill>
              <a:latin typeface="Open Sans"/>
              <a:ea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0125586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E7B2ADA-3067-0381-A6BB-020F0D78EC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4" y="558399"/>
            <a:ext cx="10972800" cy="804672"/>
          </a:xfrm>
        </p:spPr>
        <p:txBody>
          <a:bodyPr lIns="91440" tIns="45720" rIns="91440" bIns="45720" anchor="ctr">
            <a:normAutofit/>
          </a:bodyPr>
          <a:lstStyle/>
          <a:p>
            <a:r>
              <a:rPr lang="en-US"/>
              <a:t>Recovery Residence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EBF99F-E23C-239D-D81B-AD0233E8E0A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1731963"/>
            <a:ext cx="6021387" cy="4567237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>
                <a:latin typeface="Open Sans"/>
                <a:ea typeface="Open Sans"/>
                <a:cs typeface="Open Sans"/>
              </a:rPr>
              <a:t>Certification from Maryland Certification of Recovery Residences (MCORR)</a:t>
            </a:r>
          </a:p>
          <a:p>
            <a:r>
              <a:rPr lang="en-US">
                <a:latin typeface="Open Sans"/>
                <a:ea typeface="Open Sans"/>
                <a:cs typeface="Open Sans"/>
              </a:rPr>
              <a:t>Certification ensures residences provide safe, healthy, community-orient environments </a:t>
            </a:r>
          </a:p>
          <a:p>
            <a:r>
              <a:rPr lang="en-US">
                <a:latin typeface="Open Sans"/>
                <a:ea typeface="Open Sans"/>
                <a:cs typeface="Open Sans"/>
              </a:rPr>
              <a:t>BHA responsible for certification, oversight, and investigations  </a:t>
            </a:r>
            <a:endParaRPr lang="en-US"/>
          </a:p>
          <a:p>
            <a:r>
              <a:rPr lang="en-US"/>
              <a:t>To obtain state recovery home funding, the residence must be certified</a:t>
            </a:r>
          </a:p>
          <a:p>
            <a:r>
              <a:rPr lang="en-US"/>
              <a:t>Currently 46 certified recovery housing programs in Baltimore</a:t>
            </a:r>
          </a:p>
        </p:txBody>
      </p:sp>
    </p:spTree>
    <p:extLst>
      <p:ext uri="{BB962C8B-B14F-4D97-AF65-F5344CB8AC3E}">
        <p14:creationId xmlns:p14="http://schemas.microsoft.com/office/powerpoint/2010/main" val="107025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6BC0B7-DD3D-E4BF-2E47-B7AC09A837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92806" y="2436570"/>
            <a:ext cx="10842192" cy="4567237"/>
          </a:xfrm>
        </p:spPr>
        <p:txBody>
          <a:bodyPr>
            <a:normAutofit/>
          </a:bodyPr>
          <a:lstStyle/>
          <a:p>
            <a:r>
              <a:rPr lang="en-US"/>
              <a:t>The Center provides immediate access to stabilization and recovery support services for adults 18+ who need urgent substance use care to recover from the symptoms of acute intoxication from drugs or alcohol. </a:t>
            </a:r>
          </a:p>
          <a:p>
            <a:r>
              <a:rPr lang="en-US"/>
              <a:t>Services offered include:</a:t>
            </a:r>
          </a:p>
          <a:p>
            <a:pPr lvl="1"/>
            <a:r>
              <a:rPr lang="en-US"/>
              <a:t>Up to 23-hr observation</a:t>
            </a:r>
          </a:p>
          <a:p>
            <a:pPr lvl="1"/>
            <a:r>
              <a:rPr lang="en-US"/>
              <a:t>Medical screening &amp; monitoring</a:t>
            </a:r>
          </a:p>
          <a:p>
            <a:pPr lvl="1"/>
            <a:r>
              <a:rPr lang="en-US"/>
              <a:t>Meals, showers, laundry service, transportation assistance </a:t>
            </a:r>
          </a:p>
          <a:p>
            <a:pPr lvl="1"/>
            <a:r>
              <a:rPr lang="en-US"/>
              <a:t>Buprenorphine induction </a:t>
            </a:r>
          </a:p>
          <a:p>
            <a:pPr lvl="1"/>
            <a:r>
              <a:rPr lang="en-US"/>
              <a:t>Peer support &amp; counseling</a:t>
            </a:r>
          </a:p>
          <a:p>
            <a:pPr lvl="1"/>
            <a:r>
              <a:rPr lang="en-US"/>
              <a:t>Referrals to treatment &amp; recovery services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D7553F-68C9-F75F-3AB9-E2B79C7C053E}"/>
              </a:ext>
            </a:extLst>
          </p:cNvPr>
          <p:cNvSpPr txBox="1"/>
          <p:nvPr/>
        </p:nvSpPr>
        <p:spPr>
          <a:xfrm>
            <a:off x="3026229" y="1974905"/>
            <a:ext cx="5976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>
                <a:solidFill>
                  <a:srgbClr val="C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Open 24/7, Walk-ins welcome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83026EB-5DAB-BA55-9678-17413743D8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0037" y="147665"/>
            <a:ext cx="7407729" cy="182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582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B7C5B-D428-2C8F-6260-BD5BC8F767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C30F6F-4B74-1499-5115-3D9B30C2C3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32050" y="2568717"/>
            <a:ext cx="7785678" cy="2032780"/>
          </a:xfrm>
        </p:spPr>
        <p:txBody>
          <a:bodyPr anchor="ctr">
            <a:normAutofit fontScale="92500"/>
          </a:bodyPr>
          <a:lstStyle/>
          <a:p>
            <a:r>
              <a:rPr lang="en-US">
                <a:solidFill>
                  <a:srgbClr val="4B6B80"/>
                </a:solidFill>
              </a:rPr>
              <a:t>COMAR 10.63 Community Behavioral Health Regulation Revisions</a:t>
            </a:r>
          </a:p>
        </p:txBody>
      </p:sp>
    </p:spTree>
    <p:extLst>
      <p:ext uri="{BB962C8B-B14F-4D97-AF65-F5344CB8AC3E}">
        <p14:creationId xmlns:p14="http://schemas.microsoft.com/office/powerpoint/2010/main" val="6609514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28AA24-A9A8-F94D-71D6-4C1401C3CE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D395BA-9C46-BBCF-8604-2F2BE3E429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4" y="558399"/>
            <a:ext cx="10972800" cy="804672"/>
          </a:xfrm>
        </p:spPr>
        <p:txBody>
          <a:bodyPr lIns="91440" tIns="45720" rIns="91440" bIns="45720" anchor="ctr">
            <a:normAutofit/>
          </a:bodyPr>
          <a:lstStyle/>
          <a:p>
            <a:r>
              <a:rPr lang="en-US"/>
              <a:t>COMAR 10.63 Revisions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BA8673-1289-C100-1250-749420DA9E3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1370336"/>
            <a:ext cx="6021387" cy="5458389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>
                <a:ea typeface="Open Sans"/>
              </a:rPr>
              <a:t>Intended to address provider accountability and service quality</a:t>
            </a:r>
          </a:p>
          <a:p>
            <a:pPr marL="0" indent="0">
              <a:buNone/>
            </a:pPr>
            <a:endParaRPr lang="en-US">
              <a:ea typeface="Open Sans"/>
            </a:endParaRPr>
          </a:p>
          <a:p>
            <a:r>
              <a:rPr lang="en-US">
                <a:ea typeface="Open Sans"/>
              </a:rPr>
              <a:t>Establishes new expectations for certain provider types</a:t>
            </a:r>
          </a:p>
          <a:p>
            <a:pPr marL="0" indent="0">
              <a:buNone/>
            </a:pPr>
            <a:endParaRPr lang="en-US">
              <a:ea typeface="Open Sans"/>
            </a:endParaRPr>
          </a:p>
          <a:p>
            <a:r>
              <a:rPr lang="en-US">
                <a:ea typeface="Open Sans"/>
              </a:rPr>
              <a:t>Provides new tools for system accountability</a:t>
            </a:r>
          </a:p>
          <a:p>
            <a:pPr marL="0" indent="0">
              <a:buNone/>
            </a:pPr>
            <a:endParaRPr lang="en-US">
              <a:ea typeface="Open Sans"/>
            </a:endParaRPr>
          </a:p>
          <a:p>
            <a:r>
              <a:rPr lang="en-US">
                <a:ea typeface="Open Sans"/>
              </a:rPr>
              <a:t>Adds new requirements for recovery residence certification</a:t>
            </a: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endParaRPr lang="en-US">
              <a:ea typeface="Open Sans"/>
            </a:endParaRPr>
          </a:p>
          <a:p>
            <a:pPr>
              <a:defRPr/>
            </a:pPr>
            <a:endParaRPr lang="en-US" sz="2000">
              <a:ea typeface="Open Sans"/>
            </a:endParaRPr>
          </a:p>
          <a:p>
            <a:pPr>
              <a:defRPr/>
            </a:pPr>
            <a:endParaRPr lang="en-US" sz="2000">
              <a:ea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4373149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D07E0B-5A6C-50D9-F2E6-3E2BA440D6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B79C35-232E-850E-6595-D977814FE7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ctr">
            <a:noAutofit/>
          </a:bodyPr>
          <a:lstStyle/>
          <a:p>
            <a:r>
              <a:rPr lang="en-US">
                <a:ea typeface="Open Sans"/>
              </a:rPr>
              <a:t>COMAR Revisions 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3335BD-DAD0-A6DB-CD42-94C60C3EA7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2780758"/>
            <a:ext cx="3170237" cy="3287712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>
                <a:ea typeface="Open Sans"/>
              </a:rPr>
              <a:t>COMAR 10.63 - Community-Based Behavioral Health Programs and Services</a:t>
            </a:r>
            <a:endParaRPr lang="en-US">
              <a:latin typeface="Open Sans"/>
              <a:ea typeface="Open Sans"/>
              <a:cs typeface="Open Sans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E9A91C5-C468-6B7D-8174-C46B03928F2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335588" y="152400"/>
            <a:ext cx="6254728" cy="68797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800" u="sng">
              <a:ea typeface="Open Sans"/>
            </a:endParaRPr>
          </a:p>
          <a:p>
            <a:pPr marL="0" indent="0">
              <a:buNone/>
            </a:pPr>
            <a:r>
              <a:rPr lang="en-US" sz="2800" u="sng">
                <a:ea typeface="Open Sans"/>
              </a:rPr>
              <a:t>Timeline of Activities</a:t>
            </a:r>
            <a:r>
              <a:rPr lang="en-US">
                <a:ea typeface="Open Sans"/>
              </a:rPr>
              <a:t>:</a:t>
            </a:r>
          </a:p>
          <a:p>
            <a:r>
              <a:rPr lang="en-US">
                <a:ea typeface="Open Sans"/>
              </a:rPr>
              <a:t>Summer 2024: Unofficial draft of COMAR 10.63 revisions released for stakeholder feedback</a:t>
            </a:r>
          </a:p>
          <a:p>
            <a:endParaRPr lang="en-US" sz="800">
              <a:ea typeface="Open Sans"/>
            </a:endParaRPr>
          </a:p>
          <a:p>
            <a:r>
              <a:rPr lang="en-US">
                <a:ea typeface="Open Sans"/>
              </a:rPr>
              <a:t>May 2025: Official draft regulations published in MD Register (included Chapters 1,2,6,9)</a:t>
            </a:r>
          </a:p>
          <a:p>
            <a:pPr marL="0" indent="0">
              <a:buNone/>
            </a:pPr>
            <a:endParaRPr lang="en-US" sz="800">
              <a:ea typeface="Open Sans"/>
            </a:endParaRPr>
          </a:p>
          <a:p>
            <a:r>
              <a:rPr lang="en-US">
                <a:ea typeface="Open Sans"/>
              </a:rPr>
              <a:t>August 2025: MDH rescinds draft regs</a:t>
            </a:r>
          </a:p>
          <a:p>
            <a:pPr marL="0" indent="0">
              <a:buNone/>
            </a:pPr>
            <a:endParaRPr lang="en-US" sz="800" b="1" i="1">
              <a:ea typeface="Open Sans"/>
            </a:endParaRPr>
          </a:p>
          <a:p>
            <a:pPr fontAlgn="base"/>
            <a:r>
              <a:rPr lang="en-US"/>
              <a:t>Dec 2025 - March 2026: Stakeholder convenings to obtain agreement w/stakeholders​</a:t>
            </a:r>
          </a:p>
          <a:p>
            <a:pPr marL="0" indent="0" fontAlgn="base">
              <a:buNone/>
            </a:pPr>
            <a:endParaRPr lang="en-US"/>
          </a:p>
          <a:p>
            <a:endParaRPr lang="en-US">
              <a:ea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6826020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0D1CDA-B56E-7EA3-EF0D-53655ED3D9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EA54238-D6C7-A118-467D-782EC846A5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ctr">
            <a:noAutofit/>
          </a:bodyPr>
          <a:lstStyle/>
          <a:p>
            <a:r>
              <a:rPr lang="en-US">
                <a:ea typeface="Open Sans"/>
              </a:rPr>
              <a:t>COMAR Revisions 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25EBE4-4BB8-3369-959F-2EA1AAF7A9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2780758"/>
            <a:ext cx="3170237" cy="3287712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>
                <a:ea typeface="Open Sans"/>
              </a:rPr>
              <a:t>COMAR 10.63 - Community-Based Behavioral Health Programs and Services</a:t>
            </a:r>
            <a:endParaRPr lang="en-US">
              <a:latin typeface="Open Sans"/>
              <a:ea typeface="Open Sans"/>
              <a:cs typeface="Open Sans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D776A98-5267-6AE2-A869-2ABD4784087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335588" y="152400"/>
            <a:ext cx="6254728" cy="6879771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  <a:p>
            <a:r>
              <a:rPr lang="en-US"/>
              <a:t>On Friday, July 10, 2026, MDH submitted proposed COMAR 10.63 regulations to the Joint Committee for Administrative, Executive, and Legislative Review (AELR)</a:t>
            </a:r>
          </a:p>
          <a:p>
            <a:endParaRPr lang="en-US"/>
          </a:p>
          <a:p>
            <a:r>
              <a:rPr lang="en-US"/>
              <a:t>All proposed regulations are submitted to the AELR Committee for review at least 15 days before they are submitted to the Maryland Register for publication</a:t>
            </a:r>
          </a:p>
          <a:p>
            <a:endParaRPr lang="en-US"/>
          </a:p>
          <a:p>
            <a:r>
              <a:rPr lang="en-US"/>
              <a:t>MDH may adopt a proposed regulation 45 days after the regulation is published in the Maryland Register. Thirty of the 45 days must be reserved as a public comment period. </a:t>
            </a:r>
          </a:p>
          <a:p>
            <a:endParaRPr lang="en-US">
              <a:ea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8946454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12E01-8DAA-D0EF-0D11-A5F3B20AE5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48305-BB70-D154-D198-5BFE088B3A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32050" y="2568717"/>
            <a:ext cx="7785678" cy="1413348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rgbClr val="4B6B80"/>
                </a:solidFill>
              </a:rPr>
              <a:t>Provider Accountability</a:t>
            </a:r>
          </a:p>
        </p:txBody>
      </p:sp>
    </p:spTree>
    <p:extLst>
      <p:ext uri="{BB962C8B-B14F-4D97-AF65-F5344CB8AC3E}">
        <p14:creationId xmlns:p14="http://schemas.microsoft.com/office/powerpoint/2010/main" val="35005472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8DE514-D66D-25CB-A9AB-E8B201FE0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25C538B-65D9-A0C1-85C2-091B6B6711C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ctr">
            <a:noAutofit/>
          </a:bodyPr>
          <a:lstStyle/>
          <a:p>
            <a:r>
              <a:rPr lang="en-US">
                <a:latin typeface="Open Sans"/>
                <a:ea typeface="Open Sans"/>
                <a:cs typeface="Open Sans"/>
              </a:rPr>
              <a:t>Provider</a:t>
            </a:r>
            <a:endParaRPr lang="en-US"/>
          </a:p>
          <a:p>
            <a:r>
              <a:rPr lang="en-US">
                <a:latin typeface="Open Sans"/>
                <a:ea typeface="Open Sans"/>
                <a:cs typeface="Open Sans"/>
              </a:rPr>
              <a:t>Accountability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F665B0-27C6-08CD-55D2-2C82B5CF58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2780758"/>
            <a:ext cx="3170237" cy="3287712"/>
          </a:xfrm>
        </p:spPr>
        <p:txBody>
          <a:bodyPr lIns="91440" tIns="45720" rIns="91440" bIns="45720" anchor="t">
            <a:normAutofit/>
          </a:bodyPr>
          <a:lstStyle/>
          <a:p>
            <a:r>
              <a:rPr lang="en-US">
                <a:latin typeface="Open Sans"/>
                <a:ea typeface="Open Sans"/>
                <a:cs typeface="Open Sans"/>
              </a:rPr>
              <a:t>Monitoring for quality and outcomes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86F4F4-BAE6-E2A2-18D2-F9E04EE80E5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20929" y="558399"/>
            <a:ext cx="6369387" cy="5832876"/>
          </a:xfrm>
        </p:spPr>
        <p:txBody>
          <a:bodyPr lIns="91440" tIns="45720" rIns="91440" bIns="45720" anchor="t">
            <a:normAutofit lnSpcReduction="10000"/>
          </a:bodyPr>
          <a:lstStyle/>
          <a:p>
            <a:pPr marL="0" indent="0">
              <a:buNone/>
            </a:pPr>
            <a:r>
              <a:rPr lang="en-US" sz="200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BHSB provides </a:t>
            </a:r>
            <a:r>
              <a:rPr lang="en-US" sz="2000" b="1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leadership</a:t>
            </a:r>
            <a:r>
              <a:rPr lang="en-US" sz="200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, </a:t>
            </a:r>
            <a:r>
              <a:rPr lang="en-US" sz="2000" b="1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management</a:t>
            </a:r>
            <a:r>
              <a:rPr lang="en-US" sz="200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, </a:t>
            </a:r>
            <a:r>
              <a:rPr lang="en-US" sz="2000" b="1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oversight</a:t>
            </a:r>
            <a:r>
              <a:rPr lang="en-US" sz="200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, and </a:t>
            </a:r>
            <a:r>
              <a:rPr lang="en-US" sz="2000" b="1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operations functions</a:t>
            </a:r>
            <a:r>
              <a:rPr lang="en-US" sz="200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 at the local level in collaboration with the BHA and the Medicaid Administrative Services Organization (ASO).</a:t>
            </a:r>
            <a:endParaRPr lang="en-US" sz="1600">
              <a:solidFill>
                <a:srgbClr val="4B6B80"/>
              </a:solidFill>
            </a:endParaRPr>
          </a:p>
          <a:p>
            <a:pPr marL="0" indent="0">
              <a:buNone/>
            </a:pPr>
            <a:r>
              <a:rPr lang="en-US" sz="1600">
                <a:solidFill>
                  <a:srgbClr val="4B6B80"/>
                </a:solidFill>
                <a:latin typeface="Open Sans"/>
                <a:ea typeface="Open Sans"/>
                <a:cs typeface="Open Sans"/>
                <a:hlinkClick r:id="rId2"/>
              </a:rPr>
              <a:t>Link: Manual for Managing the PBHS in Maryland</a:t>
            </a:r>
            <a:endParaRPr lang="en-US" sz="1600">
              <a:solidFill>
                <a:srgbClr val="4B6B80"/>
              </a:solidFill>
            </a:endParaRPr>
          </a:p>
          <a:p>
            <a:pPr marL="0" indent="0">
              <a:buNone/>
            </a:pPr>
            <a:endParaRPr lang="en-US" sz="1800"/>
          </a:p>
          <a:p>
            <a:pPr marL="0" indent="0">
              <a:buNone/>
            </a:pPr>
            <a:endParaRPr lang="en-US" sz="1800"/>
          </a:p>
          <a:p>
            <a:pPr marL="0" indent="0">
              <a:buNone/>
            </a:pPr>
            <a:r>
              <a:rPr lang="en-US" sz="1800" b="1" u="sng">
                <a:solidFill>
                  <a:srgbClr val="DB5257"/>
                </a:solidFill>
                <a:latin typeface="Open Sans"/>
                <a:ea typeface="Open Sans"/>
                <a:cs typeface="Open Sans"/>
              </a:rPr>
              <a:t>BHSB Accountability Functions:</a:t>
            </a:r>
          </a:p>
          <a:p>
            <a:r>
              <a:rPr lang="en-US" sz="1800">
                <a:solidFill>
                  <a:srgbClr val="4B6B80"/>
                </a:solidFill>
                <a:latin typeface="Open Sans"/>
                <a:ea typeface="Open Sans"/>
                <a:cs typeface="Arial"/>
              </a:rPr>
              <a:t>Conducting regular audits and site visits</a:t>
            </a:r>
          </a:p>
          <a:p>
            <a:endParaRPr lang="en-US" sz="1800">
              <a:solidFill>
                <a:srgbClr val="4B6B80"/>
              </a:solidFill>
              <a:latin typeface="Open Sans"/>
              <a:ea typeface="Open Sans"/>
              <a:cs typeface="Arial"/>
            </a:endParaRPr>
          </a:p>
          <a:p>
            <a:r>
              <a:rPr lang="en-US" sz="1800">
                <a:solidFill>
                  <a:srgbClr val="4B6B80"/>
                </a:solidFill>
                <a:latin typeface="Open Sans"/>
                <a:ea typeface="Open Sans"/>
                <a:cs typeface="Arial"/>
              </a:rPr>
              <a:t>Approving and monitoring Corrective Action Plans, Performance Improvement Plans, and Program Improvement Plans</a:t>
            </a:r>
            <a:endParaRPr lang="en-US" sz="1800">
              <a:solidFill>
                <a:srgbClr val="4B6B80"/>
              </a:solidFill>
              <a:cs typeface="Arial"/>
            </a:endParaRPr>
          </a:p>
          <a:p>
            <a:pPr marL="0" indent="0">
              <a:buNone/>
            </a:pPr>
            <a:endParaRPr lang="en-US" sz="1800">
              <a:solidFill>
                <a:srgbClr val="4B6B80"/>
              </a:solidFill>
              <a:latin typeface="Open Sans"/>
              <a:ea typeface="Open Sans"/>
              <a:cs typeface="Arial"/>
            </a:endParaRPr>
          </a:p>
          <a:p>
            <a:r>
              <a:rPr lang="en-US" sz="1800">
                <a:solidFill>
                  <a:srgbClr val="4B6B80"/>
                </a:solidFill>
                <a:latin typeface="Open Sans"/>
                <a:ea typeface="Open Sans"/>
                <a:cs typeface="Open Sans"/>
                <a:hlinkClick r:id="rId3"/>
              </a:rPr>
              <a:t>Complaints</a:t>
            </a:r>
            <a:r>
              <a:rPr lang="en-US" sz="180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 protocols, resolutions, and tracking</a:t>
            </a:r>
          </a:p>
          <a:p>
            <a:pPr marL="0" indent="0">
              <a:buNone/>
            </a:pPr>
            <a:endParaRPr lang="en-US" sz="1800">
              <a:solidFill>
                <a:srgbClr val="4B6B80"/>
              </a:solidFill>
              <a:latin typeface="Open Sans"/>
              <a:ea typeface="Open Sans"/>
              <a:cs typeface="Open Sans"/>
            </a:endParaRPr>
          </a:p>
          <a:p>
            <a:r>
              <a:rPr lang="en-US" sz="180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Investigation and Tracking of </a:t>
            </a:r>
            <a:r>
              <a:rPr lang="en-US" sz="1800">
                <a:solidFill>
                  <a:srgbClr val="4B6B80"/>
                </a:solidFill>
                <a:latin typeface="Open Sans"/>
                <a:ea typeface="Open Sans"/>
                <a:cs typeface="Open Sans"/>
                <a:hlinkClick r:id="rId4"/>
              </a:rPr>
              <a:t>Critical Incidents</a:t>
            </a:r>
            <a:r>
              <a:rPr lang="en-US" sz="1800">
                <a:solidFill>
                  <a:srgbClr val="4B6B80"/>
                </a:solidFill>
                <a:latin typeface="Open Sans"/>
                <a:ea typeface="Open Sans"/>
                <a:cs typeface="Open Sans"/>
              </a:rPr>
              <a:t> – suspected abuse/neglect, staff misconduct, suspected fraudulent practices, overdose, death of a participant, etc.</a:t>
            </a:r>
          </a:p>
          <a:p>
            <a:pPr marL="457200" lvl="1" indent="0">
              <a:buNone/>
            </a:pPr>
            <a:endParaRPr lang="en-US" sz="1800">
              <a:solidFill>
                <a:srgbClr val="595A5C"/>
              </a:solidFill>
              <a:latin typeface="Open Sans"/>
              <a:ea typeface="Open Sans"/>
              <a:cs typeface="Open Sans"/>
            </a:endParaRPr>
          </a:p>
          <a:p>
            <a:pPr lvl="1">
              <a:buFont typeface="Courier New" panose="020B0604020202020204" pitchFamily="34" charset="0"/>
              <a:buChar char="o"/>
            </a:pPr>
            <a:endParaRPr lang="en-US" sz="1800">
              <a:solidFill>
                <a:srgbClr val="595A5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26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B6A31AB-3E2C-DBBC-8ABE-FBDB86B765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2" y="558399"/>
            <a:ext cx="10972800" cy="804672"/>
          </a:xfrm>
        </p:spPr>
        <p:txBody>
          <a:bodyPr lIns="91440" tIns="45720" rIns="91440" bIns="45720" anchor="ctr">
            <a:normAutofit/>
          </a:bodyPr>
          <a:lstStyle/>
          <a:p>
            <a:r>
              <a:rPr lang="en-US"/>
              <a:t>Provider Relations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C15EC3-B8C8-5291-44DA-C14B54CEEAD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63" y="1731963"/>
            <a:ext cx="6021387" cy="4567237"/>
          </a:xfrm>
        </p:spPr>
        <p:txBody>
          <a:bodyPr lIns="91440" tIns="45720" rIns="91440" bIns="45720">
            <a:normAutofit/>
          </a:bodyPr>
          <a:lstStyle/>
          <a:p>
            <a:pPr marL="0" indent="0">
              <a:buNone/>
            </a:pPr>
            <a:r>
              <a:rPr lang="en-US" sz="2200"/>
              <a:t>BHSB proactively engages provider network around best practices, responding to community needs, adapting to system changes, and advocating for the PBHS</a:t>
            </a:r>
          </a:p>
          <a:p>
            <a:pPr marL="0" indent="0">
              <a:buNone/>
            </a:pPr>
            <a:endParaRPr lang="en-US" sz="2200"/>
          </a:p>
          <a:p>
            <a:r>
              <a:rPr lang="en-US" sz="2200"/>
              <a:t>Quarterly provider convenings</a:t>
            </a:r>
          </a:p>
          <a:p>
            <a:r>
              <a:rPr lang="en-US" sz="2200"/>
              <a:t>Monthly provider updates</a:t>
            </a:r>
          </a:p>
          <a:p>
            <a:r>
              <a:rPr lang="en-US" sz="2200"/>
              <a:t>Focus groups on key issues</a:t>
            </a:r>
          </a:p>
          <a:p>
            <a:r>
              <a:rPr lang="en-US" sz="2200"/>
              <a:t>Site visits with new providers</a:t>
            </a:r>
          </a:p>
          <a:p>
            <a:r>
              <a:rPr lang="en-US" sz="2200"/>
              <a:t>Resource information sharing</a:t>
            </a:r>
          </a:p>
          <a:p>
            <a:r>
              <a:rPr lang="en-US" sz="2200"/>
              <a:t>Provider-relations@bhsbaltimore.org </a:t>
            </a:r>
          </a:p>
        </p:txBody>
      </p:sp>
    </p:spTree>
    <p:extLst>
      <p:ext uri="{BB962C8B-B14F-4D97-AF65-F5344CB8AC3E}">
        <p14:creationId xmlns:p14="http://schemas.microsoft.com/office/powerpoint/2010/main" val="8475038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C7A49-4EA6-7C55-3FD2-B60A2F643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895CBD-1D72-88E4-3A1E-1055B59B14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1684" y="1514169"/>
            <a:ext cx="3567193" cy="1347018"/>
          </a:xfrm>
        </p:spPr>
        <p:txBody>
          <a:bodyPr/>
          <a:lstStyle/>
          <a:p>
            <a:pPr algn="ctr"/>
            <a:r>
              <a:rPr lang="en-US" sz="4000"/>
              <a:t>Provider Complaints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9F895D0-95BC-02F1-FB0B-A353A40E802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335588" y="579276"/>
            <a:ext cx="6254728" cy="6114711"/>
          </a:xfrm>
        </p:spPr>
        <p:txBody>
          <a:bodyPr lIns="91440" tIns="45720" rIns="91440" bIns="4572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b="1">
                <a:solidFill>
                  <a:srgbClr val="4B6C8B"/>
                </a:solidFill>
              </a:rPr>
              <a:t>Q:  Who can submit a complaint about a provider to BHSB?</a:t>
            </a:r>
          </a:p>
          <a:p>
            <a:pPr marL="0" indent="0">
              <a:buNone/>
            </a:pPr>
            <a:r>
              <a:rPr lang="en-US" sz="1800" b="1">
                <a:latin typeface="Open Sans"/>
                <a:ea typeface="Open Sans"/>
                <a:cs typeface="Open Sans"/>
              </a:rPr>
              <a:t>A:  </a:t>
            </a:r>
            <a:r>
              <a:rPr lang="en-US" sz="1800">
                <a:latin typeface="Open Sans"/>
                <a:ea typeface="Open Sans"/>
                <a:cs typeface="Open Sans"/>
              </a:rPr>
              <a:t>Anyone can submit a complaint about a behavioral health provider or BHSB to the BHSB Investigations Team. Use the QR code to the left to access the complaint form and process, or visit: </a:t>
            </a:r>
            <a:r>
              <a:rPr lang="en-US" sz="1800">
                <a:latin typeface="Open Sans"/>
                <a:ea typeface="Open Sans"/>
                <a:cs typeface="Open Sans"/>
                <a:hlinkClick r:id="rId2"/>
              </a:rPr>
              <a:t>File a complaint about a provider or BHSB</a:t>
            </a:r>
            <a:r>
              <a:rPr lang="en-US" sz="1800">
                <a:latin typeface="Open Sans"/>
                <a:ea typeface="Open Sans"/>
                <a:cs typeface="Open Sans"/>
              </a:rPr>
              <a:t>.</a:t>
            </a:r>
          </a:p>
          <a:p>
            <a:pPr marL="0" indent="0">
              <a:buNone/>
            </a:pPr>
            <a:endParaRPr lang="en-US" sz="1800"/>
          </a:p>
          <a:p>
            <a:pPr marL="0" indent="0">
              <a:buNone/>
            </a:pPr>
            <a:r>
              <a:rPr lang="en-US" b="1">
                <a:solidFill>
                  <a:srgbClr val="4B6C8B"/>
                </a:solidFill>
              </a:rPr>
              <a:t>Q:  How else can I submit a complaint about a provider to BHSB?</a:t>
            </a:r>
          </a:p>
          <a:p>
            <a:pPr marL="0" indent="0">
              <a:buNone/>
            </a:pPr>
            <a:r>
              <a:rPr lang="en-US" sz="1800" b="1"/>
              <a:t>A:  </a:t>
            </a:r>
            <a:r>
              <a:rPr lang="en-US" sz="1800"/>
              <a:t>You may email: </a:t>
            </a:r>
            <a:r>
              <a:rPr lang="en-US" sz="1800">
                <a:hlinkClick r:id="rId3"/>
              </a:rPr>
              <a:t>complaints@bhsbaltimore.org</a:t>
            </a:r>
            <a:r>
              <a:rPr lang="en-US" sz="1800"/>
              <a:t>, or call 410-637-1900, option 5.</a:t>
            </a:r>
          </a:p>
          <a:p>
            <a:pPr marL="0" indent="0">
              <a:buNone/>
            </a:pPr>
            <a:endParaRPr lang="en-US" sz="1800"/>
          </a:p>
          <a:p>
            <a:pPr marL="0" indent="0">
              <a:buNone/>
            </a:pPr>
            <a:r>
              <a:rPr lang="en-US" b="1">
                <a:solidFill>
                  <a:srgbClr val="4B6C8B"/>
                </a:solidFill>
              </a:rPr>
              <a:t>Q: What happens after I report an issue to BHSB?</a:t>
            </a:r>
          </a:p>
          <a:p>
            <a:pPr marL="0" indent="0">
              <a:buNone/>
            </a:pPr>
            <a:r>
              <a:rPr lang="en-US" sz="1800" b="1"/>
              <a:t>A: </a:t>
            </a:r>
            <a:r>
              <a:rPr lang="en-US" sz="1800"/>
              <a:t>BHSB’s Investigations Team will follow up with the complainant within 2 business days to gather additional information. </a:t>
            </a:r>
          </a:p>
          <a:p>
            <a:pPr marL="0" indent="0">
              <a:buNone/>
            </a:pPr>
            <a:r>
              <a:rPr lang="en-US" sz="1800"/>
              <a:t>The team will then conduct a thorough investigation of the complaint received. Complaints are typically resolved within 30 days if they do not require additional involvement from state agencies.</a:t>
            </a:r>
          </a:p>
          <a:p>
            <a:endParaRPr lang="en-US"/>
          </a:p>
        </p:txBody>
      </p:sp>
      <p:pic>
        <p:nvPicPr>
          <p:cNvPr id="3" name="Picture 2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F525ED18-F81E-F8D7-98FE-2B0A065B58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705" y="3247628"/>
            <a:ext cx="2433150" cy="243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9064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8EF8859-8CD6-FD1A-7ED0-C93C171DAB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5C76257-80F6-2EC5-7A41-7EB936A88B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683" y="3676697"/>
            <a:ext cx="4808083" cy="1196748"/>
          </a:xfrm>
        </p:spPr>
        <p:txBody>
          <a:bodyPr lIns="91440" tIns="45720" rIns="91440" bIns="45720" anchor="t">
            <a:noAutofit/>
          </a:bodyPr>
          <a:lstStyle/>
          <a:p>
            <a:r>
              <a:rPr lang="en-US" sz="220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Dan Rabbitt</a:t>
            </a:r>
          </a:p>
          <a:p>
            <a:r>
              <a:rPr lang="en-US" sz="220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Director, Policy</a:t>
            </a:r>
          </a:p>
          <a:p>
            <a:r>
              <a:rPr lang="en-US" sz="2200">
                <a:latin typeface="Open Sans"/>
                <a:ea typeface="Open Sans"/>
                <a:cs typeface="Open Sans"/>
                <a:hlinkClick r:id="rId2"/>
              </a:rPr>
              <a:t>Daniel.Rabbitt@bhsbaltimore.org</a:t>
            </a:r>
            <a:r>
              <a:rPr lang="en-US" sz="2200">
                <a:latin typeface="Open Sans"/>
                <a:ea typeface="Open Sans"/>
                <a:cs typeface="Open Sans"/>
              </a:rPr>
              <a:t> </a:t>
            </a:r>
            <a:endParaRPr lang="en-US" sz="220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B8FF041-8333-A3EA-D338-2ADDD7A6376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1683" y="1767570"/>
            <a:ext cx="6604224" cy="1098778"/>
          </a:xfrm>
        </p:spPr>
        <p:txBody>
          <a:bodyPr lIns="91440" tIns="45720" rIns="91440" bIns="45720" anchor="t">
            <a:noAutofit/>
          </a:bodyPr>
          <a:lstStyle/>
          <a:p>
            <a:r>
              <a:rPr lang="en-US" sz="220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Adrienne Breidenstine</a:t>
            </a:r>
            <a:endParaRPr lang="en-US" sz="2200">
              <a:solidFill>
                <a:schemeClr val="tx1"/>
              </a:solidFill>
            </a:endParaRPr>
          </a:p>
          <a:p>
            <a:r>
              <a:rPr lang="en-US" sz="220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Vice President, Policy &amp; Communications</a:t>
            </a:r>
          </a:p>
          <a:p>
            <a:r>
              <a:rPr lang="en-US" sz="2200">
                <a:latin typeface="Open Sans"/>
                <a:ea typeface="Open Sans"/>
                <a:cs typeface="Open Sans"/>
                <a:hlinkClick r:id="rId3"/>
              </a:rPr>
              <a:t>Adrienne.Breidenstine@bhsbaltimore.org</a:t>
            </a:r>
            <a:r>
              <a:rPr lang="en-US" sz="2200">
                <a:latin typeface="Open Sans"/>
                <a:ea typeface="Open Sans"/>
                <a:cs typeface="Open Sans"/>
              </a:rPr>
              <a:t> </a:t>
            </a:r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3089774670"/>
      </p:ext>
    </p:extLst>
  </p:cSld>
  <p:clrMapOvr>
    <a:masterClrMapping/>
  </p:clrMapOvr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Clarity">
  <a:themeElements>
    <a:clrScheme name="Custom 8">
      <a:dk1>
        <a:srgbClr val="4A6A7F"/>
      </a:dk1>
      <a:lt1>
        <a:srgbClr val="FFFFFF"/>
      </a:lt1>
      <a:dk2>
        <a:srgbClr val="D74941"/>
      </a:dk2>
      <a:lt2>
        <a:srgbClr val="F3F2DC"/>
      </a:lt2>
      <a:accent1>
        <a:srgbClr val="4A6A7F"/>
      </a:accent1>
      <a:accent2>
        <a:srgbClr val="D5D5D5"/>
      </a:accent2>
      <a:accent3>
        <a:srgbClr val="D74941"/>
      </a:accent3>
      <a:accent4>
        <a:srgbClr val="4C5A6A"/>
      </a:accent4>
      <a:accent5>
        <a:srgbClr val="808DA0"/>
      </a:accent5>
      <a:accent6>
        <a:srgbClr val="79463D"/>
      </a:accent6>
      <a:hlink>
        <a:srgbClr val="D44F54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97DC499E9BEA489051B890AB74031D" ma:contentTypeVersion="16" ma:contentTypeDescription="Create a new document." ma:contentTypeScope="" ma:versionID="15cb7c7669ba6992e95fc0dbaf1c63eb">
  <xsd:schema xmlns:xsd="http://www.w3.org/2001/XMLSchema" xmlns:xs="http://www.w3.org/2001/XMLSchema" xmlns:p="http://schemas.microsoft.com/office/2006/metadata/properties" xmlns:ns2="ccb302bf-2ac8-4683-b6d7-d40e5f242683" xmlns:ns3="9741e565-2eea-43a9-ae1d-ba40a4db91ef" targetNamespace="http://schemas.microsoft.com/office/2006/metadata/properties" ma:root="true" ma:fieldsID="61d2d56d5c5454787219e125f566bde3" ns2:_="" ns3:_="">
    <xsd:import namespace="ccb302bf-2ac8-4683-b6d7-d40e5f242683"/>
    <xsd:import namespace="9741e565-2eea-43a9-ae1d-ba40a4db91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b302bf-2ac8-4683-b6d7-d40e5f2426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015b4a90-20d8-47f3-9d43-5c9b99bb5df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41e565-2eea-43a9-ae1d-ba40a4db91e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3c12a86f-4589-4a56-a8b8-c3c811e3dbc4}" ma:internalName="TaxCatchAll" ma:showField="CatchAllData" ma:web="9741e565-2eea-43a9-ae1d-ba40a4db91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741e565-2eea-43a9-ae1d-ba40a4db91ef" xsi:nil="true"/>
    <lcf76f155ced4ddcb4097134ff3c332f xmlns="ccb302bf-2ac8-4683-b6d7-d40e5f24268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B2CD1B0-BCB0-4CF0-9E8E-FAB22906179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0B62DF9-4636-4175-A5FE-4ADDDEC2FE4F}">
  <ds:schemaRefs>
    <ds:schemaRef ds:uri="9741e565-2eea-43a9-ae1d-ba40a4db91ef"/>
    <ds:schemaRef ds:uri="ccb302bf-2ac8-4683-b6d7-d40e5f24268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A03901E-EF36-4DBB-BCD4-D5C4F783B39E}">
  <ds:schemaRefs>
    <ds:schemaRef ds:uri="9741e565-2eea-43a9-ae1d-ba40a4db91ef"/>
    <ds:schemaRef ds:uri="ccb302bf-2ac8-4683-b6d7-d40e5f24268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>
  <clbl:label id="{06f872e2-8ac4-4be5-b7a1-0faba1d40b71}" enabled="0" method="" siteId="{06f872e2-8ac4-4be5-b7a1-0faba1d40b71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926</Words>
  <Application>Microsoft Office PowerPoint</Application>
  <PresentationFormat>Widescreen</PresentationFormat>
  <Paragraphs>143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Aptos</vt:lpstr>
      <vt:lpstr>Arial</vt:lpstr>
      <vt:lpstr>Courier New</vt:lpstr>
      <vt:lpstr>Muli</vt:lpstr>
      <vt:lpstr>Open Sans</vt:lpstr>
      <vt:lpstr>Open Sans Light</vt:lpstr>
      <vt:lpstr>Proxima Nova</vt:lpstr>
      <vt:lpstr>Wingdings</vt:lpstr>
      <vt:lpstr>Office Theme</vt:lpstr>
      <vt:lpstr>1_Office Theme</vt:lpstr>
      <vt:lpstr>Clarity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Gabrielle Thacker</dc:creator>
  <cp:lastModifiedBy>Currin, Marguerite (City Council)</cp:lastModifiedBy>
  <cp:revision>28</cp:revision>
  <dcterms:created xsi:type="dcterms:W3CDTF">2024-05-30T13:15:01Z</dcterms:created>
  <dcterms:modified xsi:type="dcterms:W3CDTF">2026-07-22T16:01:22Z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0x010100E497DC499E9BEA489051B890AB74031D</vt:lpwstr>
  </property>
  <property fmtid="{D5CDD505-2E9C-101B-9397-08002B2CF9AE}" pid="3" name="MediaServiceImageTags">
    <vt:lpwstr/>
  </property>
</Properties>
</file>