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67" r:id="rId2"/>
    <p:sldId id="268" r:id="rId3"/>
    <p:sldId id="269" r:id="rId4"/>
    <p:sldId id="270" r:id="rId5"/>
    <p:sldId id="271" r:id="rId6"/>
    <p:sldId id="272" r:id="rId7"/>
    <p:sldId id="256" r:id="rId8"/>
  </p:sldIdLst>
  <p:sldSz cx="12192000" cy="6858000"/>
  <p:notesSz cx="7023100" cy="93091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E5F0"/>
    <a:srgbClr val="FAF8F1"/>
    <a:srgbClr val="FAFB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E5D13B8-7CDB-E053-518B-40C267A7609D}" v="27" dt="2026-05-05T19:56:22.355"/>
    <p1510:client id="{AF178913-8FC7-4BBC-140B-D0D396A26ADE}" v="4" dt="2026-05-05T22:00:55.5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5" d="100"/>
          <a:sy n="105" d="100"/>
        </p:scale>
        <p:origin x="79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AEC1D05-C30D-4DC6-A24D-3EB3A7CCCB4C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9138" y="1163638"/>
            <a:ext cx="5584825" cy="31416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80004"/>
            <a:ext cx="5618480" cy="3665458"/>
          </a:xfrm>
          <a:prstGeom prst="rect">
            <a:avLst/>
          </a:prstGeom>
        </p:spPr>
        <p:txBody>
          <a:bodyPr vert="horz" lIns="93324" tIns="46662" rIns="93324" bIns="46662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7C160359-699D-4403-A2AC-5779E167DF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88668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Calibri"/>
                <a:ea typeface="Calibri"/>
                <a:cs typeface="Calibri"/>
              </a:rPr>
              <a:t>What is a data center? What does it do? Why is it needed? And what happens wi</a:t>
            </a:r>
            <a:r>
              <a:rPr lang="en-US">
                <a:latin typeface="Calibri"/>
                <a:ea typeface="Calibri"/>
                <a:cs typeface="Calibri"/>
              </a:rPr>
              <a:t>thout it?</a:t>
            </a:r>
            <a:endParaRPr lang="en-US" dirty="0">
              <a:latin typeface="Calibri"/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160359-699D-4403-A2AC-5779E167DF6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487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latin typeface="Calibri"/>
                <a:ea typeface="Calibri"/>
                <a:cs typeface="Calibri"/>
              </a:rPr>
              <a:t>What are the costs/benefits? Who carries them?</a:t>
            </a:r>
          </a:p>
          <a:p>
            <a:endParaRPr lang="en-US" dirty="0">
              <a:latin typeface="Calibri"/>
              <a:ea typeface="Calibri"/>
              <a:cs typeface="Calibri"/>
            </a:endParaRPr>
          </a:p>
          <a:p>
            <a:r>
              <a:rPr lang="en-US"/>
              <a:t>As AI infrastructure expands, evidence indicates that energy and water demands must be carefully balanced against local community needs.</a:t>
            </a:r>
          </a:p>
          <a:p>
            <a:endParaRPr lang="en-US" dirty="0"/>
          </a:p>
          <a:p>
            <a:r>
              <a:rPr lang="en-US"/>
              <a:t>AI data centers are not inherently harmful or beneficial—their impact depends on governance, transparency, and equity</a:t>
            </a:r>
          </a:p>
          <a:p>
            <a:endParaRPr lang="en-US" dirty="0"/>
          </a:p>
          <a:p>
            <a:r>
              <a:rPr lang="en-US"/>
              <a:t>Innovation without safeguards can deepen inequity; innovation with accountability can strengthen communities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160359-699D-4403-A2AC-5779E167DF6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3847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Calibri"/>
                <a:ea typeface="Calibri"/>
                <a:cs typeface="Calibri"/>
              </a:rPr>
              <a:t>How do we build informed public trust? CAILI is not pro-AI, or anti-AI, our goal is to provide the education and training to help community leaders engage in the </a:t>
            </a:r>
            <a:r>
              <a:rPr lang="en-US">
                <a:latin typeface="Calibri"/>
                <a:ea typeface="Calibri"/>
                <a:cs typeface="Calibri"/>
              </a:rPr>
              <a:t>conversation leading to informed decisions.</a:t>
            </a:r>
          </a:p>
          <a:p>
            <a:endParaRPr lang="en-US" dirty="0">
              <a:latin typeface="Calibri"/>
              <a:ea typeface="Calibri"/>
              <a:cs typeface="Calibri"/>
            </a:endParaRPr>
          </a:p>
          <a:p>
            <a:r>
              <a:rPr lang="en-US" b="1"/>
              <a:t>When communities do not understand what is being built, distrust becomes the default response.</a:t>
            </a:r>
            <a:endParaRPr lang="en-US"/>
          </a:p>
          <a:p>
            <a:endParaRPr lang="en-US" b="1" dirty="0">
              <a:latin typeface="Aptos"/>
              <a:ea typeface="Calibri"/>
              <a:cs typeface="Calibri"/>
            </a:endParaRPr>
          </a:p>
          <a:p>
            <a:r>
              <a:rPr lang="en-US" dirty="0"/>
              <a:t>Research consistently shows that public resistance often emerges not solely from opposition, but from exclusion, uncertainty, and lack of trust</a:t>
            </a:r>
          </a:p>
          <a:p>
            <a:endParaRPr lang="en-US" dirty="0">
              <a:latin typeface="Calibri"/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160359-699D-4403-A2AC-5779E167DF6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022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of a city with buildings and water&#10;&#10;AI-generated content may be incorrect.">
            <a:extLst>
              <a:ext uri="{FF2B5EF4-FFF2-40B4-BE49-F238E27FC236}">
                <a16:creationId xmlns:a16="http://schemas.microsoft.com/office/drawing/2014/main" id="{E07B3DCB-A181-5389-E999-E1AAAE9D1C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301" y="4712"/>
            <a:ext cx="12193095" cy="6848570"/>
          </a:xfrm>
          <a:prstGeom prst="rect">
            <a:avLst/>
          </a:prstGeom>
          <a:effectLst>
            <a:softEdge rad="50800"/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ADFE0E1-E884-BD7B-E681-02299C52B1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6014" y="5709843"/>
            <a:ext cx="2133600" cy="896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5771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25C35E-EFBC-B57C-460F-392DF9C328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9380B0D-B3FC-ADA7-DBED-ACC2958CC0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6014" y="5704802"/>
            <a:ext cx="2133600" cy="896228"/>
          </a:xfrm>
          <a:prstGeom prst="rect">
            <a:avLst/>
          </a:prstGeom>
        </p:spPr>
      </p:pic>
      <p:pic>
        <p:nvPicPr>
          <p:cNvPr id="2" name="Picture 1" descr="A diagram of a data center&#10;&#10;AI-generated content may be incorrect.">
            <a:extLst>
              <a:ext uri="{FF2B5EF4-FFF2-40B4-BE49-F238E27FC236}">
                <a16:creationId xmlns:a16="http://schemas.microsoft.com/office/drawing/2014/main" id="{8E47BEEA-EEBC-CC75-7C95-90C17130D2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386" y="255894"/>
            <a:ext cx="9519315" cy="6346210"/>
          </a:xfrm>
          <a:prstGeom prst="rect">
            <a:avLst/>
          </a:prstGeom>
          <a:effectLst>
            <a:softEdge rad="50800"/>
          </a:effectLst>
        </p:spPr>
      </p:pic>
    </p:spTree>
    <p:extLst>
      <p:ext uri="{BB962C8B-B14F-4D97-AF65-F5344CB8AC3E}">
        <p14:creationId xmlns:p14="http://schemas.microsoft.com/office/powerpoint/2010/main" val="32932651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3D33D9-ECAF-9AC6-6C16-E530A87649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B309C23-FCB0-C4A8-C974-C3A39D6CED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6014" y="5709844"/>
            <a:ext cx="2133600" cy="89622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D345A68-582E-3784-913F-EDA9DD6061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386" y="255895"/>
            <a:ext cx="9519316" cy="6346210"/>
          </a:xfrm>
          <a:prstGeom prst="rect">
            <a:avLst/>
          </a:prstGeom>
          <a:effectLst>
            <a:softEdge rad="50800"/>
          </a:effectLst>
        </p:spPr>
      </p:pic>
    </p:spTree>
    <p:extLst>
      <p:ext uri="{BB962C8B-B14F-4D97-AF65-F5344CB8AC3E}">
        <p14:creationId xmlns:p14="http://schemas.microsoft.com/office/powerpoint/2010/main" val="5231499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6B6DC4-A578-C85F-5A8A-437F7B76A9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ABAB9E2-C919-1C6E-3200-AC863D3DA7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6014" y="5645189"/>
            <a:ext cx="2133600" cy="896228"/>
          </a:xfrm>
          <a:prstGeom prst="rect">
            <a:avLst/>
          </a:prstGeom>
        </p:spPr>
      </p:pic>
      <p:pic>
        <p:nvPicPr>
          <p:cNvPr id="2" name="Picture 1" descr="A poster with text and images&#10;&#10;AI-generated content may be incorrect.">
            <a:extLst>
              <a:ext uri="{FF2B5EF4-FFF2-40B4-BE49-F238E27FC236}">
                <a16:creationId xmlns:a16="http://schemas.microsoft.com/office/drawing/2014/main" id="{C5A75097-9284-23E9-A6BF-546E0ADBE3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386" y="191240"/>
            <a:ext cx="9519316" cy="6346210"/>
          </a:xfrm>
          <a:prstGeom prst="rect">
            <a:avLst/>
          </a:prstGeom>
          <a:effectLst>
            <a:softEdge rad="50800"/>
          </a:effectLst>
        </p:spPr>
      </p:pic>
    </p:spTree>
    <p:extLst>
      <p:ext uri="{BB962C8B-B14F-4D97-AF65-F5344CB8AC3E}">
        <p14:creationId xmlns:p14="http://schemas.microsoft.com/office/powerpoint/2010/main" val="5788309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027551-B18C-0225-851A-506B3AB148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ACACD0D-9E2C-51EF-8C4E-3F9021BB59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6014" y="5645189"/>
            <a:ext cx="2133600" cy="89622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069C4B5-5377-C5CB-ACA6-7742AD1C33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386" y="191239"/>
            <a:ext cx="9519316" cy="6346211"/>
          </a:xfrm>
          <a:prstGeom prst="rect">
            <a:avLst/>
          </a:prstGeom>
          <a:effectLst>
            <a:softEdge rad="50800"/>
          </a:effectLst>
        </p:spPr>
      </p:pic>
    </p:spTree>
    <p:extLst>
      <p:ext uri="{BB962C8B-B14F-4D97-AF65-F5344CB8AC3E}">
        <p14:creationId xmlns:p14="http://schemas.microsoft.com/office/powerpoint/2010/main" val="15408895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7CE84-D279-B797-333A-98B895AE37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634EACE-E3AF-B3C4-81B4-8FA4911CFB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6014" y="5645189"/>
            <a:ext cx="2133600" cy="896228"/>
          </a:xfrm>
          <a:prstGeom prst="rect">
            <a:avLst/>
          </a:prstGeom>
        </p:spPr>
      </p:pic>
      <p:pic>
        <p:nvPicPr>
          <p:cNvPr id="3" name="Picture 2" descr="A poster with text and images&#10;&#10;AI-generated content may be incorrect.">
            <a:extLst>
              <a:ext uri="{FF2B5EF4-FFF2-40B4-BE49-F238E27FC236}">
                <a16:creationId xmlns:a16="http://schemas.microsoft.com/office/drawing/2014/main" id="{DA34C9A8-CB39-1C72-F09A-0E3676CBB3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765" y="187273"/>
            <a:ext cx="9089304" cy="6367059"/>
          </a:xfrm>
          <a:prstGeom prst="rect">
            <a:avLst/>
          </a:prstGeom>
          <a:effectLst>
            <a:softEdge rad="50800"/>
          </a:effectLst>
        </p:spPr>
      </p:pic>
    </p:spTree>
    <p:extLst>
      <p:ext uri="{BB962C8B-B14F-4D97-AF65-F5344CB8AC3E}">
        <p14:creationId xmlns:p14="http://schemas.microsoft.com/office/powerpoint/2010/main" val="35380861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blue map with white text&#10;&#10;Description automatically generated">
            <a:extLst>
              <a:ext uri="{FF2B5EF4-FFF2-40B4-BE49-F238E27FC236}">
                <a16:creationId xmlns:a16="http://schemas.microsoft.com/office/drawing/2014/main" id="{D0F52CE2-CB19-9472-751C-809C214B918F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alphaModFix amt="76000"/>
          </a:blip>
          <a:srcRect r="28972" b="2897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B10F3B7-A3BA-8742-92D5-0FB83B4CBC27}"/>
              </a:ext>
            </a:extLst>
          </p:cNvPr>
          <p:cNvSpPr txBox="1"/>
          <p:nvPr/>
        </p:nvSpPr>
        <p:spPr>
          <a:xfrm>
            <a:off x="867102" y="1569470"/>
            <a:ext cx="10457793" cy="2250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>
                <a:solidFill>
                  <a:schemeClr val="bg1"/>
                </a:solidFill>
                <a:latin typeface="Impact" panose="020B0806030902050204" pitchFamily="34" charset="0"/>
              </a:rPr>
              <a:t>Thank you!</a:t>
            </a:r>
          </a:p>
          <a:p>
            <a:pPr algn="ctr" defTabSz="914400">
              <a:lnSpc>
                <a:spcPct val="90000"/>
              </a:lnSpc>
              <a:spcBef>
                <a:spcPts val="1000"/>
              </a:spcBef>
              <a:defRPr sz="2000">
                <a:solidFill>
                  <a:srgbClr val="334155"/>
                </a:solidFill>
              </a:defRPr>
            </a:pPr>
            <a:endParaRPr lang="en-US" sz="3200" dirty="0">
              <a:solidFill>
                <a:schemeClr val="bg1"/>
              </a:solidFill>
            </a:endParaRPr>
          </a:p>
          <a:p>
            <a:pPr algn="ctr" defTabSz="914400">
              <a:lnSpc>
                <a:spcPct val="90000"/>
              </a:lnSpc>
              <a:spcBef>
                <a:spcPts val="1000"/>
              </a:spcBef>
              <a:defRPr sz="2000">
                <a:solidFill>
                  <a:srgbClr val="334155"/>
                </a:solidFill>
              </a:defRPr>
            </a:pPr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Contact Information: jstansbury@ubalt.edu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A076CB0-FBC4-EDAD-804E-9267B6AD88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1127" y="4354697"/>
            <a:ext cx="3529746" cy="1482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3697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UBalt Brand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0076A8"/>
      </a:accent1>
      <a:accent2>
        <a:srgbClr val="3F4A75"/>
      </a:accent2>
      <a:accent3>
        <a:srgbClr val="40C1BB"/>
      </a:accent3>
      <a:accent4>
        <a:srgbClr val="F15060"/>
      </a:accent4>
      <a:accent5>
        <a:srgbClr val="FCCF61"/>
      </a:accent5>
      <a:accent6>
        <a:srgbClr val="A2738C"/>
      </a:accent6>
      <a:hlink>
        <a:srgbClr val="467886"/>
      </a:hlink>
      <a:folHlink>
        <a:srgbClr val="96607D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178</Words>
  <Application>Microsoft Office PowerPoint</Application>
  <PresentationFormat>Widescreen</PresentationFormat>
  <Paragraphs>19</Paragraphs>
  <Slides>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Aptos</vt:lpstr>
      <vt:lpstr>Arial</vt:lpstr>
      <vt:lpstr>Calibri</vt:lpstr>
      <vt:lpstr>Impact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Currin, Marguerite (City Council)</dc:creator>
  <cp:keywords/>
  <dc:description>generated using python-pptx</dc:description>
  <cp:lastModifiedBy>Currin, Marguerite (City Council)</cp:lastModifiedBy>
  <cp:revision>54</cp:revision>
  <cp:lastPrinted>2026-05-06T11:53:59Z</cp:lastPrinted>
  <dcterms:created xsi:type="dcterms:W3CDTF">2013-01-27T09:14:16Z</dcterms:created>
  <dcterms:modified xsi:type="dcterms:W3CDTF">2026-05-06T11:55:11Z</dcterms:modified>
  <cp:category/>
</cp:coreProperties>
</file>