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5" r:id="rId2"/>
    <p:sldId id="1819" r:id="rId3"/>
    <p:sldId id="1940" r:id="rId4"/>
    <p:sldId id="1925" r:id="rId5"/>
    <p:sldId id="1926" r:id="rId6"/>
    <p:sldId id="1941" r:id="rId7"/>
    <p:sldId id="1927" r:id="rId8"/>
    <p:sldId id="1928" r:id="rId9"/>
    <p:sldId id="1942" r:id="rId10"/>
    <p:sldId id="1929" r:id="rId11"/>
    <p:sldId id="1930" r:id="rId12"/>
    <p:sldId id="1931" r:id="rId13"/>
    <p:sldId id="183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5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E4A3F-1DC9-481B-832A-0D16A764F7EF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A44B1-D4E9-4D80-8CA5-847D76A95F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942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>
          <a:extLst>
            <a:ext uri="{FF2B5EF4-FFF2-40B4-BE49-F238E27FC236}">
              <a16:creationId xmlns:a16="http://schemas.microsoft.com/office/drawing/2014/main" id="{C3B50410-8E04-02B5-234E-B8289A7EA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:notes">
            <a:extLst>
              <a:ext uri="{FF2B5EF4-FFF2-40B4-BE49-F238E27FC236}">
                <a16:creationId xmlns:a16="http://schemas.microsoft.com/office/drawing/2014/main" id="{D3E42F12-BABE-C835-7041-7E02FFE343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1:notes">
            <a:extLst>
              <a:ext uri="{FF2B5EF4-FFF2-40B4-BE49-F238E27FC236}">
                <a16:creationId xmlns:a16="http://schemas.microsoft.com/office/drawing/2014/main" id="{6285025C-2C82-E4F8-21BD-FB4EFA249C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:notes">
            <a:extLst>
              <a:ext uri="{FF2B5EF4-FFF2-40B4-BE49-F238E27FC236}">
                <a16:creationId xmlns:a16="http://schemas.microsoft.com/office/drawing/2014/main" id="{D544F25B-D585-DE30-0E32-6DF06317382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4671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01B67-3973-FC7F-6A7F-EECCB5E23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9558B3-CD4B-4467-27DD-B33B36368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41350" y="1162050"/>
            <a:ext cx="5575300" cy="31369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7F3B85-D62E-CD23-7272-208B17576C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E0F6E-04FA-310C-4E10-D690DAD8B89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5264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A6BE2-2993-7C7F-DD3E-E57F5CC1E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32D44-7792-7EA6-9FFF-D06B185EE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0C822-3E3F-6607-52B0-A9D1B4D41C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3DF1F-E5BE-C765-CDFE-B5EFDEECE0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563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A6BE2-2993-7C7F-DD3E-E57F5CC1E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32D44-7792-7EA6-9FFF-D06B185EE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0C822-3E3F-6607-52B0-A9D1B4D41C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3DF1F-E5BE-C765-CDFE-B5EFDEECE0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563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A6BE2-2993-7C7F-DD3E-E57F5CC1E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32D44-7792-7EA6-9FFF-D06B185EE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0C822-3E3F-6607-52B0-A9D1B4D41C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3DF1F-E5BE-C765-CDFE-B5EFDEECE0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563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A6BE2-2993-7C7F-DD3E-E57F5CC1E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32D44-7792-7EA6-9FFF-D06B185EE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0C822-3E3F-6607-52B0-A9D1B4D41C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3DF1F-E5BE-C765-CDFE-B5EFDEECE0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5633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A6BE2-2993-7C7F-DD3E-E57F5CC1E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32D44-7792-7EA6-9FFF-D06B185EE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0C822-3E3F-6607-52B0-A9D1B4D41C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3DF1F-E5BE-C765-CDFE-B5EFDEECE0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563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579AC-CB4E-F8E9-E580-64089E7F5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E49B99-C7D9-7765-15EF-BEFB2C7E23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04EE5-A72C-FEFD-8EDA-7F6E934D63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705FC4-7C73-CC98-16C2-5A75C38706B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1184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E0871-87B8-864B-7D33-6E8A075EE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4304D7-5566-4CD4-6C38-497E1C91E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3F6284-A83C-DC3C-E647-4CCC262FC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A4F85-63BF-8055-F14E-F90ED1008A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0521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Title and Conten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0;p7">
            <a:extLst>
              <a:ext uri="{FF2B5EF4-FFF2-40B4-BE49-F238E27FC236}">
                <a16:creationId xmlns:a16="http://schemas.microsoft.com/office/drawing/2014/main" id="{AB2D6A25-EB5C-72F7-F452-5F3C6DFF8C8E}"/>
              </a:ext>
            </a:extLst>
          </p:cNvPr>
          <p:cNvSpPr/>
          <p:nvPr userDrawn="1"/>
        </p:nvSpPr>
        <p:spPr>
          <a:xfrm>
            <a:off x="0" y="1"/>
            <a:ext cx="7386638" cy="162877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838200" y="182267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Montserrat" panose="000005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" name="Google Shape;141;p7">
            <a:extLst>
              <a:ext uri="{FF2B5EF4-FFF2-40B4-BE49-F238E27FC236}">
                <a16:creationId xmlns:a16="http://schemas.microsoft.com/office/drawing/2014/main" id="{625948E2-29F0-499D-71E7-AF58494ED4DD}"/>
              </a:ext>
            </a:extLst>
          </p:cNvPr>
          <p:cNvPicPr preferRelativeResize="0"/>
          <p:nvPr userDrawn="1"/>
        </p:nvPicPr>
        <p:blipFill rotWithShape="1">
          <a:blip r:embed="rId2">
            <a:alphaModFix amt="35000"/>
          </a:blip>
          <a:srcRect t="26627" b="63133"/>
          <a:stretch/>
        </p:blipFill>
        <p:spPr>
          <a:xfrm>
            <a:off x="-572057" y="-61391"/>
            <a:ext cx="12820196" cy="16287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44;p7">
            <a:extLst>
              <a:ext uri="{FF2B5EF4-FFF2-40B4-BE49-F238E27FC236}">
                <a16:creationId xmlns:a16="http://schemas.microsoft.com/office/drawing/2014/main" id="{EECA60C2-8251-B412-EF56-D99BEED76801}"/>
              </a:ext>
            </a:extLst>
          </p:cNvPr>
          <p:cNvSpPr/>
          <p:nvPr userDrawn="1"/>
        </p:nvSpPr>
        <p:spPr>
          <a:xfrm>
            <a:off x="760665" y="576101"/>
            <a:ext cx="10640760" cy="626166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142;p7" descr="Brandon M. Scott Mayor Logo&#10;&#10;Description automatically generated">
            <a:extLst>
              <a:ext uri="{FF2B5EF4-FFF2-40B4-BE49-F238E27FC236}">
                <a16:creationId xmlns:a16="http://schemas.microsoft.com/office/drawing/2014/main" id="{4E38ED90-D196-24B5-29F7-BAD2B749B013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11006873" y="5517114"/>
            <a:ext cx="1185127" cy="13408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0248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userDrawn="1">
  <p:cSld name="Pictur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12;p4">
            <a:extLst>
              <a:ext uri="{FF2B5EF4-FFF2-40B4-BE49-F238E27FC236}">
                <a16:creationId xmlns:a16="http://schemas.microsoft.com/office/drawing/2014/main" id="{716C98B6-B161-E035-0547-1635B5F6DA06}"/>
              </a:ext>
            </a:extLst>
          </p:cNvPr>
          <p:cNvSpPr/>
          <p:nvPr userDrawn="1"/>
        </p:nvSpPr>
        <p:spPr>
          <a:xfrm>
            <a:off x="775620" y="315343"/>
            <a:ext cx="10640760" cy="789557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oogle Shape;116;p4">
            <a:extLst>
              <a:ext uri="{FF2B5EF4-FFF2-40B4-BE49-F238E27FC236}">
                <a16:creationId xmlns:a16="http://schemas.microsoft.com/office/drawing/2014/main" id="{B614CF33-75BB-A94E-3927-BDF62647A5ED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 l="33013" r="31422"/>
          <a:stretch/>
        </p:blipFill>
        <p:spPr>
          <a:xfrm>
            <a:off x="0" y="0"/>
            <a:ext cx="36576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142;p7" descr="Brandon M. Scott Mayor Logo&#10;&#10;Description automatically generated">
            <a:extLst>
              <a:ext uri="{FF2B5EF4-FFF2-40B4-BE49-F238E27FC236}">
                <a16:creationId xmlns:a16="http://schemas.microsoft.com/office/drawing/2014/main" id="{2D5077DC-184A-389D-7582-8437638052E2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11006873" y="5517114"/>
            <a:ext cx="1185127" cy="13408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3236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preserve="1" userDrawn="1">
  <p:cSld name="1_Pictur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12;p4">
            <a:extLst>
              <a:ext uri="{FF2B5EF4-FFF2-40B4-BE49-F238E27FC236}">
                <a16:creationId xmlns:a16="http://schemas.microsoft.com/office/drawing/2014/main" id="{8713428F-C614-D4D7-98F6-5E2742BE8308}"/>
              </a:ext>
            </a:extLst>
          </p:cNvPr>
          <p:cNvSpPr/>
          <p:nvPr userDrawn="1"/>
        </p:nvSpPr>
        <p:spPr>
          <a:xfrm>
            <a:off x="775620" y="315343"/>
            <a:ext cx="10640760" cy="789557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1D4C887A-FE67-8958-9056-0EC3A84C4F9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33268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oogle Shape;142;p7" descr="Brandon M. Scott Mayor Logo&#10;&#10;Description automatically generated">
            <a:extLst>
              <a:ext uri="{FF2B5EF4-FFF2-40B4-BE49-F238E27FC236}">
                <a16:creationId xmlns:a16="http://schemas.microsoft.com/office/drawing/2014/main" id="{4E6D2371-CF17-85C6-821E-716ACA4509B3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11006873" y="5517114"/>
            <a:ext cx="1185127" cy="13408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7106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preserve="1" userDrawn="1">
  <p:cSld name="1_Pictur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12;p4">
            <a:extLst>
              <a:ext uri="{FF2B5EF4-FFF2-40B4-BE49-F238E27FC236}">
                <a16:creationId xmlns:a16="http://schemas.microsoft.com/office/drawing/2014/main" id="{8713428F-C614-D4D7-98F6-5E2742BE8308}"/>
              </a:ext>
            </a:extLst>
          </p:cNvPr>
          <p:cNvSpPr/>
          <p:nvPr userDrawn="1"/>
        </p:nvSpPr>
        <p:spPr>
          <a:xfrm>
            <a:off x="775620" y="315343"/>
            <a:ext cx="10640760" cy="789557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1D4C887A-FE67-8958-9056-0EC3A84C4F9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33268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oogle Shape;142;p7" descr="Brandon M. Scott Mayor Logo&#10;&#10;Description automatically generated">
            <a:extLst>
              <a:ext uri="{FF2B5EF4-FFF2-40B4-BE49-F238E27FC236}">
                <a16:creationId xmlns:a16="http://schemas.microsoft.com/office/drawing/2014/main" id="{4E6D2371-CF17-85C6-821E-716ACA4509B3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11006873" y="5517114"/>
            <a:ext cx="1185127" cy="13408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CCC375D-611B-CDEC-D361-73B53F72F6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r="51489"/>
          <a:stretch>
            <a:fillRect/>
          </a:stretch>
        </p:blipFill>
        <p:spPr>
          <a:xfrm>
            <a:off x="-2" y="0"/>
            <a:ext cx="3326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39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preserve="1" userDrawn="1">
  <p:cSld name="Title and Vertical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142;p7" descr="Brandon M. Scott Mayor Logo&#10;&#10;Description automatically generated">
            <a:extLst>
              <a:ext uri="{FF2B5EF4-FFF2-40B4-BE49-F238E27FC236}">
                <a16:creationId xmlns:a16="http://schemas.microsoft.com/office/drawing/2014/main" id="{BE4B133E-446F-68BF-3DD5-67A7DC56F92A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11006873" y="5517114"/>
            <a:ext cx="1185127" cy="13408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263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 txBox="1">
            <a:spLocks noGrp="1"/>
          </p:cNvSpPr>
          <p:nvPr>
            <p:ph type="title"/>
          </p:nvPr>
        </p:nvSpPr>
        <p:spPr>
          <a:xfrm rot="5400000">
            <a:off x="7133430" y="1956596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9FB7"/>
              </a:buClr>
              <a:buSzPts val="4000"/>
              <a:buFont typeface="Georgia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9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4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19"/>
          <p:cNvSpPr txBox="1">
            <a:spLocks noGrp="1"/>
          </p:cNvSpPr>
          <p:nvPr>
            <p:ph type="ftr" idx="11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9"/>
          <p:cNvSpPr txBox="1">
            <a:spLocks noGrp="1"/>
          </p:cNvSpPr>
          <p:nvPr>
            <p:ph type="sldNum" idx="12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8" name="Google Shape;118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982200" y="5920552"/>
            <a:ext cx="2155373" cy="941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5308" y="5937888"/>
            <a:ext cx="1065664" cy="827477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9"/>
          <p:cNvSpPr txBox="1"/>
          <p:nvPr/>
        </p:nvSpPr>
        <p:spPr>
          <a:xfrm>
            <a:off x="1123651" y="6033190"/>
            <a:ext cx="360424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900" i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Brandon M. Scott</a:t>
            </a:r>
            <a:endParaRPr sz="14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i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Mayor, </a:t>
            </a:r>
            <a:r>
              <a:rPr lang="en-US" sz="9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Baltimore City</a:t>
            </a:r>
            <a:endParaRPr sz="14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i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Mary Beth Haller, Esq.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Interim Commissioner of Health, Baltimore City</a:t>
            </a:r>
          </a:p>
        </p:txBody>
      </p:sp>
    </p:spTree>
    <p:extLst>
      <p:ext uri="{BB962C8B-B14F-4D97-AF65-F5344CB8AC3E}">
        <p14:creationId xmlns:p14="http://schemas.microsoft.com/office/powerpoint/2010/main" val="467044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userDrawn="1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84;p1">
            <a:extLst>
              <a:ext uri="{FF2B5EF4-FFF2-40B4-BE49-F238E27FC236}">
                <a16:creationId xmlns:a16="http://schemas.microsoft.com/office/drawing/2014/main" id="{D81864EB-BED1-5731-9A42-BF501A3E55C0}"/>
              </a:ext>
            </a:extLst>
          </p:cNvPr>
          <p:cNvSpPr/>
          <p:nvPr userDrawn="1"/>
        </p:nvSpPr>
        <p:spPr>
          <a:xfrm>
            <a:off x="5709421" y="640539"/>
            <a:ext cx="6482579" cy="4212030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oogle Shape;86;p1">
            <a:extLst>
              <a:ext uri="{FF2B5EF4-FFF2-40B4-BE49-F238E27FC236}">
                <a16:creationId xmlns:a16="http://schemas.microsoft.com/office/drawing/2014/main" id="{7F58E163-4573-3155-BAAF-8420B70B6418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233077" y="0"/>
            <a:ext cx="609496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87;p1">
            <a:extLst>
              <a:ext uri="{FF2B5EF4-FFF2-40B4-BE49-F238E27FC236}">
                <a16:creationId xmlns:a16="http://schemas.microsoft.com/office/drawing/2014/main" id="{24821340-2A92-573E-739D-66C898166690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 l="56553" t="52446" r="5220" b="1228"/>
          <a:stretch/>
        </p:blipFill>
        <p:spPr>
          <a:xfrm>
            <a:off x="-404917" y="-104614"/>
            <a:ext cx="6266805" cy="7067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89;p1" descr="Brandon M. Scott Mayor Logo&#10;&#10;Description automatically generated">
            <a:extLst>
              <a:ext uri="{FF2B5EF4-FFF2-40B4-BE49-F238E27FC236}">
                <a16:creationId xmlns:a16="http://schemas.microsoft.com/office/drawing/2014/main" id="{875105B0-7DD9-9762-5862-03BDD1AFCD3E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10377142" y="4810691"/>
            <a:ext cx="1814858" cy="2053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428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50;p8">
            <a:extLst>
              <a:ext uri="{FF2B5EF4-FFF2-40B4-BE49-F238E27FC236}">
                <a16:creationId xmlns:a16="http://schemas.microsoft.com/office/drawing/2014/main" id="{F4238C98-9C1D-A5A1-3C21-EB15C2F06318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FDB8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51;p8">
            <a:extLst>
              <a:ext uri="{FF2B5EF4-FFF2-40B4-BE49-F238E27FC236}">
                <a16:creationId xmlns:a16="http://schemas.microsoft.com/office/drawing/2014/main" id="{D557B63D-29C7-61E2-6778-32D55FEC2AB5}"/>
              </a:ext>
            </a:extLst>
          </p:cNvPr>
          <p:cNvSpPr txBox="1"/>
          <p:nvPr userDrawn="1"/>
        </p:nvSpPr>
        <p:spPr>
          <a:xfrm>
            <a:off x="1427828" y="2307741"/>
            <a:ext cx="10560973" cy="359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Montserrat" pitchFamily="2" charset="77"/>
                <a:ea typeface="Raleway"/>
                <a:cs typeface="Raleway"/>
                <a:sym typeface="Raleway"/>
              </a:rPr>
              <a:t>THANK YOU</a:t>
            </a: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endParaRPr lang="en-US" sz="4400" b="1" i="0" u="none" strike="noStrike" cap="none">
              <a:solidFill>
                <a:schemeClr val="dk1"/>
              </a:solidFill>
              <a:latin typeface="Montserrat" pitchFamily="2" charset="77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Montserrat" pitchFamily="2" charset="77"/>
                <a:ea typeface="Raleway"/>
                <a:cs typeface="Raleway"/>
                <a:sym typeface="Raleway"/>
              </a:rPr>
              <a:t>Questions?</a:t>
            </a:r>
            <a:endParaRPr sz="4400" b="0" i="0" u="none" strike="noStrike" cap="none">
              <a:solidFill>
                <a:schemeClr val="dk1"/>
              </a:solidFill>
              <a:latin typeface="Montserrat" pitchFamily="2" charset="77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endParaRPr sz="4400" b="0" i="0" u="none" strike="noStrike" cap="none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8" name="Google Shape;152;p8">
            <a:extLst>
              <a:ext uri="{FF2B5EF4-FFF2-40B4-BE49-F238E27FC236}">
                <a16:creationId xmlns:a16="http://schemas.microsoft.com/office/drawing/2014/main" id="{90E9A0D8-B172-46BB-8E03-058EC2A1B822}"/>
              </a:ext>
            </a:extLst>
          </p:cNvPr>
          <p:cNvPicPr preferRelativeResize="0"/>
          <p:nvPr userDrawn="1"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-167718" y="5105400"/>
            <a:ext cx="12533892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89;p1" descr="Brandon M. Scott Mayor Logo&#10;&#10;Description automatically generated">
            <a:extLst>
              <a:ext uri="{FF2B5EF4-FFF2-40B4-BE49-F238E27FC236}">
                <a16:creationId xmlns:a16="http://schemas.microsoft.com/office/drawing/2014/main" id="{05A4578D-C61C-8F17-9078-A6D83795537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10173943" y="127180"/>
            <a:ext cx="1814858" cy="2053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2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25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5327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2" name="Google Shape;12;p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Google Shape;13;p7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pic>
        <p:nvPicPr>
          <p:cNvPr id="2" name="Google Shape;141;p7">
            <a:extLst>
              <a:ext uri="{FF2B5EF4-FFF2-40B4-BE49-F238E27FC236}">
                <a16:creationId xmlns:a16="http://schemas.microsoft.com/office/drawing/2014/main" id="{ED9A2FAA-5A0A-104B-399E-1793FA85F29F}"/>
              </a:ext>
            </a:extLst>
          </p:cNvPr>
          <p:cNvPicPr preferRelativeResize="0"/>
          <p:nvPr userDrawn="1"/>
        </p:nvPicPr>
        <p:blipFill rotWithShape="1">
          <a:blip r:embed="rId12">
            <a:alphaModFix amt="35000"/>
          </a:blip>
          <a:srcRect t="26627" b="63133"/>
          <a:stretch/>
        </p:blipFill>
        <p:spPr>
          <a:xfrm>
            <a:off x="-762743" y="-61391"/>
            <a:ext cx="17093595" cy="1628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8135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>
          <a:extLst>
            <a:ext uri="{FF2B5EF4-FFF2-40B4-BE49-F238E27FC236}">
              <a16:creationId xmlns:a16="http://schemas.microsoft.com/office/drawing/2014/main" id="{1D51054B-B3D5-383B-5C19-10C9EF99F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ACC47E-98F7-6843-2013-C9954C2F230A}"/>
              </a:ext>
            </a:extLst>
          </p:cNvPr>
          <p:cNvSpPr txBox="1"/>
          <p:nvPr/>
        </p:nvSpPr>
        <p:spPr>
          <a:xfrm>
            <a:off x="6096000" y="986920"/>
            <a:ext cx="5754130" cy="24314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cs typeface="Arial"/>
                <a:sym typeface="Arial"/>
              </a:rPr>
              <a:t>LO25-0040 - First Steps, Strong Start: Early Learning in Baltimore City</a:t>
            </a:r>
            <a:endParaRPr kumimoji="0" lang="en-US" sz="3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0000500000000000000" pitchFamily="2" charset="0"/>
              <a:cs typeface="Arial"/>
              <a:sym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892089-3F12-7954-D19C-65233BA24B86}"/>
              </a:ext>
            </a:extLst>
          </p:cNvPr>
          <p:cNvSpPr txBox="1"/>
          <p:nvPr/>
        </p:nvSpPr>
        <p:spPr>
          <a:xfrm>
            <a:off x="6096000" y="3657542"/>
            <a:ext cx="5754130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3000" kern="0" dirty="0">
                <a:solidFill>
                  <a:srgbClr val="000000"/>
                </a:solidFill>
                <a:latin typeface="Montserrat"/>
                <a:cs typeface="Arial"/>
                <a:sym typeface="Arial"/>
              </a:rPr>
              <a:t>March 1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cs typeface="Arial"/>
                <a:sym typeface="Arial"/>
              </a:rPr>
              <a:t>9, 2026</a:t>
            </a: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0000500000000000000" pitchFamily="2" charset="0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721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174FF-BD07-8378-CDAB-B409350E2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0FCE20-FE22-3FF8-A413-A6B56C0F28C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7981950" y="5624513"/>
            <a:ext cx="2057400" cy="273844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defTabSz="685800">
              <a:spcAft>
                <a:spcPts val="450"/>
              </a:spcAft>
              <a:buSzPts val="1200"/>
              <a:defRPr/>
            </a:pPr>
            <a:fld id="{00000000-1234-1234-1234-123412341234}" type="slidenum">
              <a:rPr lang="en-US" sz="1350" kern="1200">
                <a:solidFill>
                  <a:srgbClr val="FFFFFF"/>
                </a:solidFill>
                <a:cs typeface="+mn-cs"/>
              </a:rPr>
              <a:pPr defTabSz="685800">
                <a:spcAft>
                  <a:spcPts val="450"/>
                </a:spcAft>
                <a:buSzPts val="1200"/>
                <a:defRPr/>
              </a:pPr>
              <a:t>2</a:t>
            </a:fld>
            <a:endParaRPr lang="en-US" sz="1350" kern="1200">
              <a:solidFill>
                <a:srgbClr val="FFFFFF"/>
              </a:solidFill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8F3E23-FD6D-5F8F-5AC2-FB84F4A0F9EC}"/>
              </a:ext>
            </a:extLst>
          </p:cNvPr>
          <p:cNvSpPr txBox="1"/>
          <p:nvPr/>
        </p:nvSpPr>
        <p:spPr>
          <a:xfrm>
            <a:off x="526244" y="2000878"/>
            <a:ext cx="10274277" cy="195438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spcAft>
                <a:spcPts val="100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Montserrat"/>
              </a:rPr>
              <a:t>Introduction to Baltimore City Head Start</a:t>
            </a:r>
          </a:p>
          <a:p>
            <a:pPr marL="457200" indent="-457200">
              <a:spcAft>
                <a:spcPts val="100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Montserrat"/>
              </a:rPr>
              <a:t>Head Start Services and Partnerships</a:t>
            </a:r>
          </a:p>
          <a:p>
            <a:pPr marL="457200" indent="-457200">
              <a:spcAft>
                <a:spcPts val="100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Montserrat"/>
              </a:rPr>
              <a:t>Head Start Strengths and Challenges</a:t>
            </a:r>
          </a:p>
          <a:p>
            <a:pPr marL="457200" indent="-457200">
              <a:spcAft>
                <a:spcPts val="1000"/>
              </a:spcAft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latin typeface="Montserrat"/>
            </a:endParaRPr>
          </a:p>
        </p:txBody>
      </p:sp>
      <p:sp>
        <p:nvSpPr>
          <p:cNvPr id="3" name="Google Shape;145;p7">
            <a:extLst>
              <a:ext uri="{FF2B5EF4-FFF2-40B4-BE49-F238E27FC236}">
                <a16:creationId xmlns:a16="http://schemas.microsoft.com/office/drawing/2014/main" id="{78AA9DA4-FAF9-659A-93D9-1785D5D63347}"/>
              </a:ext>
            </a:extLst>
          </p:cNvPr>
          <p:cNvSpPr txBox="1"/>
          <p:nvPr/>
        </p:nvSpPr>
        <p:spPr>
          <a:xfrm>
            <a:off x="1003323" y="684699"/>
            <a:ext cx="10274277" cy="928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Montserrat" pitchFamily="2" charset="77"/>
                <a:ea typeface="Raleway"/>
                <a:cs typeface="Raleway"/>
                <a:sym typeface="Raleway"/>
              </a:rPr>
              <a:t>AGENDA</a:t>
            </a:r>
            <a:endParaRPr sz="4400" b="0" i="0" u="none" strike="noStrike" cap="none">
              <a:solidFill>
                <a:schemeClr val="dk1"/>
              </a:solidFill>
              <a:latin typeface="Montserrat" pitchFamily="2" charset="77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012804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A81348-7BD7-B58F-9F0D-F324223AF649}"/>
              </a:ext>
            </a:extLst>
          </p:cNvPr>
          <p:cNvSpPr txBox="1"/>
          <p:nvPr/>
        </p:nvSpPr>
        <p:spPr>
          <a:xfrm>
            <a:off x="3735892" y="474757"/>
            <a:ext cx="8049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Introduction to Baltimore City Head Start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1BD45E-4DFA-15B1-7ED8-A6F87E4AD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4273" y="1724571"/>
            <a:ext cx="3100701" cy="284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28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74721-A5BD-32A7-F548-464CFBA7A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4DCD55F1-7701-3351-30C5-514EF225049F}"/>
              </a:ext>
            </a:extLst>
          </p:cNvPr>
          <p:cNvSpPr txBox="1"/>
          <p:nvPr/>
        </p:nvSpPr>
        <p:spPr>
          <a:xfrm>
            <a:off x="2834897" y="326404"/>
            <a:ext cx="7757952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4000" b="1" dirty="0"/>
              <a:t>        What is Head Start?</a:t>
            </a:r>
            <a:endParaRPr lang="en-US" sz="40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314750-403A-2BF3-53F4-2F08B02544F7}"/>
              </a:ext>
            </a:extLst>
          </p:cNvPr>
          <p:cNvSpPr txBox="1"/>
          <p:nvPr/>
        </p:nvSpPr>
        <p:spPr>
          <a:xfrm>
            <a:off x="4009504" y="1077941"/>
            <a:ext cx="775795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750" b="1" dirty="0"/>
              <a:t>Head Start: A Foundation for Early Learning</a:t>
            </a:r>
            <a:endParaRPr lang="en-US" sz="1750" dirty="0"/>
          </a:p>
          <a:p>
            <a:endParaRPr lang="en-US" sz="1750" b="1" dirty="0"/>
          </a:p>
          <a:p>
            <a:r>
              <a:rPr lang="en-US" sz="1750" b="1" dirty="0"/>
              <a:t>Head Start</a:t>
            </a:r>
            <a:r>
              <a:rPr lang="en-US" sz="1750" dirty="0"/>
              <a:t> is a </a:t>
            </a:r>
            <a:r>
              <a:rPr lang="en-US" sz="1750" b="1" dirty="0"/>
              <a:t>federally funded preschool and family development program</a:t>
            </a:r>
            <a:r>
              <a:rPr lang="en-US" sz="1750" dirty="0"/>
              <a:t> created in </a:t>
            </a:r>
            <a:r>
              <a:rPr lang="en-US" sz="1750" b="1" dirty="0"/>
              <a:t>1965</a:t>
            </a:r>
            <a:r>
              <a:rPr lang="en-US" sz="1750" dirty="0"/>
              <a:t>.</a:t>
            </a:r>
          </a:p>
          <a:p>
            <a:endParaRPr lang="en-US" sz="1750" dirty="0"/>
          </a:p>
          <a:p>
            <a:r>
              <a:rPr lang="en-US" sz="1750" dirty="0"/>
              <a:t>Designed to support </a:t>
            </a:r>
            <a:r>
              <a:rPr lang="en-US" sz="1750" b="1" dirty="0"/>
              <a:t>children and families living in poverty</a:t>
            </a:r>
            <a:r>
              <a:rPr lang="en-US" sz="1750" dirty="0"/>
              <a:t> through comprehensive early intervention services. </a:t>
            </a:r>
          </a:p>
          <a:p>
            <a:endParaRPr lang="en-US" sz="1750" dirty="0"/>
          </a:p>
          <a:p>
            <a:r>
              <a:rPr lang="en-US" sz="1750" dirty="0"/>
              <a:t>The </a:t>
            </a:r>
            <a:r>
              <a:rPr lang="en-US" sz="1750" b="1" dirty="0"/>
              <a:t>Mayor &amp; City Council of Baltimore City</a:t>
            </a:r>
            <a:r>
              <a:rPr lang="en-US" sz="1750" dirty="0"/>
              <a:t> has served as a </a:t>
            </a:r>
            <a:r>
              <a:rPr lang="en-US" sz="1750" b="1" dirty="0"/>
              <a:t>Head Start grantee since the program’s inception in 1965</a:t>
            </a:r>
            <a:r>
              <a:rPr lang="en-US" sz="1750" dirty="0"/>
              <a:t>. Programs serve </a:t>
            </a:r>
            <a:r>
              <a:rPr lang="en-US" sz="1750" b="1" dirty="0"/>
              <a:t>pregnant women, infants, toddlers, and preschool-aged children</a:t>
            </a:r>
            <a:r>
              <a:rPr lang="en-US" sz="1750" dirty="0"/>
              <a:t> through </a:t>
            </a:r>
            <a:r>
              <a:rPr lang="en-US" sz="1750" b="1" dirty="0"/>
              <a:t>Early Head Start and Head Start</a:t>
            </a:r>
            <a:r>
              <a:rPr lang="en-US" sz="1750" dirty="0"/>
              <a:t>.</a:t>
            </a:r>
          </a:p>
          <a:p>
            <a:pPr marL="0" indent="0">
              <a:buNone/>
            </a:pPr>
            <a:endParaRPr lang="en-US" sz="1750" b="1" dirty="0"/>
          </a:p>
          <a:p>
            <a:pPr marL="0" indent="0">
              <a:buNone/>
            </a:pPr>
            <a:r>
              <a:rPr lang="en-US" sz="1750" b="1" dirty="0"/>
              <a:t>Key Purpose:</a:t>
            </a:r>
            <a:br>
              <a:rPr lang="en-US" sz="1750" dirty="0"/>
            </a:br>
            <a:r>
              <a:rPr lang="en-US" sz="1750" dirty="0"/>
              <a:t>Support school readiness while strengthening the stability and well-being of families.</a:t>
            </a:r>
          </a:p>
        </p:txBody>
      </p:sp>
      <p:pic>
        <p:nvPicPr>
          <p:cNvPr id="7" name="Picture 6" descr="http://www.lakeridge.k12.in.us/cms/lib7/IN01000416/Centricity/Domain/29/GEMINUS_HEAD_START_LOGO.jpg">
            <a:extLst>
              <a:ext uri="{FF2B5EF4-FFF2-40B4-BE49-F238E27FC236}">
                <a16:creationId xmlns:a16="http://schemas.microsoft.com/office/drawing/2014/main" id="{B83FF168-D62F-38DC-877B-AB012A6EF3D7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4691" y="5545512"/>
            <a:ext cx="1224464" cy="1170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0450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74721-A5BD-32A7-F548-464CFBA7A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4DCD55F1-7701-3351-30C5-514EF225049F}"/>
              </a:ext>
            </a:extLst>
          </p:cNvPr>
          <p:cNvSpPr txBox="1"/>
          <p:nvPr/>
        </p:nvSpPr>
        <p:spPr>
          <a:xfrm>
            <a:off x="3798917" y="309779"/>
            <a:ext cx="7757952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4000" b="1" dirty="0"/>
              <a:t>Head Start in Baltimore City</a:t>
            </a:r>
            <a:endParaRPr lang="en-US" sz="40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E85FF3-FDD3-6865-53FA-BE2ABD704826}"/>
              </a:ext>
            </a:extLst>
          </p:cNvPr>
          <p:cNvSpPr txBox="1"/>
          <p:nvPr/>
        </p:nvSpPr>
        <p:spPr>
          <a:xfrm>
            <a:off x="3798917" y="1292766"/>
            <a:ext cx="8028016" cy="407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50" dirty="0"/>
              <a:t>Today, </a:t>
            </a:r>
            <a:r>
              <a:rPr lang="en-US" sz="1850" b="1" dirty="0"/>
              <a:t>five federally funded grantees</a:t>
            </a:r>
            <a:r>
              <a:rPr lang="en-US" sz="1850" dirty="0"/>
              <a:t> deliver Head Start and Early Head Start services across the city:</a:t>
            </a:r>
          </a:p>
          <a:p>
            <a:endParaRPr lang="en-US" sz="1850" dirty="0"/>
          </a:p>
          <a:p>
            <a:r>
              <a:rPr lang="en-US" sz="1850" dirty="0"/>
              <a:t>Mayor &amp; City Council of Baltimore – </a:t>
            </a:r>
            <a:r>
              <a:rPr lang="en-US" sz="1850" b="1" dirty="0"/>
              <a:t>Baltimore City Head Start</a:t>
            </a:r>
            <a:endParaRPr lang="en-US" sz="1850" dirty="0"/>
          </a:p>
          <a:p>
            <a:r>
              <a:rPr lang="en-US" sz="1850" dirty="0"/>
              <a:t>Associated Catholic Charities</a:t>
            </a:r>
          </a:p>
          <a:p>
            <a:r>
              <a:rPr lang="en-US" sz="1850" dirty="0"/>
              <a:t>St. Vincent de Paul of Baltimore</a:t>
            </a:r>
          </a:p>
          <a:p>
            <a:r>
              <a:rPr lang="en-US" sz="1850" dirty="0"/>
              <a:t>The Y of Central Maryland</a:t>
            </a:r>
          </a:p>
          <a:p>
            <a:r>
              <a:rPr lang="en-US" sz="1850" dirty="0"/>
              <a:t>Maryland Family Network</a:t>
            </a:r>
          </a:p>
          <a:p>
            <a:pPr marL="0" indent="0">
              <a:buNone/>
            </a:pPr>
            <a:endParaRPr lang="en-US" sz="1850" dirty="0"/>
          </a:p>
          <a:p>
            <a:pPr marL="0" indent="0">
              <a:buNone/>
            </a:pPr>
            <a:r>
              <a:rPr lang="en-US" sz="1850" dirty="0"/>
              <a:t>Approximately </a:t>
            </a:r>
            <a:r>
              <a:rPr lang="en-US" sz="1850" b="1" dirty="0"/>
              <a:t>2,000</a:t>
            </a:r>
            <a:r>
              <a:rPr lang="en-US" sz="1850" dirty="0"/>
              <a:t> Head Start and </a:t>
            </a:r>
            <a:r>
              <a:rPr lang="en-US" sz="1850" b="1" dirty="0"/>
              <a:t>300</a:t>
            </a:r>
            <a:r>
              <a:rPr lang="en-US" sz="1850" dirty="0"/>
              <a:t> Early Head Start slots are funded.</a:t>
            </a:r>
          </a:p>
          <a:p>
            <a:pPr marL="0" indent="0">
              <a:buNone/>
            </a:pPr>
            <a:endParaRPr lang="en-US" sz="1850" dirty="0"/>
          </a:p>
          <a:p>
            <a:pPr marL="0" indent="0">
              <a:buNone/>
            </a:pPr>
            <a:r>
              <a:rPr lang="en-US" sz="1850" b="1" dirty="0"/>
              <a:t>Across Baltimore neighborhoods, Head Start staff provide critical support to children and families through early learning and family services.</a:t>
            </a:r>
            <a:endParaRPr lang="en-US" sz="1850" dirty="0"/>
          </a:p>
        </p:txBody>
      </p:sp>
      <p:pic>
        <p:nvPicPr>
          <p:cNvPr id="7" name="Picture 6" descr="http://www.lakeridge.k12.in.us/cms/lib7/IN01000416/Centricity/Domain/29/GEMINUS_HEAD_START_LOGO.jpg">
            <a:extLst>
              <a:ext uri="{FF2B5EF4-FFF2-40B4-BE49-F238E27FC236}">
                <a16:creationId xmlns:a16="http://schemas.microsoft.com/office/drawing/2014/main" id="{EBD673FE-1186-6172-9EEC-488FB3B2A7D2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4691" y="5545512"/>
            <a:ext cx="1224464" cy="1170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525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9E693-C5A3-1A41-A339-8DB6597EB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5AB1687-9057-538E-000D-3474739110D3}"/>
              </a:ext>
            </a:extLst>
          </p:cNvPr>
          <p:cNvSpPr txBox="1"/>
          <p:nvPr/>
        </p:nvSpPr>
        <p:spPr>
          <a:xfrm>
            <a:off x="3707612" y="399343"/>
            <a:ext cx="80499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Head Start Services and Partnerships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D9BFB1-2972-5D78-09B0-E4146D1C6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4273" y="1724571"/>
            <a:ext cx="3100701" cy="284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74721-A5BD-32A7-F548-464CFBA7A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4DCD55F1-7701-3351-30C5-514EF225049F}"/>
              </a:ext>
            </a:extLst>
          </p:cNvPr>
          <p:cNvSpPr txBox="1"/>
          <p:nvPr/>
        </p:nvSpPr>
        <p:spPr>
          <a:xfrm>
            <a:off x="3607724" y="284840"/>
            <a:ext cx="8021782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2600" b="1" dirty="0"/>
              <a:t>Comprehensive Services for Children &amp; Families</a:t>
            </a:r>
            <a:endParaRPr lang="en-US" sz="26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B8460-A0AC-996B-94CB-581CA33FC012}"/>
              </a:ext>
            </a:extLst>
          </p:cNvPr>
          <p:cNvSpPr txBox="1">
            <a:spLocks/>
          </p:cNvSpPr>
          <p:nvPr/>
        </p:nvSpPr>
        <p:spPr>
          <a:xfrm>
            <a:off x="3829666" y="1177961"/>
            <a:ext cx="8264923" cy="4747895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800" kern="0" dirty="0">
                <a:solidFill>
                  <a:schemeClr val="tx1"/>
                </a:solidFill>
              </a:rPr>
              <a:t>Head Start supports the </a:t>
            </a:r>
            <a:r>
              <a:rPr lang="en-US" sz="1800" b="1" kern="0" dirty="0">
                <a:solidFill>
                  <a:schemeClr val="tx1"/>
                </a:solidFill>
              </a:rPr>
              <a:t>whole child and the whole family</a:t>
            </a:r>
            <a:r>
              <a:rPr lang="en-US" sz="1800" kern="0" dirty="0">
                <a:solidFill>
                  <a:schemeClr val="tx1"/>
                </a:solidFill>
              </a:rPr>
              <a:t> through:</a:t>
            </a:r>
          </a:p>
          <a:p>
            <a:endParaRPr lang="en-US" sz="1800" b="1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High-quality early childhood education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Health and developmental screenings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Dental services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Mental health supports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Nutrition services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Family engagement and support</a:t>
            </a:r>
            <a:endParaRPr lang="en-US" sz="1800" kern="0" dirty="0">
              <a:solidFill>
                <a:schemeClr val="tx1"/>
              </a:solidFill>
            </a:endParaRPr>
          </a:p>
          <a:p>
            <a:endParaRPr lang="en-US" sz="1800" b="1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What makes Head Start unique?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kern="0" dirty="0">
                <a:solidFill>
                  <a:schemeClr val="tx1"/>
                </a:solidFill>
              </a:rPr>
              <a:t>Dedicated </a:t>
            </a:r>
            <a:r>
              <a:rPr lang="en-US" sz="1800" b="1" kern="0" dirty="0">
                <a:solidFill>
                  <a:schemeClr val="tx1"/>
                </a:solidFill>
              </a:rPr>
              <a:t>Family Services staff</a:t>
            </a:r>
            <a:r>
              <a:rPr lang="en-US" sz="1800" kern="0" dirty="0">
                <a:solidFill>
                  <a:schemeClr val="tx1"/>
                </a:solidFill>
              </a:rPr>
              <a:t> work directly with parents and </a:t>
            </a:r>
          </a:p>
          <a:p>
            <a:r>
              <a:rPr lang="en-US" sz="1800" kern="0" dirty="0">
                <a:solidFill>
                  <a:schemeClr val="tx1"/>
                </a:solidFill>
              </a:rPr>
              <a:t>caregivers to:</a:t>
            </a:r>
          </a:p>
          <a:p>
            <a:pPr marL="0" lvl="1"/>
            <a:r>
              <a:rPr lang="en-US" sz="1800" kern="0" dirty="0">
                <a:solidFill>
                  <a:schemeClr val="tx1"/>
                </a:solidFill>
              </a:rPr>
              <a:t>Set family goals</a:t>
            </a:r>
          </a:p>
          <a:p>
            <a:pPr marL="0" lvl="1"/>
            <a:r>
              <a:rPr lang="en-US" sz="1800" kern="0" dirty="0">
                <a:solidFill>
                  <a:schemeClr val="tx1"/>
                </a:solidFill>
              </a:rPr>
              <a:t>Connect families to community resources</a:t>
            </a:r>
          </a:p>
          <a:p>
            <a:pPr marL="0" lvl="1"/>
            <a:r>
              <a:rPr lang="en-US" sz="1800" kern="0" dirty="0">
                <a:solidFill>
                  <a:schemeClr val="tx1"/>
                </a:solidFill>
              </a:rPr>
              <a:t>Support stability and long-term success</a:t>
            </a:r>
          </a:p>
          <a:p>
            <a:endParaRPr lang="en-US" kern="0" dirty="0"/>
          </a:p>
        </p:txBody>
      </p:sp>
      <p:pic>
        <p:nvPicPr>
          <p:cNvPr id="5" name="Picture 4" descr="http://www.lakeridge.k12.in.us/cms/lib7/IN01000416/Centricity/Domain/29/GEMINUS_HEAD_START_LOGO.jpg">
            <a:extLst>
              <a:ext uri="{FF2B5EF4-FFF2-40B4-BE49-F238E27FC236}">
                <a16:creationId xmlns:a16="http://schemas.microsoft.com/office/drawing/2014/main" id="{2C59037F-0482-68F8-B686-F79033BFC7E5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4691" y="5545512"/>
            <a:ext cx="1224464" cy="1170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4172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74721-A5BD-32A7-F548-464CFBA7A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4DCD55F1-7701-3351-30C5-514EF225049F}"/>
              </a:ext>
            </a:extLst>
          </p:cNvPr>
          <p:cNvSpPr txBox="1"/>
          <p:nvPr/>
        </p:nvSpPr>
        <p:spPr>
          <a:xfrm>
            <a:off x="3595846" y="361872"/>
            <a:ext cx="7887162" cy="743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2600" b="1" dirty="0"/>
              <a:t>Head Start and the Mixed-Delivery Pre-K System</a:t>
            </a:r>
            <a:endParaRPr lang="en-US" sz="26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FC784-D268-F2D9-6F29-FCE832012E96}"/>
              </a:ext>
            </a:extLst>
          </p:cNvPr>
          <p:cNvSpPr txBox="1">
            <a:spLocks/>
          </p:cNvSpPr>
          <p:nvPr/>
        </p:nvSpPr>
        <p:spPr>
          <a:xfrm>
            <a:off x="3810596" y="1253331"/>
            <a:ext cx="7457661" cy="435133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800" kern="0" dirty="0">
                <a:solidFill>
                  <a:schemeClr val="tx1"/>
                </a:solidFill>
              </a:rPr>
              <a:t>Head Start programs are </a:t>
            </a:r>
            <a:r>
              <a:rPr lang="en-US" sz="1800" b="1" kern="0" dirty="0">
                <a:solidFill>
                  <a:schemeClr val="tx1"/>
                </a:solidFill>
              </a:rPr>
              <a:t>primarily federally funded and highly regulated</a:t>
            </a:r>
            <a:r>
              <a:rPr lang="en-US" sz="1800" kern="0" dirty="0">
                <a:solidFill>
                  <a:schemeClr val="tx1"/>
                </a:solidFill>
              </a:rPr>
              <a:t>. Some programs receive state funding to participate in Maryland’s mixed-delivery pre-kindergarten system.</a:t>
            </a:r>
          </a:p>
          <a:p>
            <a:endParaRPr lang="en-US" sz="1800" b="1" kern="0" dirty="0">
              <a:solidFill>
                <a:schemeClr val="tx1"/>
              </a:solidFill>
            </a:endParaRPr>
          </a:p>
          <a:p>
            <a:r>
              <a:rPr lang="en-US" sz="1800" b="1" kern="0" dirty="0">
                <a:solidFill>
                  <a:schemeClr val="tx1"/>
                </a:solidFill>
              </a:rPr>
              <a:t>Our Focus is on Early Intervention</a:t>
            </a:r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kern="0" dirty="0">
                <a:solidFill>
                  <a:schemeClr val="tx1"/>
                </a:solidFill>
              </a:rPr>
              <a:t>Head Start prioritizes </a:t>
            </a:r>
            <a:r>
              <a:rPr lang="en-US" sz="1800" b="1" kern="0" dirty="0">
                <a:solidFill>
                  <a:schemeClr val="tx1"/>
                </a:solidFill>
              </a:rPr>
              <a:t>3-year-old enrollment</a:t>
            </a:r>
            <a:r>
              <a:rPr lang="en-US" sz="1800" kern="0" dirty="0">
                <a:solidFill>
                  <a:schemeClr val="tx1"/>
                </a:solidFill>
              </a:rPr>
              <a:t> because research shows strong outcomes when children experience:</a:t>
            </a:r>
          </a:p>
          <a:p>
            <a:r>
              <a:rPr lang="en-US" sz="1800" b="1" kern="0" dirty="0">
                <a:solidFill>
                  <a:schemeClr val="tx1"/>
                </a:solidFill>
              </a:rPr>
              <a:t>	</a:t>
            </a:r>
          </a:p>
          <a:p>
            <a:pPr algn="ctr"/>
            <a:r>
              <a:rPr lang="en-US" sz="1800" b="1" kern="0" dirty="0">
                <a:solidFill>
                  <a:schemeClr val="tx1"/>
                </a:solidFill>
              </a:rPr>
              <a:t>Head Start (age 3) → Pre-K (age 4) → Kindergarten</a:t>
            </a:r>
            <a:endParaRPr lang="en-US" sz="1800" kern="0" dirty="0">
              <a:solidFill>
                <a:schemeClr val="tx1"/>
              </a:solidFill>
            </a:endParaRPr>
          </a:p>
          <a:p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kern="0" dirty="0">
                <a:solidFill>
                  <a:schemeClr val="tx1"/>
                </a:solidFill>
              </a:rPr>
              <a:t>Offering Pre-K </a:t>
            </a:r>
            <a:r>
              <a:rPr lang="en-US" sz="1800" b="1" kern="0" dirty="0">
                <a:solidFill>
                  <a:schemeClr val="tx1"/>
                </a:solidFill>
              </a:rPr>
              <a:t>within Head Start centers</a:t>
            </a:r>
            <a:r>
              <a:rPr lang="en-US" sz="1800" kern="0" dirty="0">
                <a:solidFill>
                  <a:schemeClr val="tx1"/>
                </a:solidFill>
              </a:rPr>
              <a:t>:</a:t>
            </a:r>
          </a:p>
          <a:p>
            <a:endParaRPr lang="en-US" sz="1800" kern="0" dirty="0">
              <a:solidFill>
                <a:schemeClr val="tx1"/>
              </a:solidFill>
            </a:endParaRPr>
          </a:p>
          <a:p>
            <a:r>
              <a:rPr lang="en-US" sz="1800" kern="0" dirty="0">
                <a:solidFill>
                  <a:schemeClr val="tx1"/>
                </a:solidFill>
              </a:rPr>
              <a:t>Supports continuity of care</a:t>
            </a:r>
          </a:p>
          <a:p>
            <a:r>
              <a:rPr lang="en-US" sz="1800" kern="0" dirty="0">
                <a:solidFill>
                  <a:schemeClr val="tx1"/>
                </a:solidFill>
              </a:rPr>
              <a:t>Reduces transitions for young children</a:t>
            </a:r>
          </a:p>
          <a:p>
            <a:r>
              <a:rPr lang="en-US" sz="1800" kern="0" dirty="0">
                <a:solidFill>
                  <a:schemeClr val="tx1"/>
                </a:solidFill>
              </a:rPr>
              <a:t>Strengthens kindergarten readiness</a:t>
            </a:r>
          </a:p>
          <a:p>
            <a:endParaRPr lang="en-US" kern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9CBBF4-57CB-CA6A-5DE7-BACC706EA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38" y="5687467"/>
            <a:ext cx="1225402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83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8835A-A3F1-9F63-953A-BA0E5964C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6F520B-CAA3-C2E7-2440-85CF4F2793A5}"/>
              </a:ext>
            </a:extLst>
          </p:cNvPr>
          <p:cNvSpPr txBox="1"/>
          <p:nvPr/>
        </p:nvSpPr>
        <p:spPr>
          <a:xfrm>
            <a:off x="3669905" y="418196"/>
            <a:ext cx="80499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Head Start Strengths and Challenges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F0B298-4184-E0E1-0645-4BC70DC66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4273" y="1724571"/>
            <a:ext cx="3100701" cy="284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32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74721-A5BD-32A7-F548-464CFBA7A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4DCD55F1-7701-3351-30C5-514EF225049F}"/>
              </a:ext>
            </a:extLst>
          </p:cNvPr>
          <p:cNvSpPr txBox="1"/>
          <p:nvPr/>
        </p:nvSpPr>
        <p:spPr>
          <a:xfrm>
            <a:off x="3702778" y="299900"/>
            <a:ext cx="7757952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4000" b="1" dirty="0"/>
              <a:t>Why Head Start Matters</a:t>
            </a:r>
            <a:endParaRPr lang="en-US" sz="40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7715D-AED8-96AC-965F-B8711BDA525C}"/>
              </a:ext>
            </a:extLst>
          </p:cNvPr>
          <p:cNvSpPr txBox="1">
            <a:spLocks/>
          </p:cNvSpPr>
          <p:nvPr/>
        </p:nvSpPr>
        <p:spPr>
          <a:xfrm>
            <a:off x="3852923" y="1253331"/>
            <a:ext cx="7457661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Head Start programs help ensure that children facing the greatest barriers: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Enter kindergarten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ready to learn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Receive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critical health and developmental services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Benefit from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stable, engaged families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Head Start is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key partner in Baltimore’s early childhood ecosystem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and in achieving the goals of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Blueprint for Maryland’s Future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9C3596-2A4D-0951-2C56-CBC90E13F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299" y="5604669"/>
            <a:ext cx="1225402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73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AE1F9C-1323-0B75-2559-5CD24F78E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ECAB8129-5B1B-6085-32FD-7EB86987D264}"/>
              </a:ext>
            </a:extLst>
          </p:cNvPr>
          <p:cNvSpPr txBox="1"/>
          <p:nvPr/>
        </p:nvSpPr>
        <p:spPr>
          <a:xfrm>
            <a:off x="3840029" y="359535"/>
            <a:ext cx="7757952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4000" b="1" dirty="0"/>
              <a:t>Return on Investment</a:t>
            </a:r>
            <a:endParaRPr lang="en-US" sz="40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66FB97-ECE5-A3FC-476E-A215A9DA3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029" y="5591417"/>
            <a:ext cx="1225402" cy="1170533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3FFF001-9607-DFCE-236C-EC096FD61BF6}"/>
              </a:ext>
            </a:extLst>
          </p:cNvPr>
          <p:cNvSpPr txBox="1">
            <a:spLocks/>
          </p:cNvSpPr>
          <p:nvPr/>
        </p:nvSpPr>
        <p:spPr>
          <a:xfrm>
            <a:off x="3840029" y="1180196"/>
            <a:ext cx="7882765" cy="5318269"/>
          </a:xfrm>
          <a:prstGeom prst="rect">
            <a:avLst/>
          </a:prstGeom>
        </p:spPr>
        <p:txBody>
          <a:bodyPr>
            <a:normAutofit fontScale="3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Head Start Delivers Long-Term Public Value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Research on early childhood programs shows that high-quality early learning produces significant long-term returns for communities.</a:t>
            </a:r>
          </a:p>
          <a:p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Benefits associated with Head Start participation include: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Increased </a:t>
            </a:r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school readiness and early literacy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Higher likelihood of </a:t>
            </a:r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high school graduation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Reduced need for </a:t>
            </a:r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special education and remedial services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Improved </a:t>
            </a:r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health and developmental outcomes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Greater </a:t>
            </a:r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parent engagement and workforce stability</a:t>
            </a:r>
          </a:p>
          <a:p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Why this matters for Baltimore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Investments in early childhood programs like Head Start help reduce future public costs related to: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Remediation in K–12 education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Health care and social services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5200" kern="0" dirty="0">
                <a:solidFill>
                  <a:schemeClr val="tx1"/>
                </a:solidFill>
                <a:latin typeface="Aptos" panose="020B0004020202020204" pitchFamily="34" charset="0"/>
              </a:rPr>
              <a:t>Justice system involvement</a:t>
            </a:r>
          </a:p>
          <a:p>
            <a:endParaRPr lang="en-US" sz="5200" b="1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r>
              <a:rPr lang="en-US" sz="5200" b="1" kern="0" dirty="0">
                <a:solidFill>
                  <a:schemeClr val="tx1"/>
                </a:solidFill>
                <a:latin typeface="Aptos" panose="020B0004020202020204" pitchFamily="34" charset="0"/>
              </a:rPr>
              <a:t>Early investment strengthens long-term educational and economic outcomes for children and families.</a:t>
            </a:r>
            <a:endParaRPr lang="en-US" sz="5200" kern="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3934796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615AA-A09F-5AC5-628B-E32DAD49D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5;p7">
            <a:extLst>
              <a:ext uri="{FF2B5EF4-FFF2-40B4-BE49-F238E27FC236}">
                <a16:creationId xmlns:a16="http://schemas.microsoft.com/office/drawing/2014/main" id="{BEFD2B0B-BF0B-BF6A-0F04-886804477CB8}"/>
              </a:ext>
            </a:extLst>
          </p:cNvPr>
          <p:cNvSpPr txBox="1"/>
          <p:nvPr/>
        </p:nvSpPr>
        <p:spPr>
          <a:xfrm>
            <a:off x="3702777" y="359535"/>
            <a:ext cx="7959136" cy="808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4400"/>
            </a:pPr>
            <a:r>
              <a:rPr lang="en-US" sz="3000" b="1" dirty="0"/>
              <a:t>Challenges Facing Head Start Programs</a:t>
            </a:r>
            <a:endParaRPr lang="en-US" sz="3000" b="1" i="0" u="none" strike="noStrike" cap="none" dirty="0">
              <a:latin typeface="Montserrat"/>
              <a:ea typeface="Raleway"/>
              <a:cs typeface="Raleway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6C4A2E-9B0E-6C3C-7246-14B76269DE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2777" y="5736545"/>
            <a:ext cx="1174023" cy="1121455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169847C-CEB8-1623-1E4C-DB68C6CFACE8}"/>
              </a:ext>
            </a:extLst>
          </p:cNvPr>
          <p:cNvSpPr txBox="1">
            <a:spLocks/>
          </p:cNvSpPr>
          <p:nvPr/>
        </p:nvSpPr>
        <p:spPr>
          <a:xfrm>
            <a:off x="3702777" y="1180196"/>
            <a:ext cx="8278691" cy="5318269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700" dirty="0">
                <a:solidFill>
                  <a:schemeClr val="tx1"/>
                </a:solidFill>
              </a:rPr>
              <a:t>Despite its impact, Head Start programs face several structural challenges:</a:t>
            </a:r>
          </a:p>
          <a:p>
            <a:r>
              <a:rPr lang="en-US" sz="1700" b="1" dirty="0">
                <a:solidFill>
                  <a:schemeClr val="tx1"/>
                </a:solidFill>
              </a:rPr>
              <a:t>Workforce Recruitment &amp; Retention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Early childhood educators face </a:t>
            </a:r>
            <a:r>
              <a:rPr lang="en-US" sz="1700" b="1" dirty="0">
                <a:solidFill>
                  <a:schemeClr val="tx1"/>
                </a:solidFill>
              </a:rPr>
              <a:t>low wages compared to K-12 systems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Difficulty retaining qualified teachers and family service staff</a:t>
            </a:r>
          </a:p>
          <a:p>
            <a:r>
              <a:rPr lang="en-US" sz="1700" b="1" dirty="0">
                <a:solidFill>
                  <a:schemeClr val="tx1"/>
                </a:solidFill>
              </a:rPr>
              <a:t>Facilities &amp; Infrastructure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Many programs operate in </a:t>
            </a:r>
            <a:r>
              <a:rPr lang="en-US" sz="1700" b="1" dirty="0">
                <a:solidFill>
                  <a:schemeClr val="tx1"/>
                </a:solidFill>
              </a:rPr>
              <a:t>aging facilities</a:t>
            </a:r>
            <a:r>
              <a:rPr lang="en-US" sz="1700" dirty="0">
                <a:solidFill>
                  <a:schemeClr val="tx1"/>
                </a:solidFill>
              </a:rPr>
              <a:t> that require investment</a:t>
            </a: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Limited funding for renovations or expansion</a:t>
            </a:r>
          </a:p>
          <a:p>
            <a:r>
              <a:rPr lang="en-US" sz="1700" b="1" dirty="0">
                <a:solidFill>
                  <a:schemeClr val="tx1"/>
                </a:solidFill>
              </a:rPr>
              <a:t>Funding Complexity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Head Start is </a:t>
            </a:r>
            <a:r>
              <a:rPr lang="en-US" sz="1700" b="1" dirty="0">
                <a:solidFill>
                  <a:schemeClr val="tx1"/>
                </a:solidFill>
              </a:rPr>
              <a:t>primarily federally funded</a:t>
            </a: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Aligning </a:t>
            </a:r>
            <a:r>
              <a:rPr lang="en-US" sz="1700" b="1" dirty="0">
                <a:solidFill>
                  <a:schemeClr val="tx1"/>
                </a:solidFill>
              </a:rPr>
              <a:t>federal Head Start standards</a:t>
            </a:r>
            <a:r>
              <a:rPr lang="en-US" sz="1700" dirty="0">
                <a:solidFill>
                  <a:schemeClr val="tx1"/>
                </a:solidFill>
              </a:rPr>
              <a:t> with </a:t>
            </a:r>
            <a:r>
              <a:rPr lang="en-US" sz="1700" b="1" dirty="0">
                <a:solidFill>
                  <a:schemeClr val="tx1"/>
                </a:solidFill>
              </a:rPr>
              <a:t>state pre-K requirements</a:t>
            </a:r>
            <a:r>
              <a:rPr lang="en-US" sz="1700" dirty="0">
                <a:solidFill>
                  <a:schemeClr val="tx1"/>
                </a:solidFill>
              </a:rPr>
              <a:t> can create administrative burden</a:t>
            </a:r>
          </a:p>
          <a:p>
            <a:r>
              <a:rPr lang="en-US" sz="1700" b="1" dirty="0">
                <a:solidFill>
                  <a:schemeClr val="tx1"/>
                </a:solidFill>
              </a:rPr>
              <a:t>Expanding Access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Demand for high-quality early childhood programs </a:t>
            </a:r>
            <a:r>
              <a:rPr lang="en-US" sz="1700" b="1" dirty="0">
                <a:solidFill>
                  <a:schemeClr val="tx1"/>
                </a:solidFill>
              </a:rPr>
              <a:t>continues to exceed available seats</a:t>
            </a:r>
            <a:endParaRPr lang="en-US" sz="1700" dirty="0">
              <a:solidFill>
                <a:schemeClr val="tx1"/>
              </a:solidFill>
            </a:endParaRPr>
          </a:p>
          <a:p>
            <a:pPr lvl="1"/>
            <a:r>
              <a:rPr lang="en-US" sz="1700" dirty="0">
                <a:solidFill>
                  <a:schemeClr val="tx1"/>
                </a:solidFill>
              </a:rPr>
              <a:t>Ensuring access for </a:t>
            </a:r>
            <a:r>
              <a:rPr lang="en-US" sz="1700" b="1" dirty="0">
                <a:solidFill>
                  <a:schemeClr val="tx1"/>
                </a:solidFill>
              </a:rPr>
              <a:t>3-year-olds and families with the greatest needs</a:t>
            </a:r>
            <a:endParaRPr lang="en-US" sz="1700" dirty="0">
              <a:solidFill>
                <a:schemeClr val="tx1"/>
              </a:solidFill>
            </a:endParaRPr>
          </a:p>
          <a:p>
            <a:r>
              <a:rPr lang="en-US" sz="1700" b="1" dirty="0">
                <a:solidFill>
                  <a:schemeClr val="tx1"/>
                </a:solidFill>
              </a:rPr>
              <a:t>Goal:</a:t>
            </a:r>
            <a:r>
              <a:rPr lang="en-US" sz="1700" dirty="0">
                <a:solidFill>
                  <a:schemeClr val="tx1"/>
                </a:solidFill>
              </a:rPr>
              <a:t> Sustain and strengthen Head Start as a key partner in Baltimore’s early learning system.</a:t>
            </a:r>
          </a:p>
          <a:p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2092370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62785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Baltimore City Health Department Offical Theme">
      <a:dk1>
        <a:srgbClr val="000000"/>
      </a:dk1>
      <a:lt1>
        <a:srgbClr val="FFFFFF"/>
      </a:lt1>
      <a:dk2>
        <a:srgbClr val="B3B3B3"/>
      </a:dk2>
      <a:lt2>
        <a:srgbClr val="E7E6E6"/>
      </a:lt2>
      <a:accent1>
        <a:srgbClr val="06A0B8"/>
      </a:accent1>
      <a:accent2>
        <a:srgbClr val="FFC326"/>
      </a:accent2>
      <a:accent3>
        <a:srgbClr val="086378"/>
      </a:accent3>
      <a:accent4>
        <a:srgbClr val="BBCC33"/>
      </a:accent4>
      <a:accent5>
        <a:srgbClr val="CD014E"/>
      </a:accent5>
      <a:accent6>
        <a:srgbClr val="5F4D9E"/>
      </a:accent6>
      <a:hlink>
        <a:srgbClr val="086378"/>
      </a:hlink>
      <a:folHlink>
        <a:srgbClr val="67676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688</Words>
  <Application>Microsoft Office PowerPoint</Application>
  <PresentationFormat>Widescreen</PresentationFormat>
  <Paragraphs>110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Aptos</vt:lpstr>
      <vt:lpstr>Arial</vt:lpstr>
      <vt:lpstr>Calibri</vt:lpstr>
      <vt:lpstr>Georgia</vt:lpstr>
      <vt:lpstr>Montserrat</vt:lpstr>
      <vt:lpstr>Raleway</vt:lpstr>
      <vt:lpstr>Verdana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 Campbell</dc:creator>
  <cp:lastModifiedBy>Gilchrist, Kristina (MOCFS)</cp:lastModifiedBy>
  <cp:revision>3</cp:revision>
  <dcterms:created xsi:type="dcterms:W3CDTF">2026-03-12T12:32:36Z</dcterms:created>
  <dcterms:modified xsi:type="dcterms:W3CDTF">2026-03-13T10:20:06Z</dcterms:modified>
</cp:coreProperties>
</file>