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11309350" cx="20104100"/>
  <p:notesSz cx="20104100" cy="11309350"/>
  <p:embeddedFontLst>
    <p:embeddedFont>
      <p:font typeface="Roboto Thin"/>
      <p:regular r:id="rId12"/>
      <p:bold r:id="rId13"/>
      <p:italic r:id="rId14"/>
      <p:boldItalic r:id="rId15"/>
    </p:embeddedFont>
    <p:embeddedFont>
      <p:font typeface="Roboto Medium"/>
      <p:regular r:id="rId16"/>
      <p:bold r:id="rId17"/>
      <p:italic r:id="rId18"/>
      <p:boldItalic r:id="rId19"/>
    </p:embeddedFont>
    <p:embeddedFont>
      <p:font typeface="Roboto"/>
      <p:regular r:id="rId20"/>
      <p:bold r:id="rId21"/>
      <p:italic r:id="rId22"/>
      <p:boldItalic r:id="rId23"/>
    </p:embeddedFont>
    <p:embeddedFont>
      <p:font typeface="Libre Franklin"/>
      <p:regular r:id="rId24"/>
      <p:bold r:id="rId25"/>
      <p:italic r:id="rId26"/>
      <p:boldItalic r:id="rId27"/>
    </p:embeddedFont>
    <p:embeddedFont>
      <p:font typeface="Open Sans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32" roundtripDataSignature="AMtx7mjIxlhbn57gz+q2IRzf+PPZz8GM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regular.fntdata"/><Relationship Id="rId22" Type="http://schemas.openxmlformats.org/officeDocument/2006/relationships/font" Target="fonts/Roboto-italic.fntdata"/><Relationship Id="rId21" Type="http://schemas.openxmlformats.org/officeDocument/2006/relationships/font" Target="fonts/Roboto-bold.fntdata"/><Relationship Id="rId24" Type="http://schemas.openxmlformats.org/officeDocument/2006/relationships/font" Target="fonts/LibreFranklin-regular.fntdata"/><Relationship Id="rId23" Type="http://schemas.openxmlformats.org/officeDocument/2006/relationships/font" Target="fonts/Roboto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LibreFranklin-italic.fntdata"/><Relationship Id="rId25" Type="http://schemas.openxmlformats.org/officeDocument/2006/relationships/font" Target="fonts/LibreFranklin-bold.fntdata"/><Relationship Id="rId28" Type="http://schemas.openxmlformats.org/officeDocument/2006/relationships/font" Target="fonts/OpenSans-regular.fntdata"/><Relationship Id="rId27" Type="http://schemas.openxmlformats.org/officeDocument/2006/relationships/font" Target="fonts/LibreFranklin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OpenSans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OpenSans-boldItalic.fntdata"/><Relationship Id="rId30" Type="http://schemas.openxmlformats.org/officeDocument/2006/relationships/font" Target="fonts/OpenSans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32" Type="http://customschemas.google.com/relationships/presentationmetadata" Target="metadata"/><Relationship Id="rId13" Type="http://schemas.openxmlformats.org/officeDocument/2006/relationships/font" Target="fonts/RobotoThin-bold.fntdata"/><Relationship Id="rId12" Type="http://schemas.openxmlformats.org/officeDocument/2006/relationships/font" Target="fonts/RobotoThin-regular.fntdata"/><Relationship Id="rId15" Type="http://schemas.openxmlformats.org/officeDocument/2006/relationships/font" Target="fonts/RobotoThin-boldItalic.fntdata"/><Relationship Id="rId14" Type="http://schemas.openxmlformats.org/officeDocument/2006/relationships/font" Target="fonts/RobotoThin-italic.fntdata"/><Relationship Id="rId17" Type="http://schemas.openxmlformats.org/officeDocument/2006/relationships/font" Target="fonts/RobotoMedium-bold.fntdata"/><Relationship Id="rId16" Type="http://schemas.openxmlformats.org/officeDocument/2006/relationships/font" Target="fonts/RobotoMedium-regular.fntdata"/><Relationship Id="rId19" Type="http://schemas.openxmlformats.org/officeDocument/2006/relationships/font" Target="fonts/RobotoMedium-boldItalic.fntdata"/><Relationship Id="rId18" Type="http://schemas.openxmlformats.org/officeDocument/2006/relationships/font" Target="fonts/RobotoMedium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87122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11387138" y="0"/>
            <a:ext cx="87122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659563" y="1414463"/>
            <a:ext cx="6784975" cy="38163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10742613"/>
            <a:ext cx="8712200" cy="566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cf0cf8d38e_0_48:notes"/>
          <p:cNvSpPr/>
          <p:nvPr>
            <p:ph idx="2" type="sldImg"/>
          </p:nvPr>
        </p:nvSpPr>
        <p:spPr>
          <a:xfrm>
            <a:off x="6659563" y="1414463"/>
            <a:ext cx="6785100" cy="381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3cf0cf8d38e_0_48:notes"/>
          <p:cNvSpPr txBox="1"/>
          <p:nvPr>
            <p:ph idx="1" type="body"/>
          </p:nvPr>
        </p:nvSpPr>
        <p:spPr>
          <a:xfrm>
            <a:off x="2009775" y="5441950"/>
            <a:ext cx="16084500" cy="4454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g3cf0cf8d38e_0_48:notes"/>
          <p:cNvSpPr txBox="1"/>
          <p:nvPr>
            <p:ph idx="12" type="sldNum"/>
          </p:nvPr>
        </p:nvSpPr>
        <p:spPr>
          <a:xfrm>
            <a:off x="11387138" y="10742613"/>
            <a:ext cx="8712300" cy="566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cf88fe2594_0_11:notes"/>
          <p:cNvSpPr/>
          <p:nvPr>
            <p:ph idx="2" type="sldImg"/>
          </p:nvPr>
        </p:nvSpPr>
        <p:spPr>
          <a:xfrm>
            <a:off x="6659563" y="1414463"/>
            <a:ext cx="6785100" cy="381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3cf88fe2594_0_11:notes"/>
          <p:cNvSpPr txBox="1"/>
          <p:nvPr>
            <p:ph idx="1" type="body"/>
          </p:nvPr>
        </p:nvSpPr>
        <p:spPr>
          <a:xfrm>
            <a:off x="2009775" y="5441950"/>
            <a:ext cx="16084500" cy="4454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g3cf88fe2594_0_11:notes"/>
          <p:cNvSpPr txBox="1"/>
          <p:nvPr>
            <p:ph idx="12" type="sldNum"/>
          </p:nvPr>
        </p:nvSpPr>
        <p:spPr>
          <a:xfrm>
            <a:off x="11387138" y="10742613"/>
            <a:ext cx="8712300" cy="566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cf0cf8d38e_0_887:notes"/>
          <p:cNvSpPr/>
          <p:nvPr>
            <p:ph idx="2" type="sldImg"/>
          </p:nvPr>
        </p:nvSpPr>
        <p:spPr>
          <a:xfrm>
            <a:off x="6659563" y="1414463"/>
            <a:ext cx="6785100" cy="381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cf0cf8d38e_0_887:notes"/>
          <p:cNvSpPr txBox="1"/>
          <p:nvPr>
            <p:ph idx="1" type="body"/>
          </p:nvPr>
        </p:nvSpPr>
        <p:spPr>
          <a:xfrm>
            <a:off x="2009775" y="5441950"/>
            <a:ext cx="16084500" cy="4454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g3cf0cf8d38e_0_887:notes"/>
          <p:cNvSpPr txBox="1"/>
          <p:nvPr>
            <p:ph idx="12" type="sldNum"/>
          </p:nvPr>
        </p:nvSpPr>
        <p:spPr>
          <a:xfrm>
            <a:off x="11387138" y="10742613"/>
            <a:ext cx="8712300" cy="566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cf0cf8d38e_0_53:notes"/>
          <p:cNvSpPr/>
          <p:nvPr>
            <p:ph idx="2" type="sldImg"/>
          </p:nvPr>
        </p:nvSpPr>
        <p:spPr>
          <a:xfrm>
            <a:off x="6659563" y="1414463"/>
            <a:ext cx="6785100" cy="381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cf0cf8d38e_0_53:notes"/>
          <p:cNvSpPr txBox="1"/>
          <p:nvPr>
            <p:ph idx="1" type="body"/>
          </p:nvPr>
        </p:nvSpPr>
        <p:spPr>
          <a:xfrm>
            <a:off x="2009775" y="5441950"/>
            <a:ext cx="16084500" cy="4454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g3cf0cf8d38e_0_53:notes"/>
          <p:cNvSpPr txBox="1"/>
          <p:nvPr>
            <p:ph idx="12" type="sldNum"/>
          </p:nvPr>
        </p:nvSpPr>
        <p:spPr>
          <a:xfrm>
            <a:off x="11387138" y="10742613"/>
            <a:ext cx="8712300" cy="566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9:notes"/>
          <p:cNvSpPr txBox="1"/>
          <p:nvPr>
            <p:ph idx="1" type="body"/>
          </p:nvPr>
        </p:nvSpPr>
        <p:spPr>
          <a:xfrm>
            <a:off x="2009775" y="5441950"/>
            <a:ext cx="16084500" cy="44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Scenario Planning, scenario planning </a:t>
            </a:r>
            <a:endParaRPr/>
          </a:p>
        </p:txBody>
      </p:sp>
      <p:sp>
        <p:nvSpPr>
          <p:cNvPr id="127" name="Google Shape;127;p9:notes"/>
          <p:cNvSpPr/>
          <p:nvPr>
            <p:ph idx="2" type="sldImg"/>
          </p:nvPr>
        </p:nvSpPr>
        <p:spPr>
          <a:xfrm>
            <a:off x="6659563" y="1414463"/>
            <a:ext cx="6785100" cy="381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cf88fe2594_0_1:notes"/>
          <p:cNvSpPr/>
          <p:nvPr>
            <p:ph idx="2" type="sldImg"/>
          </p:nvPr>
        </p:nvSpPr>
        <p:spPr>
          <a:xfrm>
            <a:off x="6659563" y="1414463"/>
            <a:ext cx="6785100" cy="38163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cf88fe2594_0_1:notes"/>
          <p:cNvSpPr txBox="1"/>
          <p:nvPr>
            <p:ph idx="1" type="body"/>
          </p:nvPr>
        </p:nvSpPr>
        <p:spPr>
          <a:xfrm>
            <a:off x="2009775" y="5441950"/>
            <a:ext cx="16084500" cy="44544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g3cf88fe2594_0_1:notes"/>
          <p:cNvSpPr txBox="1"/>
          <p:nvPr>
            <p:ph idx="12" type="sldNum"/>
          </p:nvPr>
        </p:nvSpPr>
        <p:spPr>
          <a:xfrm>
            <a:off x="11387138" y="10742613"/>
            <a:ext cx="8712300" cy="566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/>
          <p:nvPr>
            <p:ph type="title"/>
          </p:nvPr>
        </p:nvSpPr>
        <p:spPr>
          <a:xfrm>
            <a:off x="5537461" y="3620697"/>
            <a:ext cx="9029176" cy="243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25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2"/>
          <p:cNvSpPr txBox="1"/>
          <p:nvPr>
            <p:ph idx="1" type="body"/>
          </p:nvPr>
        </p:nvSpPr>
        <p:spPr>
          <a:xfrm>
            <a:off x="5537461" y="3620697"/>
            <a:ext cx="9029176" cy="243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25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2"/>
          <p:cNvSpPr txBox="1"/>
          <p:nvPr>
            <p:ph idx="11" type="ft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2"/>
          <p:cNvSpPr txBox="1"/>
          <p:nvPr>
            <p:ph idx="10" type="dt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2"/>
          <p:cNvSpPr txBox="1"/>
          <p:nvPr>
            <p:ph idx="12" type="sldNum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obj">
  <p:cSld name="OBJECT">
    <p:bg>
      <p:bgPr>
        <a:solidFill>
          <a:schemeClr val="lt1"/>
        </a:solid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/>
          <p:nvPr/>
        </p:nvSpPr>
        <p:spPr>
          <a:xfrm>
            <a:off x="0" y="0"/>
            <a:ext cx="20104100" cy="11309350"/>
          </a:xfrm>
          <a:prstGeom prst="rect">
            <a:avLst/>
          </a:prstGeom>
          <a:solidFill>
            <a:srgbClr val="0B246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3"/>
          <p:cNvSpPr txBox="1"/>
          <p:nvPr>
            <p:ph idx="11" type="ft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3"/>
          <p:cNvSpPr txBox="1"/>
          <p:nvPr>
            <p:ph idx="10" type="dt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3"/>
          <p:cNvSpPr txBox="1"/>
          <p:nvPr>
            <p:ph idx="12" type="sldNum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8" name="Google Shape;28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782050" y="4384675"/>
            <a:ext cx="2540000" cy="25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/>
          <p:nvPr>
            <p:ph type="ctrTitle"/>
          </p:nvPr>
        </p:nvSpPr>
        <p:spPr>
          <a:xfrm>
            <a:off x="1507807" y="3505898"/>
            <a:ext cx="17088486" cy="23749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" type="subTitle"/>
          </p:nvPr>
        </p:nvSpPr>
        <p:spPr>
          <a:xfrm>
            <a:off x="3015615" y="6333236"/>
            <a:ext cx="14072870" cy="28273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4"/>
          <p:cNvSpPr txBox="1"/>
          <p:nvPr>
            <p:ph idx="11" type="ft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4"/>
          <p:cNvSpPr txBox="1"/>
          <p:nvPr>
            <p:ph idx="10" type="dt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4"/>
          <p:cNvSpPr txBox="1"/>
          <p:nvPr>
            <p:ph idx="12" type="sldNum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5"/>
          <p:cNvSpPr txBox="1"/>
          <p:nvPr>
            <p:ph type="title"/>
          </p:nvPr>
        </p:nvSpPr>
        <p:spPr>
          <a:xfrm>
            <a:off x="5537461" y="3620697"/>
            <a:ext cx="9029176" cy="243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25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5"/>
          <p:cNvSpPr txBox="1"/>
          <p:nvPr>
            <p:ph idx="1" type="body"/>
          </p:nvPr>
        </p:nvSpPr>
        <p:spPr>
          <a:xfrm>
            <a:off x="1005205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2" type="body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5"/>
          <p:cNvSpPr txBox="1"/>
          <p:nvPr>
            <p:ph idx="11" type="ft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5"/>
          <p:cNvSpPr txBox="1"/>
          <p:nvPr>
            <p:ph idx="10" type="dt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5"/>
          <p:cNvSpPr txBox="1"/>
          <p:nvPr>
            <p:ph idx="12" type="sldNum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6"/>
          <p:cNvSpPr txBox="1"/>
          <p:nvPr>
            <p:ph type="title"/>
          </p:nvPr>
        </p:nvSpPr>
        <p:spPr>
          <a:xfrm>
            <a:off x="5537461" y="3620697"/>
            <a:ext cx="9029176" cy="243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25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6"/>
          <p:cNvSpPr txBox="1"/>
          <p:nvPr>
            <p:ph idx="11" type="ft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6"/>
          <p:cNvSpPr txBox="1"/>
          <p:nvPr>
            <p:ph idx="10" type="dt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12" type="sldNum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18821146" y="9998075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1"/>
          <p:cNvSpPr txBox="1"/>
          <p:nvPr>
            <p:ph type="title"/>
          </p:nvPr>
        </p:nvSpPr>
        <p:spPr>
          <a:xfrm>
            <a:off x="5537461" y="3620697"/>
            <a:ext cx="9029176" cy="243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825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1"/>
          <p:cNvSpPr txBox="1"/>
          <p:nvPr>
            <p:ph idx="1" type="body"/>
          </p:nvPr>
        </p:nvSpPr>
        <p:spPr>
          <a:xfrm>
            <a:off x="5537461" y="3620697"/>
            <a:ext cx="9029176" cy="24339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825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1"/>
          <p:cNvSpPr txBox="1"/>
          <p:nvPr>
            <p:ph idx="11" type="ftr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1"/>
          <p:cNvSpPr txBox="1"/>
          <p:nvPr>
            <p:ph idx="10" type="dt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11"/>
          <p:cNvSpPr txBox="1"/>
          <p:nvPr>
            <p:ph idx="12" type="sldNum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" name="Google Shape;16;p11"/>
          <p:cNvSpPr/>
          <p:nvPr/>
        </p:nvSpPr>
        <p:spPr>
          <a:xfrm>
            <a:off x="0" y="0"/>
            <a:ext cx="20104100" cy="2225675"/>
          </a:xfrm>
          <a:prstGeom prst="rect">
            <a:avLst/>
          </a:prstGeom>
          <a:gradFill>
            <a:gsLst>
              <a:gs pos="0">
                <a:srgbClr val="0B2466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Relationship Id="rId4" Type="http://schemas.openxmlformats.org/officeDocument/2006/relationships/image" Target="../media/image10.jpg"/><Relationship Id="rId5" Type="http://schemas.openxmlformats.org/officeDocument/2006/relationships/image" Target="../media/image9.png"/><Relationship Id="rId6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53" name="Google Shape;53;g3cf0cf8d38e_0_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2075" y="-1575"/>
            <a:ext cx="20265365" cy="1130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an you remove the word program after Child Care and Development Grant and Head Start" id="59" name="Google Shape;59;g3cf88fe2594_0_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2075" y="-1575"/>
            <a:ext cx="20265365" cy="1130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cf0cf8d38e_0_887"/>
          <p:cNvSpPr txBox="1"/>
          <p:nvPr>
            <p:ph type="title"/>
          </p:nvPr>
        </p:nvSpPr>
        <p:spPr>
          <a:xfrm>
            <a:off x="3498432" y="2747600"/>
            <a:ext cx="13080300" cy="2107200"/>
          </a:xfrm>
          <a:prstGeom prst="rect">
            <a:avLst/>
          </a:prstGeom>
        </p:spPr>
        <p:txBody>
          <a:bodyPr anchorCtr="0" anchor="t" bIns="132450" lIns="132450" spcFirstLastPara="1" rIns="132450" wrap="square" tIns="13245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951"/>
          </a:p>
        </p:txBody>
      </p:sp>
      <p:sp>
        <p:nvSpPr>
          <p:cNvPr id="66" name="Google Shape;66;g3cf0cf8d38e_0_887"/>
          <p:cNvSpPr txBox="1"/>
          <p:nvPr>
            <p:ph idx="1" type="body"/>
          </p:nvPr>
        </p:nvSpPr>
        <p:spPr>
          <a:xfrm>
            <a:off x="3498432" y="2747600"/>
            <a:ext cx="13080300" cy="2107200"/>
          </a:xfrm>
          <a:prstGeom prst="rect">
            <a:avLst/>
          </a:prstGeom>
        </p:spPr>
        <p:txBody>
          <a:bodyPr anchorCtr="0" anchor="t" bIns="132450" lIns="132450" spcFirstLastPara="1" rIns="132450" wrap="square" tIns="13245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951"/>
          </a:p>
        </p:txBody>
      </p:sp>
      <p:grpSp>
        <p:nvGrpSpPr>
          <p:cNvPr id="67" name="Google Shape;67;g3cf0cf8d38e_0_887"/>
          <p:cNvGrpSpPr/>
          <p:nvPr/>
        </p:nvGrpSpPr>
        <p:grpSpPr>
          <a:xfrm>
            <a:off x="550226" y="7780667"/>
            <a:ext cx="18976150" cy="2049547"/>
            <a:chOff x="1593000" y="2322568"/>
            <a:chExt cx="5957975" cy="643500"/>
          </a:xfrm>
        </p:grpSpPr>
        <p:sp>
          <p:nvSpPr>
            <p:cNvPr id="68" name="Google Shape;68;g3cf0cf8d38e_0_887"/>
            <p:cNvSpPr/>
            <p:nvPr/>
          </p:nvSpPr>
          <p:spPr>
            <a:xfrm>
              <a:off x="3728375" y="2322568"/>
              <a:ext cx="3822600" cy="643500"/>
            </a:xfrm>
            <a:prstGeom prst="rect">
              <a:avLst/>
            </a:prstGeom>
            <a:solidFill>
              <a:srgbClr val="EEEEEE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" name="Google Shape;69;g3cf0cf8d38e_0_887"/>
            <p:cNvSpPr/>
            <p:nvPr/>
          </p:nvSpPr>
          <p:spPr>
            <a:xfrm flipH="1">
              <a:off x="2283025" y="2322575"/>
              <a:ext cx="1844400" cy="6426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" name="Google Shape;70;g3cf0cf8d38e_0_887"/>
            <p:cNvSpPr/>
            <p:nvPr/>
          </p:nvSpPr>
          <p:spPr>
            <a:xfrm rot="-5400000">
              <a:off x="3501574" y="1934671"/>
              <a:ext cx="643356" cy="1419149"/>
            </a:xfrm>
            <a:prstGeom prst="flowChartOffpageConnector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" name="Google Shape;71;g3cf0cf8d38e_0_887"/>
            <p:cNvSpPr/>
            <p:nvPr/>
          </p:nvSpPr>
          <p:spPr>
            <a:xfrm>
              <a:off x="2342625" y="2399951"/>
              <a:ext cx="1940700" cy="49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>
                  <a:solidFill>
                    <a:srgbClr val="FFFFFF"/>
                  </a:solidFill>
                  <a:latin typeface="Roboto Medium"/>
                  <a:ea typeface="Roboto Medium"/>
                  <a:cs typeface="Roboto Medium"/>
                  <a:sym typeface="Roboto Medium"/>
                </a:rPr>
                <a:t>One Big Beautiful Bill Act</a:t>
              </a:r>
              <a:endParaRPr sz="48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" name="Google Shape;72;g3cf0cf8d38e_0_887"/>
            <p:cNvSpPr/>
            <p:nvPr/>
          </p:nvSpPr>
          <p:spPr>
            <a:xfrm>
              <a:off x="1593000" y="2322568"/>
              <a:ext cx="690000" cy="642300"/>
            </a:xfrm>
            <a:prstGeom prst="rect">
              <a:avLst/>
            </a:prstGeom>
            <a:solidFill>
              <a:srgbClr val="B02B20"/>
            </a:solidFill>
            <a:ln>
              <a:noFill/>
            </a:ln>
            <a:effectLst>
              <a:outerShdw blurRad="227533" rotWithShape="0" algn="bl" dir="2700000" dist="91013">
                <a:srgbClr val="000000">
                  <a:alpha val="17000"/>
                </a:srgbClr>
              </a:outerShdw>
            </a:effectLst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g3cf0cf8d38e_0_887"/>
            <p:cNvSpPr/>
            <p:nvPr/>
          </p:nvSpPr>
          <p:spPr>
            <a:xfrm>
              <a:off x="1593000" y="2322575"/>
              <a:ext cx="690000" cy="64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257">
                  <a:solidFill>
                    <a:srgbClr val="FFFFFF"/>
                  </a:solidFill>
                  <a:latin typeface="Roboto Thin"/>
                  <a:ea typeface="Roboto Thin"/>
                  <a:cs typeface="Roboto Thin"/>
                  <a:sym typeface="Roboto Thin"/>
                </a:rPr>
                <a:t>03</a:t>
              </a:r>
              <a:endParaRPr sz="8257">
                <a:solidFill>
                  <a:srgbClr val="FFFFFF"/>
                </a:solidFill>
                <a:latin typeface="Roboto Thin"/>
                <a:ea typeface="Roboto Thin"/>
                <a:cs typeface="Roboto Thin"/>
                <a:sym typeface="Roboto Thin"/>
              </a:endParaRPr>
            </a:p>
          </p:txBody>
        </p:sp>
        <p:sp>
          <p:nvSpPr>
            <p:cNvPr id="74" name="Google Shape;74;g3cf0cf8d38e_0_887"/>
            <p:cNvSpPr/>
            <p:nvPr/>
          </p:nvSpPr>
          <p:spPr>
            <a:xfrm>
              <a:off x="4387850" y="2323750"/>
              <a:ext cx="2971200" cy="64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-883107" lvl="0" marL="145344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608"/>
                <a:buFont typeface="Roboto"/>
                <a:buChar char="●"/>
              </a:pP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Significantly reduced federal support for programs like Medicaid and SNAP, forcing states to cover more costs or cut services</a:t>
              </a:r>
              <a:endParaRPr sz="2607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883107" lvl="0" marL="145344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608"/>
                <a:buFont typeface="Roboto"/>
                <a:buChar char="●"/>
              </a:pP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Impacts state budgets </a:t>
              </a:r>
              <a:endParaRPr sz="2607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75" name="Google Shape;75;g3cf0cf8d38e_0_887"/>
          <p:cNvGrpSpPr/>
          <p:nvPr/>
        </p:nvGrpSpPr>
        <p:grpSpPr>
          <a:xfrm>
            <a:off x="550226" y="5694078"/>
            <a:ext cx="18976150" cy="2049547"/>
            <a:chOff x="1593000" y="2322568"/>
            <a:chExt cx="5957975" cy="643500"/>
          </a:xfrm>
        </p:grpSpPr>
        <p:sp>
          <p:nvSpPr>
            <p:cNvPr id="76" name="Google Shape;76;g3cf0cf8d38e_0_887"/>
            <p:cNvSpPr/>
            <p:nvPr/>
          </p:nvSpPr>
          <p:spPr>
            <a:xfrm>
              <a:off x="3728375" y="2322568"/>
              <a:ext cx="3822600" cy="643500"/>
            </a:xfrm>
            <a:prstGeom prst="rect">
              <a:avLst/>
            </a:prstGeom>
            <a:solidFill>
              <a:srgbClr val="EEEEEE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" name="Google Shape;77;g3cf0cf8d38e_0_887"/>
            <p:cNvSpPr/>
            <p:nvPr/>
          </p:nvSpPr>
          <p:spPr>
            <a:xfrm flipH="1">
              <a:off x="2283025" y="2322575"/>
              <a:ext cx="1844400" cy="64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g3cf0cf8d38e_0_887"/>
            <p:cNvSpPr/>
            <p:nvPr/>
          </p:nvSpPr>
          <p:spPr>
            <a:xfrm rot="-5400000">
              <a:off x="3501574" y="1934671"/>
              <a:ext cx="643356" cy="1419149"/>
            </a:xfrm>
            <a:prstGeom prst="flowChartOffpageConnector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g3cf0cf8d38e_0_887"/>
            <p:cNvSpPr/>
            <p:nvPr/>
          </p:nvSpPr>
          <p:spPr>
            <a:xfrm>
              <a:off x="2342625" y="2399951"/>
              <a:ext cx="1940700" cy="49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6000">
                  <a:solidFill>
                    <a:srgbClr val="FFFFFF"/>
                  </a:solidFill>
                  <a:latin typeface="Roboto Medium"/>
                  <a:ea typeface="Roboto Medium"/>
                  <a:cs typeface="Roboto Medium"/>
                  <a:sym typeface="Roboto Medium"/>
                </a:rPr>
                <a:t>Head Start</a:t>
              </a:r>
              <a:endParaRPr sz="6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0" name="Google Shape;80;g3cf0cf8d38e_0_887"/>
            <p:cNvSpPr/>
            <p:nvPr/>
          </p:nvSpPr>
          <p:spPr>
            <a:xfrm>
              <a:off x="1593000" y="2322568"/>
              <a:ext cx="690000" cy="642300"/>
            </a:xfrm>
            <a:prstGeom prst="rect">
              <a:avLst/>
            </a:prstGeom>
            <a:solidFill>
              <a:srgbClr val="B02B20"/>
            </a:solidFill>
            <a:ln>
              <a:noFill/>
            </a:ln>
            <a:effectLst>
              <a:outerShdw blurRad="227533" rotWithShape="0" algn="bl" dir="2700000" dist="91013">
                <a:srgbClr val="000000">
                  <a:alpha val="17000"/>
                </a:srgbClr>
              </a:outerShdw>
            </a:effectLst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" name="Google Shape;81;g3cf0cf8d38e_0_887"/>
            <p:cNvSpPr/>
            <p:nvPr/>
          </p:nvSpPr>
          <p:spPr>
            <a:xfrm>
              <a:off x="1593000" y="2322575"/>
              <a:ext cx="690000" cy="6426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257">
                  <a:solidFill>
                    <a:srgbClr val="FFFFFF"/>
                  </a:solidFill>
                  <a:latin typeface="Roboto Thin"/>
                  <a:ea typeface="Roboto Thin"/>
                  <a:cs typeface="Roboto Thin"/>
                  <a:sym typeface="Roboto Thin"/>
                </a:rPr>
                <a:t>02</a:t>
              </a:r>
              <a:endParaRPr sz="8257">
                <a:solidFill>
                  <a:srgbClr val="FFFFFF"/>
                </a:solidFill>
                <a:latin typeface="Roboto Thin"/>
                <a:ea typeface="Roboto Thin"/>
                <a:cs typeface="Roboto Thin"/>
                <a:sym typeface="Roboto Thin"/>
              </a:endParaRPr>
            </a:p>
          </p:txBody>
        </p:sp>
        <p:sp>
          <p:nvSpPr>
            <p:cNvPr id="82" name="Google Shape;82;g3cf0cf8d38e_0_887"/>
            <p:cNvSpPr/>
            <p:nvPr/>
          </p:nvSpPr>
          <p:spPr>
            <a:xfrm>
              <a:off x="4387850" y="2323750"/>
              <a:ext cx="2971200" cy="64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-883107" lvl="0" marL="145344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608"/>
                <a:buFont typeface="Roboto"/>
                <a:buChar char="●"/>
              </a:pP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Proposed elimination in last year’s federal budget proposals </a:t>
              </a:r>
              <a:endParaRPr sz="2607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883107" lvl="0" marL="145344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608"/>
                <a:buFont typeface="Roboto"/>
                <a:buChar char="●"/>
              </a:pP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Forthcoming regulatory changes </a:t>
              </a:r>
              <a:endParaRPr sz="2607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607">
                <a:solidFill>
                  <a:srgbClr val="A7291E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83" name="Google Shape;83;g3cf0cf8d38e_0_887"/>
          <p:cNvGrpSpPr/>
          <p:nvPr/>
        </p:nvGrpSpPr>
        <p:grpSpPr>
          <a:xfrm>
            <a:off x="550226" y="3607460"/>
            <a:ext cx="18976150" cy="2049547"/>
            <a:chOff x="1593000" y="2322568"/>
            <a:chExt cx="5957975" cy="643500"/>
          </a:xfrm>
        </p:grpSpPr>
        <p:sp>
          <p:nvSpPr>
            <p:cNvPr id="84" name="Google Shape;84;g3cf0cf8d38e_0_887"/>
            <p:cNvSpPr/>
            <p:nvPr/>
          </p:nvSpPr>
          <p:spPr>
            <a:xfrm>
              <a:off x="3728375" y="2322568"/>
              <a:ext cx="3822600" cy="643500"/>
            </a:xfrm>
            <a:prstGeom prst="rect">
              <a:avLst/>
            </a:prstGeom>
            <a:solidFill>
              <a:srgbClr val="EEEEEE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g3cf0cf8d38e_0_887"/>
            <p:cNvSpPr/>
            <p:nvPr/>
          </p:nvSpPr>
          <p:spPr>
            <a:xfrm flipH="1">
              <a:off x="2283025" y="2322575"/>
              <a:ext cx="1844400" cy="6426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g3cf0cf8d38e_0_887"/>
            <p:cNvSpPr/>
            <p:nvPr/>
          </p:nvSpPr>
          <p:spPr>
            <a:xfrm rot="-5400000">
              <a:off x="3501574" y="1934671"/>
              <a:ext cx="643356" cy="1419149"/>
            </a:xfrm>
            <a:prstGeom prst="flowChartOffpageConnector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g3cf0cf8d38e_0_887"/>
            <p:cNvSpPr/>
            <p:nvPr/>
          </p:nvSpPr>
          <p:spPr>
            <a:xfrm>
              <a:off x="2342625" y="2399951"/>
              <a:ext cx="1940700" cy="49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6000">
                  <a:solidFill>
                    <a:srgbClr val="FFFFFF"/>
                  </a:solidFill>
                  <a:latin typeface="Roboto Medium"/>
                  <a:ea typeface="Roboto Medium"/>
                  <a:cs typeface="Roboto Medium"/>
                  <a:sym typeface="Roboto Medium"/>
                </a:rPr>
                <a:t>Child Care </a:t>
              </a:r>
              <a:endParaRPr sz="6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8" name="Google Shape;88;g3cf0cf8d38e_0_887"/>
            <p:cNvSpPr/>
            <p:nvPr/>
          </p:nvSpPr>
          <p:spPr>
            <a:xfrm>
              <a:off x="1593000" y="2322568"/>
              <a:ext cx="690000" cy="642300"/>
            </a:xfrm>
            <a:prstGeom prst="rect">
              <a:avLst/>
            </a:prstGeom>
            <a:solidFill>
              <a:srgbClr val="B02B20"/>
            </a:solidFill>
            <a:ln>
              <a:noFill/>
            </a:ln>
            <a:effectLst>
              <a:outerShdw blurRad="227533" rotWithShape="0" algn="bl" dir="2700000" dist="91013">
                <a:srgbClr val="000000">
                  <a:alpha val="17000"/>
                </a:srgbClr>
              </a:outerShdw>
            </a:effectLst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g3cf0cf8d38e_0_887"/>
            <p:cNvSpPr/>
            <p:nvPr/>
          </p:nvSpPr>
          <p:spPr>
            <a:xfrm>
              <a:off x="1593000" y="2322575"/>
              <a:ext cx="690000" cy="64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257">
                  <a:solidFill>
                    <a:srgbClr val="FFFFFF"/>
                  </a:solidFill>
                  <a:latin typeface="Roboto Thin"/>
                  <a:ea typeface="Roboto Thin"/>
                  <a:cs typeface="Roboto Thin"/>
                  <a:sym typeface="Roboto Thin"/>
                </a:rPr>
                <a:t>01</a:t>
              </a:r>
              <a:endParaRPr sz="8257">
                <a:solidFill>
                  <a:srgbClr val="FFFFFF"/>
                </a:solidFill>
                <a:latin typeface="Roboto Thin"/>
                <a:ea typeface="Roboto Thin"/>
                <a:cs typeface="Roboto Thin"/>
                <a:sym typeface="Roboto Thin"/>
              </a:endParaRPr>
            </a:p>
          </p:txBody>
        </p:sp>
        <p:sp>
          <p:nvSpPr>
            <p:cNvPr id="90" name="Google Shape;90;g3cf0cf8d38e_0_887"/>
            <p:cNvSpPr/>
            <p:nvPr/>
          </p:nvSpPr>
          <p:spPr>
            <a:xfrm>
              <a:off x="4387850" y="2323750"/>
              <a:ext cx="2971200" cy="64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1200" lIns="291200" spcFirstLastPara="1" rIns="291200" wrap="square" tIns="291200">
              <a:noAutofit/>
            </a:bodyPr>
            <a:lstStyle/>
            <a:p>
              <a:pPr indent="-883107" lvl="0" marL="145344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608"/>
                <a:buFont typeface="Roboto"/>
                <a:buChar char="●"/>
              </a:pP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Allegations of fraud in CCDBG</a:t>
              </a: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endParaRPr sz="2607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883107" lvl="0" marL="145344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608"/>
                <a:buFont typeface="Roboto"/>
                <a:buChar char="●"/>
              </a:pP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Funding freezes &amp; “Defend the Spend” mandates</a:t>
              </a:r>
              <a:endParaRPr sz="2607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883107" lvl="0" marL="145344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2608"/>
                <a:buFont typeface="Roboto"/>
                <a:buChar char="●"/>
              </a:pPr>
              <a:r>
                <a:rPr lang="en-US" sz="2607">
                  <a:solidFill>
                    <a:schemeClr val="dk2"/>
                  </a:solidFill>
                  <a:latin typeface="Roboto"/>
                  <a:ea typeface="Roboto"/>
                  <a:cs typeface="Roboto"/>
                  <a:sym typeface="Roboto"/>
                </a:rPr>
                <a:t>New proposed federal regulations</a:t>
              </a:r>
              <a:endParaRPr sz="2607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91" name="Google Shape;91;g3cf0cf8d38e_0_887"/>
          <p:cNvSpPr txBox="1"/>
          <p:nvPr>
            <p:ph type="title"/>
          </p:nvPr>
        </p:nvSpPr>
        <p:spPr>
          <a:xfrm>
            <a:off x="550219" y="1686215"/>
            <a:ext cx="18036300" cy="9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65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US" sz="6000">
                <a:solidFill>
                  <a:srgbClr val="0B2466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Recent &amp; Upcoming Administrative Actions </a:t>
            </a:r>
            <a:endParaRPr b="1" sz="6000">
              <a:solidFill>
                <a:srgbClr val="0B2466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cf0cf8d38e_0_53"/>
          <p:cNvSpPr txBox="1"/>
          <p:nvPr>
            <p:ph type="title"/>
          </p:nvPr>
        </p:nvSpPr>
        <p:spPr>
          <a:xfrm>
            <a:off x="5624486" y="4084679"/>
            <a:ext cx="9029100" cy="12699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g3cf0cf8d38e_0_53"/>
          <p:cNvSpPr txBox="1"/>
          <p:nvPr>
            <p:ph idx="1" type="body"/>
          </p:nvPr>
        </p:nvSpPr>
        <p:spPr>
          <a:xfrm>
            <a:off x="5624486" y="4084679"/>
            <a:ext cx="9029100" cy="12699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9" name="Google Shape;99;g3cf0cf8d38e_0_53"/>
          <p:cNvGrpSpPr/>
          <p:nvPr/>
        </p:nvGrpSpPr>
        <p:grpSpPr>
          <a:xfrm>
            <a:off x="582538" y="3158574"/>
            <a:ext cx="3844403" cy="6974313"/>
            <a:chOff x="1118224" y="283725"/>
            <a:chExt cx="2090826" cy="4076400"/>
          </a:xfrm>
        </p:grpSpPr>
        <p:sp>
          <p:nvSpPr>
            <p:cNvPr id="100" name="Google Shape;100;g3cf0cf8d38e_0_53"/>
            <p:cNvSpPr/>
            <p:nvPr/>
          </p:nvSpPr>
          <p:spPr>
            <a:xfrm>
              <a:off x="1178650" y="283725"/>
              <a:ext cx="2030400" cy="4076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" name="Google Shape;101;g3cf0cf8d38e_0_53"/>
            <p:cNvSpPr/>
            <p:nvPr/>
          </p:nvSpPr>
          <p:spPr>
            <a:xfrm>
              <a:off x="1118224" y="341749"/>
              <a:ext cx="2048100" cy="2490600"/>
            </a:xfrm>
            <a:prstGeom prst="rect">
              <a:avLst/>
            </a:prstGeom>
            <a:solidFill>
              <a:schemeClr val="dk2"/>
            </a:solidFill>
            <a:ln cap="flat" cmpd="sng" w="345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02" name="Google Shape;102;g3cf0cf8d38e_0_53"/>
            <p:cNvSpPr/>
            <p:nvPr/>
          </p:nvSpPr>
          <p:spPr>
            <a:xfrm rot="5400000">
              <a:off x="1938871" y="2785391"/>
              <a:ext cx="389100" cy="278100"/>
            </a:xfrm>
            <a:prstGeom prst="rightArrow">
              <a:avLst>
                <a:gd fmla="val 34239" name="adj1"/>
                <a:gd fmla="val 57035" name="adj2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" name="Google Shape;103;g3cf0cf8d38e_0_53"/>
            <p:cNvSpPr/>
            <p:nvPr/>
          </p:nvSpPr>
          <p:spPr>
            <a:xfrm>
              <a:off x="1178587" y="2903245"/>
              <a:ext cx="1970100" cy="1085400"/>
            </a:xfrm>
            <a:prstGeom prst="rect">
              <a:avLst/>
            </a:prstGeom>
            <a:solidFill>
              <a:schemeClr val="dk2"/>
            </a:solidFill>
            <a:ln cap="flat" cmpd="sng" w="9525">
              <a:solidFill>
                <a:srgbClr val="1F497D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165850" lIns="165850" spcFirstLastPara="1" rIns="165850" wrap="square" tIns="16585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Sen. Angela Alsobrooks </a:t>
              </a:r>
              <a:endParaRPr b="1"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561094" lvl="0" marL="82786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2400"/>
                <a:buFont typeface="Roboto"/>
                <a:buChar char="●"/>
              </a:pPr>
              <a:r>
                <a:rPr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Senate Health, Education, Labor and Pensions </a:t>
              </a:r>
              <a:r>
                <a:rPr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Committee</a:t>
              </a:r>
              <a:r>
                <a:rPr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endParaRPr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104" name="Google Shape;104;g3cf0cf8d38e_0_53" title="official-portrait-scaled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550" y="3247832"/>
            <a:ext cx="3506098" cy="40790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5" name="Google Shape;105;g3cf0cf8d38e_0_53"/>
          <p:cNvGrpSpPr/>
          <p:nvPr/>
        </p:nvGrpSpPr>
        <p:grpSpPr>
          <a:xfrm>
            <a:off x="5722663" y="3158574"/>
            <a:ext cx="3844403" cy="6974313"/>
            <a:chOff x="1118224" y="283725"/>
            <a:chExt cx="2090826" cy="4076400"/>
          </a:xfrm>
        </p:grpSpPr>
        <p:sp>
          <p:nvSpPr>
            <p:cNvPr id="106" name="Google Shape;106;g3cf0cf8d38e_0_53"/>
            <p:cNvSpPr/>
            <p:nvPr/>
          </p:nvSpPr>
          <p:spPr>
            <a:xfrm>
              <a:off x="1178650" y="283725"/>
              <a:ext cx="2030400" cy="4076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g3cf0cf8d38e_0_53"/>
            <p:cNvSpPr/>
            <p:nvPr/>
          </p:nvSpPr>
          <p:spPr>
            <a:xfrm>
              <a:off x="1118224" y="341749"/>
              <a:ext cx="2048100" cy="2490600"/>
            </a:xfrm>
            <a:prstGeom prst="rect">
              <a:avLst/>
            </a:prstGeom>
            <a:solidFill>
              <a:schemeClr val="dk2"/>
            </a:solidFill>
            <a:ln cap="flat" cmpd="sng" w="345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g3cf0cf8d38e_0_53"/>
            <p:cNvSpPr/>
            <p:nvPr/>
          </p:nvSpPr>
          <p:spPr>
            <a:xfrm rot="5400000">
              <a:off x="1938871" y="2785391"/>
              <a:ext cx="389100" cy="278100"/>
            </a:xfrm>
            <a:prstGeom prst="rightArrow">
              <a:avLst>
                <a:gd fmla="val 34239" name="adj1"/>
                <a:gd fmla="val 57035" name="adj2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g3cf0cf8d38e_0_53"/>
            <p:cNvSpPr/>
            <p:nvPr/>
          </p:nvSpPr>
          <p:spPr>
            <a:xfrm>
              <a:off x="1178587" y="2903245"/>
              <a:ext cx="1970100" cy="1085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t" bIns="165850" lIns="165850" spcFirstLastPara="1" rIns="165850" wrap="square" tIns="16585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Sen. Chris Van Hollen </a:t>
              </a:r>
              <a:endParaRPr b="1"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561094" lvl="0" marL="82786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2400"/>
                <a:buFont typeface="Roboto"/>
                <a:buChar char="●"/>
              </a:pPr>
              <a:r>
                <a:rPr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Senate Appropriations Committee</a:t>
              </a:r>
              <a:endParaRPr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10" name="Google Shape;110;g3cf0cf8d38e_0_53"/>
          <p:cNvGrpSpPr/>
          <p:nvPr/>
        </p:nvGrpSpPr>
        <p:grpSpPr>
          <a:xfrm>
            <a:off x="10408463" y="3158584"/>
            <a:ext cx="3844403" cy="6974313"/>
            <a:chOff x="1118224" y="283725"/>
            <a:chExt cx="2090826" cy="4076400"/>
          </a:xfrm>
        </p:grpSpPr>
        <p:sp>
          <p:nvSpPr>
            <p:cNvPr id="111" name="Google Shape;111;g3cf0cf8d38e_0_53"/>
            <p:cNvSpPr/>
            <p:nvPr/>
          </p:nvSpPr>
          <p:spPr>
            <a:xfrm>
              <a:off x="1178650" y="283725"/>
              <a:ext cx="2030400" cy="4076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g3cf0cf8d38e_0_53"/>
            <p:cNvSpPr/>
            <p:nvPr/>
          </p:nvSpPr>
          <p:spPr>
            <a:xfrm>
              <a:off x="1118224" y="341749"/>
              <a:ext cx="2048100" cy="2490600"/>
            </a:xfrm>
            <a:prstGeom prst="rect">
              <a:avLst/>
            </a:prstGeom>
            <a:solidFill>
              <a:schemeClr val="dk2"/>
            </a:solidFill>
            <a:ln cap="flat" cmpd="sng" w="345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g3cf0cf8d38e_0_53"/>
            <p:cNvSpPr/>
            <p:nvPr/>
          </p:nvSpPr>
          <p:spPr>
            <a:xfrm rot="5400000">
              <a:off x="1938871" y="2785391"/>
              <a:ext cx="389100" cy="278100"/>
            </a:xfrm>
            <a:prstGeom prst="rightArrow">
              <a:avLst>
                <a:gd fmla="val 34239" name="adj1"/>
                <a:gd fmla="val 57035" name="adj2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g3cf0cf8d38e_0_53"/>
            <p:cNvSpPr/>
            <p:nvPr/>
          </p:nvSpPr>
          <p:spPr>
            <a:xfrm>
              <a:off x="1178601" y="2832347"/>
              <a:ext cx="1970100" cy="1085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t" bIns="165850" lIns="165850" spcFirstLastPara="1" rIns="165850" wrap="square" tIns="16585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solidFill>
                    <a:schemeClr val="lt1"/>
                  </a:solidFill>
                  <a:latin typeface="Roboto"/>
                  <a:ea typeface="Roboto"/>
                  <a:cs typeface="Roboto"/>
                  <a:sym typeface="Roboto"/>
                </a:rPr>
                <a:t>Rep. Kweisi Mfume (MD-07) </a:t>
              </a:r>
              <a:endParaRPr b="1"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561094" lvl="0" marL="82786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2400"/>
                <a:buFont typeface="Roboto"/>
                <a:buChar char="●"/>
              </a:pPr>
              <a:r>
                <a:rPr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House Oversight &amp; Government Reform Committee</a:t>
              </a:r>
              <a:endParaRPr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15" name="Google Shape;115;g3cf0cf8d38e_0_53"/>
          <p:cNvGrpSpPr/>
          <p:nvPr/>
        </p:nvGrpSpPr>
        <p:grpSpPr>
          <a:xfrm>
            <a:off x="15094263" y="3158576"/>
            <a:ext cx="3844403" cy="6974313"/>
            <a:chOff x="1118224" y="283725"/>
            <a:chExt cx="2090826" cy="4076400"/>
          </a:xfrm>
        </p:grpSpPr>
        <p:sp>
          <p:nvSpPr>
            <p:cNvPr id="116" name="Google Shape;116;g3cf0cf8d38e_0_53"/>
            <p:cNvSpPr/>
            <p:nvPr/>
          </p:nvSpPr>
          <p:spPr>
            <a:xfrm>
              <a:off x="1178650" y="283725"/>
              <a:ext cx="2030400" cy="4076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g3cf0cf8d38e_0_53"/>
            <p:cNvSpPr/>
            <p:nvPr/>
          </p:nvSpPr>
          <p:spPr>
            <a:xfrm>
              <a:off x="1118224" y="341749"/>
              <a:ext cx="2048100" cy="2490600"/>
            </a:xfrm>
            <a:prstGeom prst="rect">
              <a:avLst/>
            </a:prstGeom>
            <a:solidFill>
              <a:schemeClr val="dk2"/>
            </a:solidFill>
            <a:ln cap="flat" cmpd="sng" w="345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g3cf0cf8d38e_0_53"/>
            <p:cNvSpPr/>
            <p:nvPr/>
          </p:nvSpPr>
          <p:spPr>
            <a:xfrm rot="5400000">
              <a:off x="1938871" y="2785391"/>
              <a:ext cx="389100" cy="278100"/>
            </a:xfrm>
            <a:prstGeom prst="rightArrow">
              <a:avLst>
                <a:gd fmla="val 34239" name="adj1"/>
                <a:gd fmla="val 57035" name="adj2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165850" lIns="165850" spcFirstLastPara="1" rIns="165850" wrap="square" tIns="16585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g3cf0cf8d38e_0_53"/>
            <p:cNvSpPr/>
            <p:nvPr/>
          </p:nvSpPr>
          <p:spPr>
            <a:xfrm>
              <a:off x="1178587" y="2903245"/>
              <a:ext cx="1970100" cy="10854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t" bIns="165850" lIns="165850" spcFirstLastPara="1" rIns="165850" wrap="square" tIns="165850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2400">
                  <a:solidFill>
                    <a:schemeClr val="lt1"/>
                  </a:solidFill>
                  <a:highlight>
                    <a:schemeClr val="dk2"/>
                  </a:highlight>
                  <a:latin typeface="Roboto"/>
                  <a:ea typeface="Roboto"/>
                  <a:cs typeface="Roboto"/>
                  <a:sym typeface="Roboto"/>
                </a:rPr>
                <a:t>Congressman Johnny Olszewski (MD-02) </a:t>
              </a:r>
              <a:r>
                <a:rPr b="1"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 </a:t>
              </a:r>
              <a:endParaRPr b="1"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indent="-561094" lvl="0" marL="827869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2400"/>
                <a:buFont typeface="Roboto"/>
                <a:buChar char="●"/>
              </a:pPr>
              <a:r>
                <a:rPr lang="en-US" sz="24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House Small Business Committee</a:t>
              </a:r>
              <a:endParaRPr sz="24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20" name="Google Shape;120;g3cf0cf8d38e_0_53"/>
          <p:cNvSpPr txBox="1"/>
          <p:nvPr>
            <p:ph type="title"/>
          </p:nvPr>
        </p:nvSpPr>
        <p:spPr>
          <a:xfrm>
            <a:off x="447578" y="740065"/>
            <a:ext cx="18036300" cy="278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65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US" sz="6000">
                <a:solidFill>
                  <a:srgbClr val="0B2466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Congressional Delegation &amp; Relevant Committees of Jurisdiction </a:t>
            </a:r>
            <a:endParaRPr b="1" sz="6000">
              <a:solidFill>
                <a:srgbClr val="0B2466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6000">
              <a:solidFill>
                <a:srgbClr val="0B2466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21" name="Google Shape;121;g3cf0cf8d38e_0_53" title="official_photo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675" y="3247825"/>
            <a:ext cx="3506100" cy="4079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g3cf0cf8d38e_0_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408475" y="3247825"/>
            <a:ext cx="3506100" cy="4079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3cf0cf8d38e_0_5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094275" y="3247825"/>
            <a:ext cx="3506100" cy="40791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4" name="Google Shape;124;g3cf0cf8d38e_0_53"/>
          <p:cNvCxnSpPr>
            <a:stCxn id="103" idx="0"/>
          </p:cNvCxnSpPr>
          <p:nvPr/>
        </p:nvCxnSpPr>
        <p:spPr>
          <a:xfrm>
            <a:off x="2504740" y="7640311"/>
            <a:ext cx="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"/>
          <p:cNvSpPr txBox="1"/>
          <p:nvPr>
            <p:ph type="title"/>
          </p:nvPr>
        </p:nvSpPr>
        <p:spPr>
          <a:xfrm>
            <a:off x="778788" y="1587773"/>
            <a:ext cx="18036300" cy="963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650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US" sz="6150">
                <a:solidFill>
                  <a:srgbClr val="0B2466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Mixed-Delivery Best Practices </a:t>
            </a:r>
            <a:endParaRPr b="1" sz="6150">
              <a:solidFill>
                <a:srgbClr val="0B2466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30" name="Google Shape;130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26150" y="2916125"/>
            <a:ext cx="5716525" cy="41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99400" y="2916125"/>
            <a:ext cx="6506775" cy="4339968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9"/>
          <p:cNvSpPr txBox="1"/>
          <p:nvPr/>
        </p:nvSpPr>
        <p:spPr>
          <a:xfrm>
            <a:off x="2242550" y="7004325"/>
            <a:ext cx="5536800" cy="4120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lt1"/>
                </a:solidFill>
                <a:highlight>
                  <a:schemeClr val="dk2"/>
                </a:highlight>
                <a:latin typeface="Calibri"/>
                <a:ea typeface="Calibri"/>
                <a:cs typeface="Calibri"/>
                <a:sym typeface="Calibri"/>
              </a:rPr>
              <a:t>Offers Pre-K in four unique settings: Boston Public Schools, Community-Based Organizations, Independent Schools, and Family Child Care </a:t>
            </a:r>
            <a:endParaRPr sz="3600">
              <a:solidFill>
                <a:schemeClr val="lt1"/>
              </a:solidFill>
              <a:highlight>
                <a:schemeClr val="dk2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3" name="Google Shape;133;p9"/>
          <p:cNvSpPr txBox="1"/>
          <p:nvPr/>
        </p:nvSpPr>
        <p:spPr>
          <a:xfrm>
            <a:off x="12405875" y="7004325"/>
            <a:ext cx="5536800" cy="4120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600">
                <a:solidFill>
                  <a:schemeClr val="lt1"/>
                </a:solidFill>
                <a:highlight>
                  <a:schemeClr val="dk2"/>
                </a:highlight>
                <a:latin typeface="Calibri"/>
                <a:ea typeface="Calibri"/>
                <a:cs typeface="Calibri"/>
                <a:sym typeface="Calibri"/>
              </a:rPr>
              <a:t>By 2030 will provide free preschool for all children ages 3 and 4 in public schools, Head Start, center-based and home-based child care programs</a:t>
            </a:r>
            <a:endParaRPr sz="3600">
              <a:solidFill>
                <a:schemeClr val="lt1"/>
              </a:solidFill>
              <a:highlight>
                <a:schemeClr val="dk2"/>
              </a:highlight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g3cf88fe2594_0_1"/>
          <p:cNvPicPr preferRelativeResize="0"/>
          <p:nvPr/>
        </p:nvPicPr>
        <p:blipFill rotWithShape="1">
          <a:blip r:embed="rId3">
            <a:alphaModFix/>
          </a:blip>
          <a:srcRect b="50" l="0" r="0" t="40"/>
          <a:stretch/>
        </p:blipFill>
        <p:spPr>
          <a:xfrm>
            <a:off x="-82075" y="-1575"/>
            <a:ext cx="20265364" cy="113103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