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5" r:id="rId4"/>
  </p:sldMasterIdLst>
  <p:notesMasterIdLst>
    <p:notesMasterId r:id="rId17"/>
  </p:notesMasterIdLst>
  <p:sldIdLst>
    <p:sldId id="2090" r:id="rId5"/>
    <p:sldId id="2317" r:id="rId6"/>
    <p:sldId id="2318" r:id="rId7"/>
    <p:sldId id="2320" r:id="rId8"/>
    <p:sldId id="2313" r:id="rId9"/>
    <p:sldId id="2319" r:id="rId10"/>
    <p:sldId id="2312" r:id="rId11"/>
    <p:sldId id="2302" r:id="rId12"/>
    <p:sldId id="2277" r:id="rId13"/>
    <p:sldId id="2294" r:id="rId14"/>
    <p:sldId id="2299" r:id="rId15"/>
    <p:sldId id="2099" r:id="rId16"/>
  </p:sldIdLst>
  <p:sldSz cx="9144000" cy="5143500" type="screen16x9"/>
  <p:notesSz cx="6858000" cy="9236075"/>
  <p:embeddedFontLst>
    <p:embeddedFont>
      <p:font typeface="Adobe Garamond Pro" panose="02020502060506020403" charset="0"/>
      <p:regular r:id="rId18"/>
      <p:bold r:id="rId19"/>
      <p:italic r:id="rId20"/>
      <p:boldItalic r:id="rId21"/>
    </p:embeddedFont>
    <p:embeddedFont>
      <p:font typeface="Lato" panose="020F0502020204030203" pitchFamily="34" charset="0"/>
      <p:regular r:id="rId22"/>
      <p:bold r:id="rId23"/>
      <p:italic r:id="rId24"/>
      <p:boldItalic r:id="rId25"/>
    </p:embeddedFont>
    <p:embeddedFont>
      <p:font typeface="Montserrat" panose="00000500000000000000" pitchFamily="2" charset="0"/>
      <p:regular r:id="rId26"/>
      <p:bold r:id="rId27"/>
      <p:italic r:id="rId28"/>
      <p:boldItalic r:id="rId29"/>
    </p:embeddedFont>
    <p:embeddedFont>
      <p:font typeface="Montserrat Black" panose="00000A00000000000000" pitchFamily="2" charset="0"/>
      <p:bold r:id="rId30"/>
      <p:italic r:id="rId31"/>
      <p:boldItalic r:id="rId32"/>
    </p:embeddedFont>
    <p:embeddedFont>
      <p:font typeface="Montserrat ExtraBold" panose="00000900000000000000" pitchFamily="2" charset="0"/>
      <p:bold r:id="rId33"/>
      <p:italic r:id="rId34"/>
      <p:boldItalic r:id="rId35"/>
    </p:embeddedFont>
    <p:embeddedFont>
      <p:font typeface="Montserrat Medium" panose="00000600000000000000" pitchFamily="2" charset="0"/>
      <p:regular r:id="rId36"/>
      <p: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03A59043-DD97-468C-8CA0-C13AC4B0B3AF}">
          <p14:sldIdLst>
            <p14:sldId id="2090"/>
            <p14:sldId id="2317"/>
            <p14:sldId id="2318"/>
            <p14:sldId id="2320"/>
            <p14:sldId id="2313"/>
            <p14:sldId id="2319"/>
            <p14:sldId id="2312"/>
            <p14:sldId id="2302"/>
            <p14:sldId id="2277"/>
            <p14:sldId id="2294"/>
            <p14:sldId id="2299"/>
            <p14:sldId id="2099"/>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989391B-DB6E-6ADE-F7D0-C6A609E79C6A}" name="Olivier, Victoria (Mayor's Office)" initials="OO" userId="S::victoria.olivier@baltimorecity.gov::2d0617fa-78c1-481e-a1b3-bb44e92f12b8" providerId="AD"/>
  <p188:author id="{2638D823-B1D2-4ED9-523F-233647A848A4}" name="Wright, Jason (DHCD)" initials="JW" userId="S::jason.wright1@baltimorecity.gov::2d0ca6d1-3c52-4aa0-b970-09d921e8d1a8" providerId="AD"/>
  <p188:author id="{AF447B24-FE48-A9D7-98C4-F8BF672EEE38}" name="Turner, James (DHCD)" initials="" userId="S::James.Turner2@baltimorecity.gov::b0b21421-5281-4750-b554-4305384f6bf8" providerId="AD"/>
  <p188:author id="{79581526-8614-DA9A-6E49-EA6C20D7C71D}" name="Adamu, Noro (DHCD)" initials="AN" userId="S::noro.adamu@baltimorecity.gov::08fdbce2-8cec-4bf1-9f95-22271261e132" providerId="AD"/>
  <p188:author id="{7C5AF037-1B87-BF36-A105-A4B51AC358B0}" name="Hessler, Jason (DHCD)" initials="HJ" userId="S::jason.hessler@baltimorecity.gov::360d4b11-9384-4ee2-a80e-3a945c23a9b2" providerId="AD"/>
  <p188:author id="{837EDB39-1327-0332-3C36-AFD43BB13BF2}" name="Stanford, Paul (DHCD)" initials="SP" userId="S::paul.stanford@baltimorecity.gov::8e4072fd-6826-4844-94c2-9b8b02a4cf94" providerId="AD"/>
  <p188:author id="{5602D23F-2327-99D6-6E13-B7F4B5847720}" name="Murdock, Stephanie (DHCD)" initials="MS" userId="S::stephanie.murdock@baltimorecity.gov::b47b8f21-2c4c-4b1e-b084-644869c90703" providerId="AD"/>
  <p188:author id="{7A395D4A-5920-E9AE-62D0-5DBB88967AD6}" name="IBUKUN, CLEOPATRA (DHCD)" initials="IC" userId="S::cleopatra.ibukun@baltimorecity.gov::ead5326a-6558-4660-8c3d-16320c998c17" providerId="AD"/>
  <p188:author id="{9D6D0C65-31E8-E460-597A-DE843E21495C}" name="Waldron, Henry (DHCD)" initials="" userId="S::henry.waldron@baltimorecity.gov::9ad53f64-0036-4edb-8516-63fdfc36b120" providerId="AD"/>
  <p188:author id="{97A3576F-9CA9-AA62-080F-F06867F093CE}" name="Freed, Stacy (DHCD)" initials="FS" userId="S::stacy.freed@baltimorecity.gov::b1e77d06-d078-4a8c-97d1-e8bfd5c84c78" providerId="AD"/>
  <p188:author id="{2CFFC689-9922-3D42-DE63-D813722A3AB8}" name="kari.snyder@maryland.gov" initials="ka" userId="S::urn:spo:guest#kari.snyder@maryland.gov::" providerId="AD"/>
  <p188:author id="{6CE0A3A3-7034-8875-436C-E18EF37EE1CC}" name="Buettner, Mary (DHCD)" initials="BM" userId="S::mary.buettner@baltimorecity.gov::63eeb6ec-8905-4e0c-b12d-2a36024a7c7f" providerId="AD"/>
  <p188:author id="{F1DFCEAB-8648-19CB-1004-83D3A1733F14}" name="Hart, Nicole (DHCD)" initials="HN" userId="S::nicole.hart@baltimorecity.gov::f773022e-f708-4527-a56e-5c423593eef6" providerId="AD"/>
  <p188:author id="{0D05B1D8-A33A-ECED-4D78-EDB69B825A31}" name="Hawley, Tammy (DHCD)" initials="" userId="S::Tammy.Hawley@baltimorecity.gov::cd540912-6081-43c9-a031-7f6e781f22f6" providerId="AD"/>
  <p188:author id="{4C21E6DD-EA27-6A9C-E6A5-4A7DB7A3CEF3}" name="Hawley, Tammy (DHCD)" initials="HT" userId="S::tammy.hawley@baltimorecity.gov::cd540912-6081-43c9-a031-7f6e781f22f6" providerId="AD"/>
  <p188:author id="{549253ED-B525-676C-480D-D23E0E637CBE}" name="Freed, Stacy (DHCD)" initials="SF" userId="S::Stacy.Freed@baltimorecity.gov::b1e77d06-d078-4a8c-97d1-e8bfd5c84c78" providerId="AD"/>
  <p188:author id="{43BE67F0-B49A-62BB-D6B7-B1AC425E3EC1}" name="Turner, James (DHCD)" initials="TJ" userId="S::james.turner2@baltimorecity.gov::b0b21421-5281-4750-b554-4305384f6bf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B827"/>
    <a:srgbClr val="293589"/>
    <a:srgbClr val="0048A5"/>
    <a:srgbClr val="0234A5"/>
    <a:srgbClr val="0228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FBF4EE-A4D7-43B3-CA03-D096C502AB12}" v="1" dt="2026-06-16T15:01:10.012"/>
    <p1510:client id="{AA52FABD-B10B-47C3-893C-C6F569D85D06}" v="1" dt="2026-06-16T15:05:37.576"/>
  </p1510:revLst>
</p1510:revInfo>
</file>

<file path=ppt/tableStyles.xml><?xml version="1.0" encoding="utf-8"?>
<a:tblStyleLst xmlns:a="http://schemas.openxmlformats.org/drawingml/2006/main" def="{5C22544A-7EE6-4342-B048-85BDC9FD1C3A}">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9" Type="http://schemas.openxmlformats.org/officeDocument/2006/relationships/viewProps" Target="viewProps.xml"/><Relationship Id="rId21" Type="http://schemas.openxmlformats.org/officeDocument/2006/relationships/font" Target="fonts/font4.fntdata"/><Relationship Id="rId34" Type="http://schemas.openxmlformats.org/officeDocument/2006/relationships/font" Target="fonts/font17.fntdata"/><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font" Target="fonts/font12.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font" Target="fonts/font20.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font" Target="fonts/font19.fntdata"/><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font" Target="fonts/font18.fntdata"/><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50838" y="692150"/>
            <a:ext cx="6156325" cy="34639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
        <p:nvSpPr>
          <p:cNvPr id="4" name="Google Shape;4;n"/>
          <p:cNvSpPr txBox="1">
            <a:spLocks noGrp="1"/>
          </p:cNvSpPr>
          <p:nvPr>
            <p:ph type="body" idx="1"/>
          </p:nvPr>
        </p:nvSpPr>
        <p:spPr>
          <a:xfrm>
            <a:off x="685800" y="4387136"/>
            <a:ext cx="5486400" cy="4156234"/>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buNone/>
            </a:pPr>
            <a:endParaRPr lang="en-US"/>
          </a:p>
        </p:txBody>
      </p:sp>
    </p:spTree>
    <p:extLst>
      <p:ext uri="{BB962C8B-B14F-4D97-AF65-F5344CB8AC3E}">
        <p14:creationId xmlns:p14="http://schemas.microsoft.com/office/powerpoint/2010/main" val="3940874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E54A6-B3CE-452B-B46B-FFFFCDCDB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405CE6-0E5F-676A-1C57-FB1ACF1E31E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4420CD0-AB09-2218-060D-E6AA516236F9}"/>
              </a:ext>
            </a:extLst>
          </p:cNvPr>
          <p:cNvSpPr>
            <a:spLocks noGrp="1"/>
          </p:cNvSpPr>
          <p:nvPr>
            <p:ph type="body" idx="1"/>
          </p:nvPr>
        </p:nvSpPr>
        <p:spPr/>
        <p:txBody>
          <a:bodyPr/>
          <a:lstStyle/>
          <a:p>
            <a:pPr marL="158750" indent="0">
              <a:buNone/>
            </a:pPr>
            <a:endParaRPr lang="en-US"/>
          </a:p>
        </p:txBody>
      </p:sp>
    </p:spTree>
    <p:extLst>
      <p:ext uri="{BB962C8B-B14F-4D97-AF65-F5344CB8AC3E}">
        <p14:creationId xmlns:p14="http://schemas.microsoft.com/office/powerpoint/2010/main" val="3196783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7DAA7-FCB5-5C2F-C768-91B4594F9B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B9835E-FDB4-01AC-251F-5E8951F2E16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5FC863-1B3D-7888-BB7F-2F595E6DA4A9}"/>
              </a:ext>
            </a:extLst>
          </p:cNvPr>
          <p:cNvSpPr>
            <a:spLocks noGrp="1"/>
          </p:cNvSpPr>
          <p:nvPr>
            <p:ph type="body" idx="1"/>
          </p:nvPr>
        </p:nvSpPr>
        <p:spPr/>
        <p:txBody>
          <a:bodyPr/>
          <a:lstStyle/>
          <a:p>
            <a:pPr marL="158750" indent="0">
              <a:buNone/>
            </a:pPr>
            <a:endParaRPr lang="en-US"/>
          </a:p>
        </p:txBody>
      </p:sp>
    </p:spTree>
    <p:extLst>
      <p:ext uri="{BB962C8B-B14F-4D97-AF65-F5344CB8AC3E}">
        <p14:creationId xmlns:p14="http://schemas.microsoft.com/office/powerpoint/2010/main" val="34818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0E46F-9761-154E-B60B-D0B3EA74F5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E3A88A-CC98-F109-1CD6-DE84C1C3F7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6C942C9-34A8-7F96-2466-D5079B55D147}"/>
              </a:ext>
            </a:extLst>
          </p:cNvPr>
          <p:cNvSpPr>
            <a:spLocks noGrp="1"/>
          </p:cNvSpPr>
          <p:nvPr>
            <p:ph type="body" idx="1"/>
          </p:nvPr>
        </p:nvSpPr>
        <p:spPr/>
        <p:txBody>
          <a:bodyPr/>
          <a:lstStyle/>
          <a:p>
            <a:pPr marL="158750" indent="0">
              <a:buNone/>
            </a:pPr>
            <a:endParaRPr lang="en-US"/>
          </a:p>
        </p:txBody>
      </p:sp>
    </p:spTree>
    <p:extLst>
      <p:ext uri="{BB962C8B-B14F-4D97-AF65-F5344CB8AC3E}">
        <p14:creationId xmlns:p14="http://schemas.microsoft.com/office/powerpoint/2010/main" val="2207275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0D276-A734-1FD9-0545-AB14F4D8C8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AA4B5E-F1AA-D18E-8407-141D7FB3FAF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7F33562-3924-FEB3-DE35-F57CF6F79204}"/>
              </a:ext>
            </a:extLst>
          </p:cNvPr>
          <p:cNvSpPr>
            <a:spLocks noGrp="1"/>
          </p:cNvSpPr>
          <p:nvPr>
            <p:ph type="body" idx="1"/>
          </p:nvPr>
        </p:nvSpPr>
        <p:spPr/>
        <p:txBody>
          <a:bodyPr/>
          <a:lstStyle/>
          <a:p>
            <a:pPr>
              <a:buNone/>
            </a:pPr>
            <a:endParaRPr lang="en-US"/>
          </a:p>
        </p:txBody>
      </p:sp>
    </p:spTree>
    <p:extLst>
      <p:ext uri="{BB962C8B-B14F-4D97-AF65-F5344CB8AC3E}">
        <p14:creationId xmlns:p14="http://schemas.microsoft.com/office/powerpoint/2010/main" val="170225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285750" lvl="1" indent="-285750">
              <a:spcAft>
                <a:spcPts val="75"/>
              </a:spcAft>
              <a:buFont typeface="Wingdings,Sans-Serif"/>
              <a:buChar char="•"/>
            </a:pPr>
            <a:endParaRPr lang="en-US"/>
          </a:p>
        </p:txBody>
      </p:sp>
    </p:spTree>
    <p:extLst>
      <p:ext uri="{BB962C8B-B14F-4D97-AF65-F5344CB8AC3E}">
        <p14:creationId xmlns:p14="http://schemas.microsoft.com/office/powerpoint/2010/main" val="37969045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preserve="1" userDrawn="1">
  <p:cSld name="1_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759937" y="946204"/>
            <a:ext cx="7624125"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3200" b="1" i="0">
                <a:latin typeface="Montserrat" pitchFamily="2" charset="77"/>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759937" y="1733997"/>
            <a:ext cx="7624125" cy="2539706"/>
          </a:xfrm>
          <a:prstGeom prst="rect">
            <a:avLst/>
          </a:prstGeom>
        </p:spPr>
        <p:txBody>
          <a:bodyPr spcFirstLastPara="1" wrap="square" lIns="91425" tIns="91425" rIns="91425" bIns="91425" anchor="t" anchorCtr="0">
            <a:noAutofit/>
          </a:bodyPr>
          <a:lstStyle>
            <a:lvl1pPr marL="139700" lvl="0" indent="0" rtl="0">
              <a:spcBef>
                <a:spcPts val="0"/>
              </a:spcBef>
              <a:spcAft>
                <a:spcPts val="0"/>
              </a:spcAft>
              <a:buSzPts val="1400"/>
              <a:buNone/>
              <a:defRPr sz="1800" b="0" i="0">
                <a:latin typeface="Montserrat" pitchFamily="2" charset="77"/>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 name="Google Shape;60;p14">
            <a:extLst>
              <a:ext uri="{FF2B5EF4-FFF2-40B4-BE49-F238E27FC236}">
                <a16:creationId xmlns:a16="http://schemas.microsoft.com/office/drawing/2014/main" id="{CE4B13BD-44E0-1845-A3A8-ADC35519E0C1}"/>
              </a:ext>
            </a:extLst>
          </p:cNvPr>
          <p:cNvSpPr txBox="1">
            <a:spLocks noGrp="1"/>
          </p:cNvSpPr>
          <p:nvPr>
            <p:ph type="sldNum" idx="12"/>
          </p:nvPr>
        </p:nvSpPr>
        <p:spPr>
          <a:xfrm>
            <a:off x="6934200" y="4703891"/>
            <a:ext cx="20574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a:solidFill>
                  <a:srgbClr val="000000"/>
                </a:solidFill>
                <a:latin typeface="Arial" panose="020B0604020202020204" pitchFamily="34" charset="0"/>
                <a:ea typeface="Arial" panose="020B0604020202020204" pitchFamily="34" charset="0"/>
                <a:cs typeface="Arial" panose="020B0604020202020204" pitchFamily="34" charset="0"/>
                <a:sym typeface="Calibri"/>
              </a:defRPr>
            </a:lvl1pPr>
            <a:lvl2pPr marL="0" marR="0" lvl="1" indent="0" algn="r" rtl="0">
              <a:spcBef>
                <a:spcPts val="0"/>
              </a:spcBef>
              <a:buNone/>
              <a:defRPr sz="900">
                <a:solidFill>
                  <a:srgbClr val="000000"/>
                </a:solidFill>
                <a:latin typeface="Calibri"/>
                <a:ea typeface="Calibri"/>
                <a:cs typeface="Calibri"/>
                <a:sym typeface="Calibri"/>
              </a:defRPr>
            </a:lvl2pPr>
            <a:lvl3pPr marL="0" marR="0" lvl="2" indent="0" algn="r" rtl="0">
              <a:spcBef>
                <a:spcPts val="0"/>
              </a:spcBef>
              <a:buNone/>
              <a:defRPr sz="900">
                <a:solidFill>
                  <a:srgbClr val="000000"/>
                </a:solidFill>
                <a:latin typeface="Calibri"/>
                <a:ea typeface="Calibri"/>
                <a:cs typeface="Calibri"/>
                <a:sym typeface="Calibri"/>
              </a:defRPr>
            </a:lvl3pPr>
            <a:lvl4pPr marL="0" marR="0" lvl="3" indent="0" algn="r" rtl="0">
              <a:spcBef>
                <a:spcPts val="0"/>
              </a:spcBef>
              <a:buNone/>
              <a:defRPr sz="900">
                <a:solidFill>
                  <a:srgbClr val="000000"/>
                </a:solidFill>
                <a:latin typeface="Calibri"/>
                <a:ea typeface="Calibri"/>
                <a:cs typeface="Calibri"/>
                <a:sym typeface="Calibri"/>
              </a:defRPr>
            </a:lvl4pPr>
            <a:lvl5pPr marL="0" marR="0" lvl="4" indent="0" algn="r" rtl="0">
              <a:spcBef>
                <a:spcPts val="0"/>
              </a:spcBef>
              <a:buNone/>
              <a:defRPr sz="900">
                <a:solidFill>
                  <a:srgbClr val="000000"/>
                </a:solidFill>
                <a:latin typeface="Calibri"/>
                <a:ea typeface="Calibri"/>
                <a:cs typeface="Calibri"/>
                <a:sym typeface="Calibri"/>
              </a:defRPr>
            </a:lvl5pPr>
            <a:lvl6pPr marL="0" marR="0" lvl="5" indent="0" algn="r" rtl="0">
              <a:spcBef>
                <a:spcPts val="0"/>
              </a:spcBef>
              <a:buNone/>
              <a:defRPr sz="900">
                <a:solidFill>
                  <a:srgbClr val="000000"/>
                </a:solidFill>
                <a:latin typeface="Calibri"/>
                <a:ea typeface="Calibri"/>
                <a:cs typeface="Calibri"/>
                <a:sym typeface="Calibri"/>
              </a:defRPr>
            </a:lvl6pPr>
            <a:lvl7pPr marL="0" marR="0" lvl="6" indent="0" algn="r" rtl="0">
              <a:spcBef>
                <a:spcPts val="0"/>
              </a:spcBef>
              <a:buNone/>
              <a:defRPr sz="900">
                <a:solidFill>
                  <a:srgbClr val="000000"/>
                </a:solidFill>
                <a:latin typeface="Calibri"/>
                <a:ea typeface="Calibri"/>
                <a:cs typeface="Calibri"/>
                <a:sym typeface="Calibri"/>
              </a:defRPr>
            </a:lvl7pPr>
            <a:lvl8pPr marL="0" marR="0" lvl="7" indent="0" algn="r" rtl="0">
              <a:spcBef>
                <a:spcPts val="0"/>
              </a:spcBef>
              <a:buNone/>
              <a:defRPr sz="900">
                <a:solidFill>
                  <a:srgbClr val="000000"/>
                </a:solidFill>
                <a:latin typeface="Calibri"/>
                <a:ea typeface="Calibri"/>
                <a:cs typeface="Calibri"/>
                <a:sym typeface="Calibri"/>
              </a:defRPr>
            </a:lvl8pPr>
            <a:lvl9pPr marL="0" marR="0" lvl="8" indent="0" algn="r" rtl="0">
              <a:spcBef>
                <a:spcPts val="0"/>
              </a:spcBef>
              <a:buNone/>
              <a:defRPr sz="900">
                <a:solidFill>
                  <a:srgbClr val="000000"/>
                </a:solidFill>
                <a:latin typeface="Calibri"/>
                <a:ea typeface="Calibri"/>
                <a:cs typeface="Calibri"/>
                <a:sym typeface="Calibri"/>
              </a:defRPr>
            </a:lvl9pPr>
          </a:lstStyle>
          <a:p>
            <a:fld id="{00000000-1234-1234-1234-123412341234}" type="slidenum">
              <a:rPr lang="en" smtClean="0"/>
              <a:pPr/>
              <a:t>‹#›</a:t>
            </a:fld>
            <a:endParaRPr lang="en"/>
          </a:p>
        </p:txBody>
      </p:sp>
      <p:pic>
        <p:nvPicPr>
          <p:cNvPr id="7" name="Picture 2" descr="Open Baltimore">
            <a:extLst>
              <a:ext uri="{FF2B5EF4-FFF2-40B4-BE49-F238E27FC236}">
                <a16:creationId xmlns:a16="http://schemas.microsoft.com/office/drawing/2014/main" id="{03523E7D-1479-B545-BEF4-C153BCC8F74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62900" y="4273703"/>
            <a:ext cx="644110" cy="70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519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preserve="1" userDrawn="1">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hasCustomPrompt="1"/>
          </p:nvPr>
        </p:nvSpPr>
        <p:spPr>
          <a:xfrm>
            <a:off x="982885" y="1615506"/>
            <a:ext cx="7624125"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3600" b="1" i="0">
                <a:latin typeface="Montserrat" pitchFamily="2" charset="77"/>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US"/>
              <a:t>Pull quotes or important information can run alone.</a:t>
            </a:r>
            <a:endParaRPr/>
          </a:p>
        </p:txBody>
      </p:sp>
      <p:sp>
        <p:nvSpPr>
          <p:cNvPr id="6" name="Google Shape;60;p14">
            <a:extLst>
              <a:ext uri="{FF2B5EF4-FFF2-40B4-BE49-F238E27FC236}">
                <a16:creationId xmlns:a16="http://schemas.microsoft.com/office/drawing/2014/main" id="{CE4B13BD-44E0-1845-A3A8-ADC35519E0C1}"/>
              </a:ext>
            </a:extLst>
          </p:cNvPr>
          <p:cNvSpPr txBox="1">
            <a:spLocks noGrp="1"/>
          </p:cNvSpPr>
          <p:nvPr>
            <p:ph type="sldNum" idx="12"/>
          </p:nvPr>
        </p:nvSpPr>
        <p:spPr>
          <a:xfrm>
            <a:off x="6934200" y="4703891"/>
            <a:ext cx="20574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a:solidFill>
                  <a:srgbClr val="000000"/>
                </a:solidFill>
                <a:latin typeface="Arial" panose="020B0604020202020204" pitchFamily="34" charset="0"/>
                <a:ea typeface="Arial" panose="020B0604020202020204" pitchFamily="34" charset="0"/>
                <a:cs typeface="Arial" panose="020B0604020202020204" pitchFamily="34" charset="0"/>
                <a:sym typeface="Calibri"/>
              </a:defRPr>
            </a:lvl1pPr>
            <a:lvl2pPr marL="0" marR="0" lvl="1" indent="0" algn="r" rtl="0">
              <a:spcBef>
                <a:spcPts val="0"/>
              </a:spcBef>
              <a:buNone/>
              <a:defRPr sz="900">
                <a:solidFill>
                  <a:srgbClr val="000000"/>
                </a:solidFill>
                <a:latin typeface="Calibri"/>
                <a:ea typeface="Calibri"/>
                <a:cs typeface="Calibri"/>
                <a:sym typeface="Calibri"/>
              </a:defRPr>
            </a:lvl2pPr>
            <a:lvl3pPr marL="0" marR="0" lvl="2" indent="0" algn="r" rtl="0">
              <a:spcBef>
                <a:spcPts val="0"/>
              </a:spcBef>
              <a:buNone/>
              <a:defRPr sz="900">
                <a:solidFill>
                  <a:srgbClr val="000000"/>
                </a:solidFill>
                <a:latin typeface="Calibri"/>
                <a:ea typeface="Calibri"/>
                <a:cs typeface="Calibri"/>
                <a:sym typeface="Calibri"/>
              </a:defRPr>
            </a:lvl3pPr>
            <a:lvl4pPr marL="0" marR="0" lvl="3" indent="0" algn="r" rtl="0">
              <a:spcBef>
                <a:spcPts val="0"/>
              </a:spcBef>
              <a:buNone/>
              <a:defRPr sz="900">
                <a:solidFill>
                  <a:srgbClr val="000000"/>
                </a:solidFill>
                <a:latin typeface="Calibri"/>
                <a:ea typeface="Calibri"/>
                <a:cs typeface="Calibri"/>
                <a:sym typeface="Calibri"/>
              </a:defRPr>
            </a:lvl4pPr>
            <a:lvl5pPr marL="0" marR="0" lvl="4" indent="0" algn="r" rtl="0">
              <a:spcBef>
                <a:spcPts val="0"/>
              </a:spcBef>
              <a:buNone/>
              <a:defRPr sz="900">
                <a:solidFill>
                  <a:srgbClr val="000000"/>
                </a:solidFill>
                <a:latin typeface="Calibri"/>
                <a:ea typeface="Calibri"/>
                <a:cs typeface="Calibri"/>
                <a:sym typeface="Calibri"/>
              </a:defRPr>
            </a:lvl5pPr>
            <a:lvl6pPr marL="0" marR="0" lvl="5" indent="0" algn="r" rtl="0">
              <a:spcBef>
                <a:spcPts val="0"/>
              </a:spcBef>
              <a:buNone/>
              <a:defRPr sz="900">
                <a:solidFill>
                  <a:srgbClr val="000000"/>
                </a:solidFill>
                <a:latin typeface="Calibri"/>
                <a:ea typeface="Calibri"/>
                <a:cs typeface="Calibri"/>
                <a:sym typeface="Calibri"/>
              </a:defRPr>
            </a:lvl6pPr>
            <a:lvl7pPr marL="0" marR="0" lvl="6" indent="0" algn="r" rtl="0">
              <a:spcBef>
                <a:spcPts val="0"/>
              </a:spcBef>
              <a:buNone/>
              <a:defRPr sz="900">
                <a:solidFill>
                  <a:srgbClr val="000000"/>
                </a:solidFill>
                <a:latin typeface="Calibri"/>
                <a:ea typeface="Calibri"/>
                <a:cs typeface="Calibri"/>
                <a:sym typeface="Calibri"/>
              </a:defRPr>
            </a:lvl7pPr>
            <a:lvl8pPr marL="0" marR="0" lvl="7" indent="0" algn="r" rtl="0">
              <a:spcBef>
                <a:spcPts val="0"/>
              </a:spcBef>
              <a:buNone/>
              <a:defRPr sz="900">
                <a:solidFill>
                  <a:srgbClr val="000000"/>
                </a:solidFill>
                <a:latin typeface="Calibri"/>
                <a:ea typeface="Calibri"/>
                <a:cs typeface="Calibri"/>
                <a:sym typeface="Calibri"/>
              </a:defRPr>
            </a:lvl8pPr>
            <a:lvl9pPr marL="0" marR="0" lvl="8" indent="0" algn="r" rtl="0">
              <a:spcBef>
                <a:spcPts val="0"/>
              </a:spcBef>
              <a:buNone/>
              <a:defRPr sz="900">
                <a:solidFill>
                  <a:srgbClr val="000000"/>
                </a:solidFill>
                <a:latin typeface="Calibri"/>
                <a:ea typeface="Calibri"/>
                <a:cs typeface="Calibri"/>
                <a:sym typeface="Calibri"/>
              </a:defRPr>
            </a:lvl9pPr>
          </a:lstStyle>
          <a:p>
            <a:fld id="{00000000-1234-1234-1234-123412341234}" type="slidenum">
              <a:rPr lang="en" smtClean="0"/>
              <a:pPr/>
              <a:t>‹#›</a:t>
            </a:fld>
            <a:endParaRPr lang="en"/>
          </a:p>
        </p:txBody>
      </p:sp>
      <p:pic>
        <p:nvPicPr>
          <p:cNvPr id="7" name="Picture 2" descr="Open Baltimore">
            <a:extLst>
              <a:ext uri="{FF2B5EF4-FFF2-40B4-BE49-F238E27FC236}">
                <a16:creationId xmlns:a16="http://schemas.microsoft.com/office/drawing/2014/main" id="{03523E7D-1479-B545-BEF4-C153BCC8F74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62900" y="4273703"/>
            <a:ext cx="644110" cy="70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199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B9BC3-3433-90BF-D18E-B193B10E03B3}"/>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EC4C9F2-6178-0461-1F8A-DC1CC4C7872A}"/>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37FE753-FF54-EF2C-4FEE-39954C1CBA39}"/>
              </a:ext>
            </a:extLst>
          </p:cNvPr>
          <p:cNvSpPr>
            <a:spLocks noGrp="1"/>
          </p:cNvSpPr>
          <p:nvPr>
            <p:ph type="dt" sz="half" idx="10"/>
          </p:nvPr>
        </p:nvSpPr>
        <p:spPr/>
        <p:txBody>
          <a:bodyPr/>
          <a:lstStyle/>
          <a:p>
            <a:fld id="{5414FCAD-D0F6-49E8-AEBA-DA26CDAB931B}" type="datetime1">
              <a:rPr lang="en-US" smtClean="0"/>
              <a:t>6/16/2026</a:t>
            </a:fld>
            <a:endParaRPr lang="en-US"/>
          </a:p>
        </p:txBody>
      </p:sp>
      <p:sp>
        <p:nvSpPr>
          <p:cNvPr id="5" name="Footer Placeholder 4">
            <a:extLst>
              <a:ext uri="{FF2B5EF4-FFF2-40B4-BE49-F238E27FC236}">
                <a16:creationId xmlns:a16="http://schemas.microsoft.com/office/drawing/2014/main" id="{BAEA67AA-C6DE-BF61-C643-2C06FDE1EE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B603D-4ECB-6C71-26B5-6D7F4B0B834A}"/>
              </a:ext>
            </a:extLst>
          </p:cNvPr>
          <p:cNvSpPr>
            <a:spLocks noGrp="1"/>
          </p:cNvSpPr>
          <p:nvPr>
            <p:ph type="sldNum" sz="quarter" idx="12"/>
          </p:nvPr>
        </p:nvSpPr>
        <p:spPr/>
        <p:txBody>
          <a:bodyPr/>
          <a:lstStyle/>
          <a:p>
            <a:fld id="{844B0B26-293B-254B-B7C5-B670D79253F5}" type="slidenum">
              <a:rPr lang="en-US" smtClean="0"/>
              <a:t>‹#›</a:t>
            </a:fld>
            <a:endParaRPr lang="en-US"/>
          </a:p>
        </p:txBody>
      </p:sp>
    </p:spTree>
    <p:extLst>
      <p:ext uri="{BB962C8B-B14F-4D97-AF65-F5344CB8AC3E}">
        <p14:creationId xmlns:p14="http://schemas.microsoft.com/office/powerpoint/2010/main" val="3868105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ogo Slide">
  <p:cSld name="Logo Slide">
    <p:spTree>
      <p:nvGrpSpPr>
        <p:cNvPr id="1" name="Shape 11"/>
        <p:cNvGrpSpPr/>
        <p:nvPr/>
      </p:nvGrpSpPr>
      <p:grpSpPr>
        <a:xfrm>
          <a:off x="0" y="0"/>
          <a:ext cx="0" cy="0"/>
          <a:chOff x="0" y="0"/>
          <a:chExt cx="0" cy="0"/>
        </a:xfrm>
      </p:grpSpPr>
      <p:pic>
        <p:nvPicPr>
          <p:cNvPr id="12" name="Google Shape;12;p3" descr="A black and white diamond pattern&#10;&#10;Description automatically generated"/>
          <p:cNvPicPr preferRelativeResize="0"/>
          <p:nvPr/>
        </p:nvPicPr>
        <p:blipFill rotWithShape="1">
          <a:blip r:embed="rId2">
            <a:alphaModFix/>
          </a:blip>
          <a:srcRect/>
          <a:stretch/>
        </p:blipFill>
        <p:spPr>
          <a:xfrm>
            <a:off x="0" y="0"/>
            <a:ext cx="9144000" cy="5143500"/>
          </a:xfrm>
          <a:prstGeom prst="rect">
            <a:avLst/>
          </a:prstGeom>
          <a:noFill/>
          <a:ln>
            <a:noFill/>
          </a:ln>
        </p:spPr>
      </p:pic>
    </p:spTree>
    <p:extLst>
      <p:ext uri="{BB962C8B-B14F-4D97-AF65-F5344CB8AC3E}">
        <p14:creationId xmlns:p14="http://schemas.microsoft.com/office/powerpoint/2010/main" val="9729553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6"/>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70"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hyperlink" Target="https://governor.maryland.gov/media/748/download?inline" TargetMode="Externa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s://news.maryland.gov/dhcd/wp-content/uploads/sites/16/2026/02/2026ReinvestBaltimore_ActionPlan.pdf"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hyperlink" Target="https://app.powerbigov.us/view?r=eyJrIjoiY2YwMWNlZTItMjFkYy00OTZiLThjMGEtNWM4YzZhNDViMzJjIiwidCI6IjMxMmNiMTI2LWM2YWUtNGZjMi04MDBkLTMxOGU2NzljZTZjNyJ9" TargetMode="Externa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dhcd.maryland.gov/Reinvest-Baltimore/Pages/Council.aspx" TargetMode="External"/><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phone&#10;&#10;Description automatically generated">
            <a:extLst>
              <a:ext uri="{FF2B5EF4-FFF2-40B4-BE49-F238E27FC236}">
                <a16:creationId xmlns:a16="http://schemas.microsoft.com/office/drawing/2014/main" id="{092491EB-F4F4-F40F-B7AE-806BBE57B588}"/>
              </a:ext>
            </a:extLst>
          </p:cNvPr>
          <p:cNvPicPr>
            <a:picLocks noChangeAspect="1"/>
          </p:cNvPicPr>
          <p:nvPr/>
        </p:nvPicPr>
        <p:blipFill>
          <a:blip r:embed="rId3"/>
          <a:stretch>
            <a:fillRect/>
          </a:stretch>
        </p:blipFill>
        <p:spPr>
          <a:xfrm>
            <a:off x="0" y="0"/>
            <a:ext cx="9144000" cy="5143500"/>
          </a:xfrm>
          <a:prstGeom prst="rect">
            <a:avLst/>
          </a:prstGeom>
        </p:spPr>
      </p:pic>
      <p:pic>
        <p:nvPicPr>
          <p:cNvPr id="8" name="Picture 7" descr="A black and yellow logo with a tower&#10;&#10;Description automatically generated">
            <a:extLst>
              <a:ext uri="{FF2B5EF4-FFF2-40B4-BE49-F238E27FC236}">
                <a16:creationId xmlns:a16="http://schemas.microsoft.com/office/drawing/2014/main" id="{DA6347EB-6FDC-8A13-B718-B353DD75DBA2}"/>
              </a:ext>
            </a:extLst>
          </p:cNvPr>
          <p:cNvPicPr>
            <a:picLocks noChangeAspect="1"/>
          </p:cNvPicPr>
          <p:nvPr/>
        </p:nvPicPr>
        <p:blipFill>
          <a:blip r:embed="rId4"/>
          <a:stretch>
            <a:fillRect/>
          </a:stretch>
        </p:blipFill>
        <p:spPr>
          <a:xfrm>
            <a:off x="7211769" y="306777"/>
            <a:ext cx="1657911" cy="1875808"/>
          </a:xfrm>
          <a:prstGeom prst="rect">
            <a:avLst/>
          </a:prstGeom>
        </p:spPr>
      </p:pic>
      <p:sp>
        <p:nvSpPr>
          <p:cNvPr id="2" name="Google Shape;81;p19">
            <a:extLst>
              <a:ext uri="{FF2B5EF4-FFF2-40B4-BE49-F238E27FC236}">
                <a16:creationId xmlns:a16="http://schemas.microsoft.com/office/drawing/2014/main" id="{DC0D8CD6-C16F-071E-0F47-B258159378EA}"/>
              </a:ext>
            </a:extLst>
          </p:cNvPr>
          <p:cNvSpPr txBox="1">
            <a:spLocks noGrp="1"/>
          </p:cNvSpPr>
          <p:nvPr>
            <p:ph type="ctrTitle"/>
          </p:nvPr>
        </p:nvSpPr>
        <p:spPr>
          <a:xfrm>
            <a:off x="361478" y="2018488"/>
            <a:ext cx="8055283" cy="1291800"/>
          </a:xfrm>
          <a:prstGeom prst="rect">
            <a:avLst/>
          </a:prstGeom>
        </p:spPr>
        <p:txBody>
          <a:bodyPr spcFirstLastPara="1" wrap="square" lIns="91425" tIns="91425" rIns="91425" bIns="91425" anchor="t" anchorCtr="0">
            <a:noAutofit/>
          </a:bodyPr>
          <a:lstStyle/>
          <a:p>
            <a:pPr algn="l"/>
            <a:r>
              <a:rPr lang="en-US" sz="3600" b="1">
                <a:latin typeface="Montserrat ExtraBold"/>
              </a:rPr>
              <a:t>Baltimore Vacant Reinvestment Council </a:t>
            </a:r>
          </a:p>
        </p:txBody>
      </p:sp>
      <p:sp>
        <p:nvSpPr>
          <p:cNvPr id="3" name="Google Shape;81;p19">
            <a:extLst>
              <a:ext uri="{FF2B5EF4-FFF2-40B4-BE49-F238E27FC236}">
                <a16:creationId xmlns:a16="http://schemas.microsoft.com/office/drawing/2014/main" id="{6A044A80-EBB7-D02B-8EFC-989B406BBD3D}"/>
              </a:ext>
            </a:extLst>
          </p:cNvPr>
          <p:cNvSpPr txBox="1">
            <a:spLocks/>
          </p:cNvSpPr>
          <p:nvPr/>
        </p:nvSpPr>
        <p:spPr>
          <a:xfrm>
            <a:off x="361478" y="3783757"/>
            <a:ext cx="8055283" cy="76228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Arial"/>
              <a:buNone/>
              <a:defRPr sz="45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US" sz="1000" b="1" spc="300" dirty="0">
                <a:latin typeface="Montserrat Black"/>
              </a:rPr>
              <a:t>PREPARED BY</a:t>
            </a:r>
          </a:p>
          <a:p>
            <a:pPr algn="l"/>
            <a:r>
              <a:rPr lang="en-US" sz="1600" b="1" dirty="0">
                <a:latin typeface="Montserrat"/>
              </a:rPr>
              <a:t>Department of Housing &amp; Community Development</a:t>
            </a:r>
          </a:p>
          <a:p>
            <a:pPr algn="l"/>
            <a:endParaRPr lang="en-US" sz="1600" b="1" dirty="0">
              <a:latin typeface="Montserrat"/>
            </a:endParaRPr>
          </a:p>
          <a:p>
            <a:pPr algn="l"/>
            <a:endParaRPr lang="en-US" sz="900" b="1" spc="300" dirty="0">
              <a:latin typeface="Montserrat Black" pitchFamily="2" charset="77"/>
            </a:endParaRPr>
          </a:p>
          <a:p>
            <a:pPr algn="l"/>
            <a:r>
              <a:rPr lang="en-US" sz="1400" i="1">
                <a:latin typeface="Adobe Garamond Pro"/>
              </a:rPr>
              <a:t>June 16, </a:t>
            </a:r>
            <a:r>
              <a:rPr lang="en-US" sz="1400" i="1" dirty="0">
                <a:latin typeface="Adobe Garamond Pro"/>
              </a:rPr>
              <a:t>2026</a:t>
            </a:r>
            <a:endParaRPr lang="en-US" sz="1400" i="1" dirty="0">
              <a:latin typeface="Adobe Garamond Pro" panose="02020502060506020403" pitchFamily="18" charset="0"/>
            </a:endParaRPr>
          </a:p>
          <a:p>
            <a:endParaRPr lang="en-US" b="1" dirty="0">
              <a:latin typeface="Montserrat" pitchFamily="2" charset="77"/>
            </a:endParaRPr>
          </a:p>
        </p:txBody>
      </p:sp>
      <p:sp>
        <p:nvSpPr>
          <p:cNvPr id="9" name="Google Shape;81;p19">
            <a:extLst>
              <a:ext uri="{FF2B5EF4-FFF2-40B4-BE49-F238E27FC236}">
                <a16:creationId xmlns:a16="http://schemas.microsoft.com/office/drawing/2014/main" id="{C024437F-DA48-52BE-D06C-02D2C1807719}"/>
              </a:ext>
            </a:extLst>
          </p:cNvPr>
          <p:cNvSpPr txBox="1">
            <a:spLocks/>
          </p:cNvSpPr>
          <p:nvPr/>
        </p:nvSpPr>
        <p:spPr>
          <a:xfrm>
            <a:off x="361478" y="1650877"/>
            <a:ext cx="8055283" cy="36761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Arial"/>
              <a:buNone/>
              <a:defRPr sz="45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US" sz="1600" b="1" spc="300">
                <a:latin typeface="Montserrat Black" pitchFamily="2" charset="77"/>
              </a:rPr>
              <a:t>LO25-0029</a:t>
            </a:r>
          </a:p>
        </p:txBody>
      </p:sp>
    </p:spTree>
    <p:extLst>
      <p:ext uri="{BB962C8B-B14F-4D97-AF65-F5344CB8AC3E}">
        <p14:creationId xmlns:p14="http://schemas.microsoft.com/office/powerpoint/2010/main" val="1598948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89B42-D40F-80D3-A16F-9CFFFDA3B0AF}"/>
            </a:ext>
          </a:extLst>
        </p:cNvPr>
        <p:cNvGrpSpPr/>
        <p:nvPr/>
      </p:nvGrpSpPr>
      <p:grpSpPr>
        <a:xfrm>
          <a:off x="0" y="0"/>
          <a:ext cx="0" cy="0"/>
          <a:chOff x="0" y="0"/>
          <a:chExt cx="0" cy="0"/>
        </a:xfrm>
      </p:grpSpPr>
      <p:pic>
        <p:nvPicPr>
          <p:cNvPr id="8" name="Picture 7" descr="A black and yellow logo with a tower&#10;&#10;Description automatically generated">
            <a:extLst>
              <a:ext uri="{FF2B5EF4-FFF2-40B4-BE49-F238E27FC236}">
                <a16:creationId xmlns:a16="http://schemas.microsoft.com/office/drawing/2014/main" id="{5331B629-8A61-8F0D-3653-1CBA47183A41}"/>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F764630F-9BD5-A9D6-388C-79F25662906F}"/>
              </a:ext>
            </a:extLst>
          </p:cNvPr>
          <p:cNvSpPr/>
          <p:nvPr/>
        </p:nvSpPr>
        <p:spPr>
          <a:xfrm>
            <a:off x="0" y="-28536"/>
            <a:ext cx="9144000" cy="959227"/>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80B61105-D7B3-A953-A92B-E3F8331C7189}"/>
              </a:ext>
            </a:extLst>
          </p:cNvPr>
          <p:cNvSpPr txBox="1">
            <a:spLocks/>
          </p:cNvSpPr>
          <p:nvPr/>
        </p:nvSpPr>
        <p:spPr>
          <a:xfrm>
            <a:off x="169332" y="184955"/>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dirty="0" err="1">
                <a:latin typeface="Montserrat Black" panose="00000A00000000000000" pitchFamily="2" charset="0"/>
              </a:rPr>
              <a:t>Takeways</a:t>
            </a:r>
            <a:r>
              <a:rPr lang="en-US" sz="3200" b="1" dirty="0">
                <a:latin typeface="Montserrat Black" panose="00000A00000000000000" pitchFamily="2" charset="0"/>
              </a:rPr>
              <a:t> from Today's Presentation</a:t>
            </a:r>
            <a:endParaRPr lang="en-US" sz="3200" dirty="0">
              <a:latin typeface="Montserrat Black" panose="00000A00000000000000" pitchFamily="2" charset="0"/>
            </a:endParaRPr>
          </a:p>
        </p:txBody>
      </p:sp>
      <p:sp>
        <p:nvSpPr>
          <p:cNvPr id="3" name="Slide Number Placeholder 2">
            <a:extLst>
              <a:ext uri="{FF2B5EF4-FFF2-40B4-BE49-F238E27FC236}">
                <a16:creationId xmlns:a16="http://schemas.microsoft.com/office/drawing/2014/main" id="{56AD96D4-3AA9-3DAD-FC2B-48D0FF1A0496}"/>
              </a:ext>
            </a:extLst>
          </p:cNvPr>
          <p:cNvSpPr>
            <a:spLocks noGrp="1"/>
          </p:cNvSpPr>
          <p:nvPr>
            <p:ph type="sldNum" sz="quarter" idx="12"/>
          </p:nvPr>
        </p:nvSpPr>
        <p:spPr/>
        <p:txBody>
          <a:bodyPr/>
          <a:lstStyle/>
          <a:p>
            <a:fld id="{844B0B26-293B-254B-B7C5-B670D79253F5}" type="slidenum">
              <a:rPr lang="en-US" smtClean="0"/>
              <a:t>2</a:t>
            </a:fld>
            <a:endParaRPr lang="en-US"/>
          </a:p>
        </p:txBody>
      </p:sp>
      <p:sp>
        <p:nvSpPr>
          <p:cNvPr id="20" name="TextBox 19">
            <a:extLst>
              <a:ext uri="{FF2B5EF4-FFF2-40B4-BE49-F238E27FC236}">
                <a16:creationId xmlns:a16="http://schemas.microsoft.com/office/drawing/2014/main" id="{96D593E8-EA06-E371-8C41-A78E4B4EA67A}"/>
              </a:ext>
            </a:extLst>
          </p:cNvPr>
          <p:cNvSpPr txBox="1"/>
          <p:nvPr/>
        </p:nvSpPr>
        <p:spPr>
          <a:xfrm>
            <a:off x="193572" y="1023168"/>
            <a:ext cx="8226834"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800" b="1"/>
              <a:t>After today's presentation you should know:</a:t>
            </a:r>
            <a:endParaRPr lang="en-US" sz="1800"/>
          </a:p>
          <a:p>
            <a:pPr marL="285750" indent="-285750">
              <a:lnSpc>
                <a:spcPct val="150000"/>
              </a:lnSpc>
              <a:buFont typeface="Wingdings" panose="05000000000000000000" pitchFamily="2" charset="2"/>
              <a:buChar char="Ø"/>
            </a:pPr>
            <a:r>
              <a:rPr lang="en-US" sz="1800"/>
              <a:t>What is Reframe Baltimore</a:t>
            </a:r>
          </a:p>
          <a:p>
            <a:pPr marL="285750" indent="-285750">
              <a:lnSpc>
                <a:spcPct val="150000"/>
              </a:lnSpc>
              <a:buFont typeface="Wingdings" panose="05000000000000000000" pitchFamily="2" charset="2"/>
              <a:buChar char="Ø"/>
            </a:pPr>
            <a:r>
              <a:rPr lang="en-US" sz="1800"/>
              <a:t>What established Reinvest Baltimore</a:t>
            </a:r>
            <a:endParaRPr lang="en-US"/>
          </a:p>
          <a:p>
            <a:pPr marL="285750" indent="-285750">
              <a:lnSpc>
                <a:spcPct val="150000"/>
              </a:lnSpc>
              <a:buFont typeface="Wingdings" panose="05000000000000000000" pitchFamily="2" charset="2"/>
              <a:buChar char="Ø"/>
            </a:pPr>
            <a:r>
              <a:rPr lang="en-US" sz="1800"/>
              <a:t>What Baltimore </a:t>
            </a:r>
            <a:r>
              <a:rPr lang="en-US" sz="1800" err="1"/>
              <a:t>Vacants</a:t>
            </a:r>
            <a:r>
              <a:rPr lang="en-US" sz="1800"/>
              <a:t> Reinvestment Initiative (BVRI) Is</a:t>
            </a:r>
            <a:endParaRPr lang="en-US"/>
          </a:p>
          <a:p>
            <a:pPr marL="285750" indent="-285750">
              <a:lnSpc>
                <a:spcPct val="150000"/>
              </a:lnSpc>
              <a:buFont typeface="Wingdings" panose="05000000000000000000" pitchFamily="2" charset="2"/>
              <a:buChar char="Ø"/>
            </a:pPr>
            <a:r>
              <a:rPr lang="en-US" sz="1800"/>
              <a:t>Who is on the Baltimore </a:t>
            </a:r>
            <a:r>
              <a:rPr lang="en-US" sz="1800" err="1"/>
              <a:t>Vacants</a:t>
            </a:r>
            <a:r>
              <a:rPr lang="en-US" sz="1800"/>
              <a:t> Reinvestment Council (BVRC)</a:t>
            </a:r>
            <a:endParaRPr lang="en-US"/>
          </a:p>
          <a:p>
            <a:pPr marL="285750" indent="-285750">
              <a:lnSpc>
                <a:spcPct val="150000"/>
              </a:lnSpc>
              <a:buFont typeface="Wingdings" panose="05000000000000000000" pitchFamily="2" charset="2"/>
              <a:buChar char="Ø"/>
            </a:pPr>
            <a:r>
              <a:rPr lang="en-US" sz="1800"/>
              <a:t>How the BVRC operates</a:t>
            </a:r>
          </a:p>
          <a:p>
            <a:pPr marL="285750" indent="-285750">
              <a:lnSpc>
                <a:spcPct val="150000"/>
              </a:lnSpc>
              <a:buFont typeface="Wingdings" panose="05000000000000000000" pitchFamily="2" charset="2"/>
              <a:buChar char="Ø"/>
            </a:pPr>
            <a:r>
              <a:rPr lang="en-US" sz="1800"/>
              <a:t>How BVRI is funded and administered</a:t>
            </a:r>
          </a:p>
          <a:p>
            <a:pPr marL="285750" indent="-285750">
              <a:lnSpc>
                <a:spcPct val="150000"/>
              </a:lnSpc>
              <a:buFont typeface="Wingdings" panose="05000000000000000000" pitchFamily="2" charset="2"/>
              <a:buChar char="Ø"/>
            </a:pPr>
            <a:r>
              <a:rPr lang="en-US" sz="1800"/>
              <a:t>How to get involved</a:t>
            </a:r>
          </a:p>
          <a:p>
            <a:endParaRPr lang="en-US" sz="1800"/>
          </a:p>
        </p:txBody>
      </p:sp>
    </p:spTree>
    <p:extLst>
      <p:ext uri="{BB962C8B-B14F-4D97-AF65-F5344CB8AC3E}">
        <p14:creationId xmlns:p14="http://schemas.microsoft.com/office/powerpoint/2010/main" val="1973459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A4A76-E28C-911C-49B0-BA5F4C5A30EF}"/>
            </a:ext>
          </a:extLst>
        </p:cNvPr>
        <p:cNvGrpSpPr/>
        <p:nvPr/>
      </p:nvGrpSpPr>
      <p:grpSpPr>
        <a:xfrm>
          <a:off x="0" y="0"/>
          <a:ext cx="0" cy="0"/>
          <a:chOff x="0" y="0"/>
          <a:chExt cx="0" cy="0"/>
        </a:xfrm>
      </p:grpSpPr>
      <p:pic>
        <p:nvPicPr>
          <p:cNvPr id="8" name="Picture 7" descr="A black and yellow logo with a tower&#10;&#10;Description automatically generated">
            <a:extLst>
              <a:ext uri="{FF2B5EF4-FFF2-40B4-BE49-F238E27FC236}">
                <a16:creationId xmlns:a16="http://schemas.microsoft.com/office/drawing/2014/main" id="{0AB7C225-E5FF-D759-B0C1-5645EBEDB558}"/>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36F1EE03-8868-5C0C-988A-8DE024AF6A47}"/>
              </a:ext>
            </a:extLst>
          </p:cNvPr>
          <p:cNvSpPr/>
          <p:nvPr/>
        </p:nvSpPr>
        <p:spPr>
          <a:xfrm>
            <a:off x="0" y="-28536"/>
            <a:ext cx="9144000" cy="959227"/>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93315F1B-6C44-E171-78C4-23CFCABF2701}"/>
              </a:ext>
            </a:extLst>
          </p:cNvPr>
          <p:cNvSpPr txBox="1">
            <a:spLocks/>
          </p:cNvSpPr>
          <p:nvPr/>
        </p:nvSpPr>
        <p:spPr>
          <a:xfrm>
            <a:off x="169332" y="184955"/>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dirty="0">
                <a:latin typeface="Montserrat Black" panose="00000A00000000000000" pitchFamily="2" charset="0"/>
              </a:rPr>
              <a:t>What is Reframe Baltimore?</a:t>
            </a:r>
            <a:endParaRPr lang="en-US" sz="3200" dirty="0">
              <a:latin typeface="Montserrat Black" panose="00000A00000000000000" pitchFamily="2" charset="0"/>
            </a:endParaRPr>
          </a:p>
        </p:txBody>
      </p:sp>
      <p:sp>
        <p:nvSpPr>
          <p:cNvPr id="3" name="Slide Number Placeholder 2">
            <a:extLst>
              <a:ext uri="{FF2B5EF4-FFF2-40B4-BE49-F238E27FC236}">
                <a16:creationId xmlns:a16="http://schemas.microsoft.com/office/drawing/2014/main" id="{37BD9788-60EA-A3B4-8643-580ED4971DBB}"/>
              </a:ext>
            </a:extLst>
          </p:cNvPr>
          <p:cNvSpPr>
            <a:spLocks noGrp="1"/>
          </p:cNvSpPr>
          <p:nvPr>
            <p:ph type="sldNum" sz="quarter" idx="12"/>
          </p:nvPr>
        </p:nvSpPr>
        <p:spPr/>
        <p:txBody>
          <a:bodyPr/>
          <a:lstStyle/>
          <a:p>
            <a:fld id="{844B0B26-293B-254B-B7C5-B670D79253F5}" type="slidenum">
              <a:rPr lang="en-US" smtClean="0"/>
              <a:t>3</a:t>
            </a:fld>
            <a:endParaRPr lang="en-US"/>
          </a:p>
        </p:txBody>
      </p:sp>
      <p:pic>
        <p:nvPicPr>
          <p:cNvPr id="2" name="Picture 1">
            <a:extLst>
              <a:ext uri="{FF2B5EF4-FFF2-40B4-BE49-F238E27FC236}">
                <a16:creationId xmlns:a16="http://schemas.microsoft.com/office/drawing/2014/main" id="{47AC09B6-A65F-36F1-47CE-2CB2C4806C75}"/>
              </a:ext>
            </a:extLst>
          </p:cNvPr>
          <p:cNvPicPr>
            <a:picLocks noChangeAspect="1"/>
          </p:cNvPicPr>
          <p:nvPr/>
        </p:nvPicPr>
        <p:blipFill>
          <a:blip r:embed="rId4"/>
          <a:stretch>
            <a:fillRect/>
          </a:stretch>
        </p:blipFill>
        <p:spPr>
          <a:xfrm>
            <a:off x="0" y="1343025"/>
            <a:ext cx="6286500" cy="3124200"/>
          </a:xfrm>
          <a:prstGeom prst="rect">
            <a:avLst/>
          </a:prstGeom>
        </p:spPr>
      </p:pic>
      <p:sp>
        <p:nvSpPr>
          <p:cNvPr id="4" name="Google Shape;509;g2c563093707_0_2662">
            <a:extLst>
              <a:ext uri="{FF2B5EF4-FFF2-40B4-BE49-F238E27FC236}">
                <a16:creationId xmlns:a16="http://schemas.microsoft.com/office/drawing/2014/main" id="{EC2BE042-A731-A369-040A-6C47F0A9231B}"/>
              </a:ext>
            </a:extLst>
          </p:cNvPr>
          <p:cNvSpPr txBox="1"/>
          <p:nvPr/>
        </p:nvSpPr>
        <p:spPr>
          <a:xfrm>
            <a:off x="-738976" y="1067544"/>
            <a:ext cx="7617000" cy="276959"/>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defTabSz="914378">
              <a:buSzPts val="1200"/>
            </a:pPr>
            <a:r>
              <a:rPr lang="en-US" sz="1200" b="1">
                <a:solidFill>
                  <a:srgbClr val="22A89F"/>
                </a:solidFill>
                <a:latin typeface="Lato" panose="020F0502020204030203" pitchFamily="34" charset="0"/>
                <a:ea typeface="Lato" panose="020F0502020204030203" pitchFamily="34" charset="0"/>
                <a:cs typeface="Lato" panose="020F0502020204030203" pitchFamily="34" charset="0"/>
                <a:sym typeface="Lato" panose="020F0502020204030203" pitchFamily="34" charset="0"/>
              </a:rPr>
              <a:t>15-Year Projected Trajectory of Vacant Building Notice (VBN) Abatement</a:t>
            </a:r>
            <a:endParaRPr>
              <a:solidFill>
                <a:srgbClr val="22A89F"/>
              </a:solidFill>
              <a:latin typeface="Lato" panose="020F0502020204030203" pitchFamily="34" charset="0"/>
              <a:ea typeface="Lato" panose="020F0502020204030203" pitchFamily="34" charset="0"/>
              <a:cs typeface="Lato" panose="020F0502020204030203" pitchFamily="34" charset="0"/>
              <a:sym typeface="Lato" panose="020F0502020204030203" pitchFamily="34" charset="0"/>
            </a:endParaRPr>
          </a:p>
        </p:txBody>
      </p:sp>
      <p:sp>
        <p:nvSpPr>
          <p:cNvPr id="6" name="Google Shape;517;g2c563093707_0_2662">
            <a:extLst>
              <a:ext uri="{FF2B5EF4-FFF2-40B4-BE49-F238E27FC236}">
                <a16:creationId xmlns:a16="http://schemas.microsoft.com/office/drawing/2014/main" id="{9158F3AC-81F7-1491-80B6-EFB695489BA8}"/>
              </a:ext>
            </a:extLst>
          </p:cNvPr>
          <p:cNvSpPr/>
          <p:nvPr/>
        </p:nvSpPr>
        <p:spPr>
          <a:xfrm>
            <a:off x="4757026" y="2570226"/>
            <a:ext cx="1533300" cy="560400"/>
          </a:xfrm>
          <a:prstGeom prst="wedgeRectCallout">
            <a:avLst>
              <a:gd name="adj1" fmla="val -73295"/>
              <a:gd name="adj2" fmla="val 40417"/>
            </a:avLst>
          </a:prstGeom>
          <a:solidFill>
            <a:schemeClr val="accen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defTabSz="914378"/>
            <a:r>
              <a:rPr lang="en-US" sz="900">
                <a:solidFill>
                  <a:schemeClr val="tx1"/>
                </a:solidFill>
                <a:latin typeface="Lato"/>
                <a:ea typeface="Lato"/>
                <a:cs typeface="Lato"/>
                <a:sym typeface="Lato" panose="020F0502020204030203" pitchFamily="34" charset="0"/>
              </a:rPr>
              <a:t>At steady-state, DHCD expects to resolve any new vacant buildings within 1-2 years </a:t>
            </a:r>
            <a:endParaRPr lang="en-US" sz="900" b="1">
              <a:solidFill>
                <a:schemeClr val="tx1"/>
              </a:solidFill>
              <a:latin typeface="Lato"/>
              <a:ea typeface="Lato"/>
              <a:cs typeface="Lato"/>
              <a:sym typeface="Lato" panose="020F0502020204030203" pitchFamily="34" charset="0"/>
            </a:endParaRPr>
          </a:p>
        </p:txBody>
      </p:sp>
      <p:sp>
        <p:nvSpPr>
          <p:cNvPr id="9" name="Google Shape;241;g30e646382f8_0_0">
            <a:extLst>
              <a:ext uri="{FF2B5EF4-FFF2-40B4-BE49-F238E27FC236}">
                <a16:creationId xmlns:a16="http://schemas.microsoft.com/office/drawing/2014/main" id="{B2F17792-D6F5-8F1A-B7EA-4DF8A85D70B4}"/>
              </a:ext>
            </a:extLst>
          </p:cNvPr>
          <p:cNvSpPr txBox="1">
            <a:spLocks/>
          </p:cNvSpPr>
          <p:nvPr/>
        </p:nvSpPr>
        <p:spPr>
          <a:xfrm>
            <a:off x="6878626" y="1341462"/>
            <a:ext cx="1733651" cy="1230588"/>
          </a:xfrm>
          <a:prstGeom prst="rect">
            <a:avLst/>
          </a:prstGeom>
          <a:solidFill>
            <a:schemeClr val="accent5"/>
          </a:solidFill>
          <a:ln>
            <a:noFill/>
          </a:ln>
        </p:spPr>
        <p:txBody>
          <a:bodyPr spcFirstLastPara="1" wrap="square" lIns="0" tIns="0" rIns="0" bIns="0" anchor="t" anchorCtr="0">
            <a:normAutofit/>
          </a:bodyPr>
          <a:lstStyle>
            <a:defPPr marR="0" lvl="0" algn="l" rtl="0">
              <a:lnSpc>
                <a:spcPct val="100000"/>
              </a:lnSpc>
              <a:spcBef>
                <a:spcPts val="0"/>
              </a:spcBef>
              <a:spcAft>
                <a:spcPts val="0"/>
              </a:spcAft>
              <a:defRPr/>
            </a:defPPr>
            <a:lvl1pPr marL="457200" marR="0" lvl="0" indent="-342900" algn="l" rtl="0">
              <a:lnSpc>
                <a:spcPct val="115000"/>
              </a:lnSpc>
              <a:spcBef>
                <a:spcPts val="360"/>
              </a:spcBef>
              <a:spcAft>
                <a:spcPts val="0"/>
              </a:spcAft>
              <a:buClr>
                <a:schemeClr val="dk1"/>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2pPr>
            <a:lvl3pPr marL="1371600" marR="0" lvl="2"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3pPr>
            <a:lvl4pPr marL="1828800" marR="0" lvl="3"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4pPr>
            <a:lvl5pPr marL="2286000" marR="0" lvl="4"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5pPr>
            <a:lvl6pPr marL="2743200" marR="0" lvl="5"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6pPr>
            <a:lvl7pPr marL="3200400" marR="0" lvl="6"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7pPr>
            <a:lvl8pPr marL="3657600" marR="0" lvl="7"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8pPr>
            <a:lvl9pPr marL="4114800" marR="0" lvl="8" indent="-342900" algn="l" rtl="0">
              <a:lnSpc>
                <a:spcPct val="115000"/>
              </a:lnSpc>
              <a:spcBef>
                <a:spcPts val="1200"/>
              </a:spcBef>
              <a:spcAft>
                <a:spcPts val="1200"/>
              </a:spcAft>
              <a:buClr>
                <a:schemeClr val="dk1"/>
              </a:buClr>
              <a:buSzPts val="1800"/>
              <a:buFont typeface="Arial"/>
              <a:buChar char="■"/>
              <a:defRPr sz="1400" b="0" i="0" u="none" strike="noStrike" cap="none">
                <a:solidFill>
                  <a:schemeClr val="dk2"/>
                </a:solidFill>
                <a:latin typeface="Arial"/>
                <a:ea typeface="Arial"/>
                <a:cs typeface="Arial"/>
                <a:sym typeface="Arial"/>
              </a:defRPr>
            </a:lvl9pPr>
          </a:lstStyle>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r>
              <a:rPr kumimoji="0" lang="en-US" sz="1100" b="1" i="0" u="none" strike="noStrike" kern="0" cap="none" spc="0" normalizeH="0" baseline="0" noProof="0">
                <a:ln>
                  <a:noFill/>
                </a:ln>
                <a:solidFill>
                  <a:schemeClr val="bg1"/>
                </a:solidFill>
                <a:effectLst/>
                <a:uLnTx/>
                <a:uFillTx/>
                <a:latin typeface="Lato"/>
                <a:ea typeface="Lato"/>
                <a:cs typeface="Lato"/>
                <a:sym typeface="Lato"/>
              </a:rPr>
              <a:t>Reduce Vacant</a:t>
            </a:r>
            <a:r>
              <a:rPr kumimoji="0" lang="en-US" sz="1100" b="1" i="0" u="none" strike="noStrike" kern="0" cap="none" spc="0" normalizeH="0" baseline="0" noProof="0">
                <a:ln>
                  <a:noFill/>
                </a:ln>
                <a:solidFill>
                  <a:schemeClr val="bg1"/>
                </a:solidFill>
                <a:effectLst/>
                <a:uLnTx/>
                <a:uFillTx/>
                <a:latin typeface="Arial"/>
                <a:cs typeface="Arial"/>
                <a:sym typeface="Arial"/>
              </a:rPr>
              <a:t> Buildings</a:t>
            </a:r>
            <a:endParaRPr lang="en-US" sz="1100" b="1" i="0" u="none" strike="noStrike" kern="0" cap="none" spc="0" normalizeH="0" baseline="0" noProof="0">
              <a:ln>
                <a:noFill/>
              </a:ln>
              <a:solidFill>
                <a:schemeClr val="bg1"/>
              </a:solidFill>
              <a:effectLst/>
              <a:uLnTx/>
              <a:uFillTx/>
              <a:latin typeface="Lato"/>
              <a:ea typeface="Lato"/>
              <a:cs typeface="Lato"/>
            </a:endParaRPr>
          </a:p>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endParaRPr lang="en-US" sz="1100" b="1" i="0" u="none" strike="noStrike" kern="0" cap="none" spc="0" normalizeH="0" baseline="0" noProof="0">
              <a:ln>
                <a:noFill/>
              </a:ln>
              <a:solidFill>
                <a:schemeClr val="bg1"/>
              </a:solidFill>
              <a:effectLst/>
              <a:uLnTx/>
              <a:uFillTx/>
              <a:latin typeface="Lato"/>
              <a:ea typeface="Lato"/>
              <a:cs typeface="Lato"/>
            </a:endParaRPr>
          </a:p>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r>
              <a:rPr kumimoji="0" lang="en-US" sz="1100" b="0" i="0" u="none" strike="noStrike" kern="0" cap="none" spc="0" normalizeH="0" baseline="0" noProof="0">
                <a:ln>
                  <a:noFill/>
                </a:ln>
                <a:solidFill>
                  <a:schemeClr val="bg1"/>
                </a:solidFill>
                <a:effectLst/>
                <a:uLnTx/>
                <a:uFillTx/>
                <a:latin typeface="Lato"/>
                <a:ea typeface="Lato"/>
                <a:cs typeface="Lato"/>
                <a:sym typeface="Lato"/>
              </a:rPr>
              <a:t>Deliver on the Mayor’s 15-year goal of addressing the 13,000+ vacant properties across Baltimore</a:t>
            </a:r>
            <a:endParaRPr lang="en-US" sz="1100" b="0" i="0" u="none" strike="noStrike" kern="0" cap="none" spc="0" normalizeH="0" baseline="0" noProof="0">
              <a:ln>
                <a:noFill/>
              </a:ln>
              <a:solidFill>
                <a:schemeClr val="bg1"/>
              </a:solidFill>
              <a:effectLst/>
              <a:uLnTx/>
              <a:uFillTx/>
              <a:latin typeface="Lato"/>
              <a:ea typeface="Lato"/>
              <a:cs typeface="Lato"/>
            </a:endParaRPr>
          </a:p>
        </p:txBody>
      </p:sp>
      <p:sp>
        <p:nvSpPr>
          <p:cNvPr id="10" name="Google Shape;244;g30e646382f8_0_0">
            <a:extLst>
              <a:ext uri="{FF2B5EF4-FFF2-40B4-BE49-F238E27FC236}">
                <a16:creationId xmlns:a16="http://schemas.microsoft.com/office/drawing/2014/main" id="{06644B25-7C66-7F59-4A98-6087D982BEC8}"/>
              </a:ext>
            </a:extLst>
          </p:cNvPr>
          <p:cNvSpPr txBox="1">
            <a:spLocks/>
          </p:cNvSpPr>
          <p:nvPr/>
        </p:nvSpPr>
        <p:spPr>
          <a:xfrm>
            <a:off x="6715038" y="2568623"/>
            <a:ext cx="2035276" cy="1762400"/>
          </a:xfrm>
          <a:prstGeom prst="rect">
            <a:avLst/>
          </a:prstGeom>
          <a:solidFill>
            <a:schemeClr val="accent1"/>
          </a:solidFill>
          <a:ln>
            <a:noFill/>
          </a:ln>
        </p:spPr>
        <p:txBody>
          <a:bodyPr spcFirstLastPara="1" wrap="square" lIns="0" tIns="0" rIns="0" bIns="0" anchor="t" anchorCtr="0">
            <a:noAutofit/>
          </a:bodyPr>
          <a:lstStyle>
            <a:defPPr marR="0" lvl="0" algn="l" rtl="0">
              <a:lnSpc>
                <a:spcPct val="100000"/>
              </a:lnSpc>
              <a:spcBef>
                <a:spcPts val="0"/>
              </a:spcBef>
              <a:spcAft>
                <a:spcPts val="0"/>
              </a:spcAft>
              <a:defRPr/>
            </a:defPPr>
            <a:lvl1pPr marL="457200" marR="0" lvl="0" indent="-342900" algn="l" rtl="0">
              <a:lnSpc>
                <a:spcPct val="115000"/>
              </a:lnSpc>
              <a:spcBef>
                <a:spcPts val="360"/>
              </a:spcBef>
              <a:spcAft>
                <a:spcPts val="0"/>
              </a:spcAft>
              <a:buClr>
                <a:schemeClr val="dk1"/>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2pPr>
            <a:lvl3pPr marL="1371600" marR="0" lvl="2"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3pPr>
            <a:lvl4pPr marL="1828800" marR="0" lvl="3"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4pPr>
            <a:lvl5pPr marL="2286000" marR="0" lvl="4"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5pPr>
            <a:lvl6pPr marL="2743200" marR="0" lvl="5"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6pPr>
            <a:lvl7pPr marL="3200400" marR="0" lvl="6"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7pPr>
            <a:lvl8pPr marL="3657600" marR="0" lvl="7" indent="-342900" algn="l" rtl="0">
              <a:lnSpc>
                <a:spcPct val="115000"/>
              </a:lnSpc>
              <a:spcBef>
                <a:spcPts val="1200"/>
              </a:spcBef>
              <a:spcAft>
                <a:spcPts val="0"/>
              </a:spcAft>
              <a:buClr>
                <a:schemeClr val="dk1"/>
              </a:buClr>
              <a:buSzPts val="1800"/>
              <a:buFont typeface="Arial"/>
              <a:buChar char="○"/>
              <a:defRPr sz="1400" b="0" i="0" u="none" strike="noStrike" cap="none">
                <a:solidFill>
                  <a:schemeClr val="dk2"/>
                </a:solidFill>
                <a:latin typeface="Arial"/>
                <a:ea typeface="Arial"/>
                <a:cs typeface="Arial"/>
                <a:sym typeface="Arial"/>
              </a:defRPr>
            </a:lvl8pPr>
            <a:lvl9pPr marL="4114800" marR="0" lvl="8" indent="-342900" algn="l" rtl="0">
              <a:lnSpc>
                <a:spcPct val="115000"/>
              </a:lnSpc>
              <a:spcBef>
                <a:spcPts val="1200"/>
              </a:spcBef>
              <a:spcAft>
                <a:spcPts val="1200"/>
              </a:spcAft>
              <a:buClr>
                <a:schemeClr val="dk1"/>
              </a:buClr>
              <a:buSzPts val="1800"/>
              <a:buFont typeface="Arial"/>
              <a:buChar char="■"/>
              <a:defRPr sz="1400" b="0" i="0" u="none" strike="noStrike" cap="none">
                <a:solidFill>
                  <a:schemeClr val="dk2"/>
                </a:solidFill>
                <a:latin typeface="Arial"/>
                <a:ea typeface="Arial"/>
                <a:cs typeface="Arial"/>
                <a:sym typeface="Arial"/>
              </a:defRPr>
            </a:lvl9pPr>
          </a:lstStyle>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r>
              <a:rPr kumimoji="0" lang="en-US" sz="1100" b="1" i="0" u="none" strike="noStrike" kern="0" cap="none" spc="0" normalizeH="0" baseline="0" noProof="0">
                <a:ln>
                  <a:noFill/>
                </a:ln>
                <a:solidFill>
                  <a:schemeClr val="tx1"/>
                </a:solidFill>
                <a:effectLst/>
                <a:uLnTx/>
                <a:uFillTx/>
                <a:latin typeface="Lato"/>
                <a:ea typeface="Lato"/>
                <a:cs typeface="Lato"/>
                <a:sym typeface="Lato"/>
              </a:rPr>
              <a:t>Produce Whole Block Outcomes</a:t>
            </a:r>
            <a:endParaRPr lang="en-US" sz="1100" b="1" i="0" u="none" strike="noStrike" kern="0" cap="none" spc="0" normalizeH="0" baseline="0" noProof="0">
              <a:ln>
                <a:noFill/>
              </a:ln>
              <a:solidFill>
                <a:schemeClr val="tx1"/>
              </a:solidFill>
              <a:effectLst/>
              <a:uLnTx/>
              <a:uFillTx/>
              <a:latin typeface="Lato"/>
              <a:ea typeface="Lato"/>
              <a:cs typeface="Lato"/>
            </a:endParaRPr>
          </a:p>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endParaRPr lang="en-US" sz="1100" b="1" i="0" u="none" strike="noStrike" kern="0" cap="none" spc="0" normalizeH="0" baseline="0" noProof="0">
              <a:ln>
                <a:noFill/>
              </a:ln>
              <a:solidFill>
                <a:schemeClr val="tx1"/>
              </a:solidFill>
              <a:effectLst/>
              <a:uLnTx/>
              <a:uFillTx/>
              <a:latin typeface="Lato"/>
              <a:ea typeface="Lato"/>
              <a:cs typeface="Lato"/>
            </a:endParaRPr>
          </a:p>
          <a:p>
            <a:pPr marL="0" marR="0" lvl="0" indent="0" algn="ctr" defTabSz="914400" rtl="0" eaLnBrk="1" fontAlgn="auto" latinLnBrk="0" hangingPunct="1">
              <a:lnSpc>
                <a:spcPct val="115000"/>
              </a:lnSpc>
              <a:spcBef>
                <a:spcPts val="0"/>
              </a:spcBef>
              <a:spcAft>
                <a:spcPts val="0"/>
              </a:spcAft>
              <a:buClr>
                <a:srgbClr val="000000"/>
              </a:buClr>
              <a:buSzPts val="1800"/>
              <a:buFont typeface="Arial"/>
              <a:buNone/>
              <a:tabLst/>
              <a:defRPr/>
            </a:pPr>
            <a:r>
              <a:rPr kumimoji="0" lang="en-US" sz="1100" b="0" i="0" u="none" strike="noStrike" kern="0" cap="none" spc="0" normalizeH="0" baseline="0" noProof="0">
                <a:ln>
                  <a:noFill/>
                </a:ln>
                <a:solidFill>
                  <a:schemeClr val="tx1"/>
                </a:solidFill>
                <a:effectLst/>
                <a:uLnTx/>
                <a:uFillTx/>
                <a:latin typeface="Lato"/>
                <a:ea typeface="Lato"/>
                <a:cs typeface="Lato"/>
                <a:sym typeface="Lato"/>
              </a:rPr>
              <a:t>Stabilize neighborhoods through support to </a:t>
            </a:r>
            <a:r>
              <a:rPr kumimoji="0" lang="en-US" sz="1100" b="0" i="0" u="none" strike="noStrike" kern="0" cap="none" spc="0" normalizeH="0" baseline="0" noProof="0">
                <a:ln>
                  <a:noFill/>
                </a:ln>
                <a:solidFill>
                  <a:schemeClr val="tx1"/>
                </a:solidFill>
                <a:effectLst/>
                <a:uLnTx/>
                <a:uFillTx/>
                <a:latin typeface="Arial"/>
                <a:cs typeface="Arial"/>
                <a:sym typeface="Arial"/>
              </a:rPr>
              <a:t> homeowners at risk and reduction of vacant properties and lots, </a:t>
            </a:r>
            <a:r>
              <a:rPr kumimoji="0" lang="en-US" sz="1100" b="0" i="0" u="none" strike="noStrike" kern="0" cap="none" spc="0" normalizeH="0" baseline="0" noProof="0">
                <a:ln>
                  <a:noFill/>
                </a:ln>
                <a:solidFill>
                  <a:schemeClr val="tx1"/>
                </a:solidFill>
                <a:effectLst/>
                <a:uLnTx/>
                <a:uFillTx/>
                <a:latin typeface="Lato"/>
                <a:ea typeface="Lato"/>
                <a:cs typeface="Lato"/>
                <a:sym typeface="Lato"/>
              </a:rPr>
              <a:t>so that future vacant properties are prevented, and communities thrive</a:t>
            </a:r>
            <a:endParaRPr lang="en-US" sz="1100" b="0" i="0" u="none" strike="noStrike" kern="0" cap="none" spc="0" normalizeH="0" baseline="0" noProof="0">
              <a:ln>
                <a:noFill/>
              </a:ln>
              <a:solidFill>
                <a:schemeClr val="tx1"/>
              </a:solidFill>
              <a:effectLst/>
              <a:uLnTx/>
              <a:uFillTx/>
              <a:latin typeface="Lato"/>
              <a:ea typeface="Lato"/>
              <a:cs typeface="Lato"/>
            </a:endParaRPr>
          </a:p>
        </p:txBody>
      </p:sp>
      <p:sp>
        <p:nvSpPr>
          <p:cNvPr id="11" name="Google Shape;509;g2c563093707_0_2662">
            <a:extLst>
              <a:ext uri="{FF2B5EF4-FFF2-40B4-BE49-F238E27FC236}">
                <a16:creationId xmlns:a16="http://schemas.microsoft.com/office/drawing/2014/main" id="{8A6AFA0A-8638-6885-5FE7-76BC3AEF2AD2}"/>
              </a:ext>
            </a:extLst>
          </p:cNvPr>
          <p:cNvSpPr txBox="1"/>
          <p:nvPr/>
        </p:nvSpPr>
        <p:spPr>
          <a:xfrm>
            <a:off x="6928649" y="1067544"/>
            <a:ext cx="1608313" cy="276959"/>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defTabSz="914378">
              <a:buSzPts val="1200"/>
            </a:pPr>
            <a:r>
              <a:rPr lang="en-US" sz="1200" b="1">
                <a:solidFill>
                  <a:srgbClr val="22A89F"/>
                </a:solidFill>
                <a:latin typeface="Lato"/>
                <a:ea typeface="Lato"/>
                <a:cs typeface="Lato"/>
              </a:rPr>
              <a:t>Two Pil</a:t>
            </a:r>
            <a:r>
              <a:rPr lang="en-US" sz="1200" b="1">
                <a:solidFill>
                  <a:schemeClr val="accent5"/>
                </a:solidFill>
                <a:latin typeface="Lato"/>
                <a:ea typeface="Lato"/>
                <a:cs typeface="Lato"/>
              </a:rPr>
              <a:t>lars</a:t>
            </a:r>
            <a:endParaRPr lang="en-US" sz="1200" b="1">
              <a:solidFill>
                <a:schemeClr val="accent5"/>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232341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2FF36-11B1-DAB0-9002-42B1941F6EE3}"/>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81E3A2FB-CFCE-C23A-ACC5-1C840CFBACB8}"/>
              </a:ext>
            </a:extLst>
          </p:cNvPr>
          <p:cNvPicPr>
            <a:picLocks noChangeAspect="1"/>
          </p:cNvPicPr>
          <p:nvPr/>
        </p:nvPicPr>
        <p:blipFill>
          <a:blip r:embed="rId3"/>
          <a:stretch>
            <a:fillRect/>
          </a:stretch>
        </p:blipFill>
        <p:spPr>
          <a:xfrm>
            <a:off x="624254" y="1570517"/>
            <a:ext cx="7939454" cy="3277351"/>
          </a:xfrm>
          <a:prstGeom prst="rect">
            <a:avLst/>
          </a:prstGeom>
        </p:spPr>
      </p:pic>
      <p:pic>
        <p:nvPicPr>
          <p:cNvPr id="8" name="Picture 7" descr="A black and yellow logo with a tower&#10;&#10;Description automatically generated">
            <a:extLst>
              <a:ext uri="{FF2B5EF4-FFF2-40B4-BE49-F238E27FC236}">
                <a16:creationId xmlns:a16="http://schemas.microsoft.com/office/drawing/2014/main" id="{B199A0D9-29C9-F4B7-3EA0-B006D5D634E0}"/>
              </a:ext>
            </a:extLst>
          </p:cNvPr>
          <p:cNvPicPr>
            <a:picLocks noChangeAspect="1"/>
          </p:cNvPicPr>
          <p:nvPr/>
        </p:nvPicPr>
        <p:blipFill>
          <a:blip r:embed="rId4"/>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BFF94622-AE9C-966A-3B9A-1917837CF210}"/>
              </a:ext>
            </a:extLst>
          </p:cNvPr>
          <p:cNvSpPr/>
          <p:nvPr/>
        </p:nvSpPr>
        <p:spPr>
          <a:xfrm>
            <a:off x="0" y="-28536"/>
            <a:ext cx="9144000" cy="959227"/>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92B56865-9FD5-5F71-007E-2A20F8B52382}"/>
              </a:ext>
            </a:extLst>
          </p:cNvPr>
          <p:cNvSpPr txBox="1">
            <a:spLocks/>
          </p:cNvSpPr>
          <p:nvPr/>
        </p:nvSpPr>
        <p:spPr>
          <a:xfrm>
            <a:off x="169332" y="184955"/>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a:latin typeface="Montserrat Black"/>
              </a:rPr>
              <a:t>Reframe Baltimore Capital Stack</a:t>
            </a:r>
            <a:endParaRPr lang="en-US" sz="3200">
              <a:latin typeface="Montserrat Black"/>
            </a:endParaRPr>
          </a:p>
        </p:txBody>
      </p:sp>
      <p:sp>
        <p:nvSpPr>
          <p:cNvPr id="3" name="Slide Number Placeholder 2">
            <a:extLst>
              <a:ext uri="{FF2B5EF4-FFF2-40B4-BE49-F238E27FC236}">
                <a16:creationId xmlns:a16="http://schemas.microsoft.com/office/drawing/2014/main" id="{7AD8842E-3F09-71D0-8AB9-3F6E372A6A72}"/>
              </a:ext>
            </a:extLst>
          </p:cNvPr>
          <p:cNvSpPr>
            <a:spLocks noGrp="1"/>
          </p:cNvSpPr>
          <p:nvPr>
            <p:ph type="sldNum" sz="quarter" idx="12"/>
          </p:nvPr>
        </p:nvSpPr>
        <p:spPr/>
        <p:txBody>
          <a:bodyPr/>
          <a:lstStyle/>
          <a:p>
            <a:fld id="{844B0B26-293B-254B-B7C5-B670D79253F5}" type="slidenum">
              <a:rPr lang="en-US" smtClean="0"/>
              <a:t>4</a:t>
            </a:fld>
            <a:endParaRPr lang="en-US"/>
          </a:p>
        </p:txBody>
      </p:sp>
      <p:sp>
        <p:nvSpPr>
          <p:cNvPr id="12" name="Google Shape;189;p29">
            <a:extLst>
              <a:ext uri="{FF2B5EF4-FFF2-40B4-BE49-F238E27FC236}">
                <a16:creationId xmlns:a16="http://schemas.microsoft.com/office/drawing/2014/main" id="{68DDE0D5-B87D-3A4A-AEE0-9169C58DEAAE}"/>
              </a:ext>
            </a:extLst>
          </p:cNvPr>
          <p:cNvSpPr txBox="1"/>
          <p:nvPr/>
        </p:nvSpPr>
        <p:spPr>
          <a:xfrm>
            <a:off x="173683" y="932917"/>
            <a:ext cx="8846813" cy="637044"/>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1600" b="1">
                <a:latin typeface="Montserrat"/>
                <a:ea typeface="Montserrat"/>
                <a:cs typeface="Montserrat"/>
                <a:sym typeface="Montserrat"/>
              </a:rPr>
              <a:t>Historic City-State $3B capital stack pulls multiple financing sources to revitalize neighborhoods and create new homeownership opportunities.</a:t>
            </a:r>
            <a:endParaRPr lang="en-US" sz="1600" b="1">
              <a:solidFill>
                <a:srgbClr val="000000"/>
              </a:solidFill>
              <a:latin typeface="Montserrat"/>
              <a:ea typeface="Montserrat"/>
              <a:cs typeface="Montserrat"/>
            </a:endParaRPr>
          </a:p>
        </p:txBody>
      </p:sp>
    </p:spTree>
    <p:extLst>
      <p:ext uri="{BB962C8B-B14F-4D97-AF65-F5344CB8AC3E}">
        <p14:creationId xmlns:p14="http://schemas.microsoft.com/office/powerpoint/2010/main" val="33669571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D3758-6073-362C-1D07-F326C13FC8C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55307506-9B39-7E55-ECFC-18DFCEBCC397}"/>
              </a:ext>
            </a:extLst>
          </p:cNvPr>
          <p:cNvSpPr/>
          <p:nvPr/>
        </p:nvSpPr>
        <p:spPr>
          <a:xfrm>
            <a:off x="5433858" y="4065024"/>
            <a:ext cx="2253737" cy="1050822"/>
          </a:xfrm>
          <a:prstGeom prst="rect">
            <a:avLst/>
          </a:prstGeom>
          <a:solidFill>
            <a:schemeClr val="bg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black and white diamond pattern&#10;&#10;Description automatically generated">
            <a:extLst>
              <a:ext uri="{FF2B5EF4-FFF2-40B4-BE49-F238E27FC236}">
                <a16:creationId xmlns:a16="http://schemas.microsoft.com/office/drawing/2014/main" id="{1ABBD2B4-E0ED-3209-28B0-44F3E6E3A77D}"/>
              </a:ext>
            </a:extLst>
          </p:cNvPr>
          <p:cNvPicPr>
            <a:picLocks noChangeAspect="1"/>
          </p:cNvPicPr>
          <p:nvPr/>
        </p:nvPicPr>
        <p:blipFill>
          <a:blip r:embed="rId2"/>
          <a:stretch>
            <a:fillRect/>
          </a:stretch>
        </p:blipFill>
        <p:spPr>
          <a:xfrm>
            <a:off x="101395" y="0"/>
            <a:ext cx="9144000" cy="5143500"/>
          </a:xfrm>
          <a:prstGeom prst="rect">
            <a:avLst/>
          </a:prstGeom>
          <a:ln>
            <a:noFill/>
          </a:ln>
        </p:spPr>
      </p:pic>
      <p:pic>
        <p:nvPicPr>
          <p:cNvPr id="8" name="Picture 7" descr="A black and yellow logo with a tower&#10;&#10;Description automatically generated">
            <a:extLst>
              <a:ext uri="{FF2B5EF4-FFF2-40B4-BE49-F238E27FC236}">
                <a16:creationId xmlns:a16="http://schemas.microsoft.com/office/drawing/2014/main" id="{0794A728-D8C3-27C3-2F07-2C1F00FBA390}"/>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D47E9806-646B-705C-7ADB-8D726550A379}"/>
              </a:ext>
            </a:extLst>
          </p:cNvPr>
          <p:cNvSpPr/>
          <p:nvPr/>
        </p:nvSpPr>
        <p:spPr>
          <a:xfrm>
            <a:off x="0" y="1"/>
            <a:ext cx="9144000" cy="669960"/>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376C6B24-85AE-8B0C-0A9E-4C202467F358}"/>
              </a:ext>
            </a:extLst>
          </p:cNvPr>
          <p:cNvSpPr txBox="1">
            <a:spLocks/>
          </p:cNvSpPr>
          <p:nvPr/>
        </p:nvSpPr>
        <p:spPr>
          <a:xfrm>
            <a:off x="99007" y="83539"/>
            <a:ext cx="8428306" cy="637174"/>
          </a:xfrm>
          <a:prstGeom prst="rect">
            <a:avLst/>
          </a:prstGeom>
        </p:spPr>
        <p:txBody>
          <a:bodyPr lIns="91440" tIns="45720" rIns="91440" bIns="45720" anchor="t">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dirty="0">
                <a:latin typeface="Montserrat Black"/>
              </a:rPr>
              <a:t>What is Reinvest Baltimore Initiative?</a:t>
            </a:r>
            <a:endParaRPr lang="en-US" sz="3200" b="1" dirty="0">
              <a:latin typeface="Montserrat Black" pitchFamily="2" charset="77"/>
            </a:endParaRPr>
          </a:p>
        </p:txBody>
      </p:sp>
      <p:sp>
        <p:nvSpPr>
          <p:cNvPr id="3" name="Slide Number Placeholder 2">
            <a:extLst>
              <a:ext uri="{FF2B5EF4-FFF2-40B4-BE49-F238E27FC236}">
                <a16:creationId xmlns:a16="http://schemas.microsoft.com/office/drawing/2014/main" id="{2EBB5CA6-B48B-C58D-EC00-50FB1358C278}"/>
              </a:ext>
            </a:extLst>
          </p:cNvPr>
          <p:cNvSpPr>
            <a:spLocks noGrp="1"/>
          </p:cNvSpPr>
          <p:nvPr>
            <p:ph type="sldNum" sz="quarter" idx="12"/>
          </p:nvPr>
        </p:nvSpPr>
        <p:spPr/>
        <p:txBody>
          <a:bodyPr/>
          <a:lstStyle/>
          <a:p>
            <a:fld id="{844B0B26-293B-254B-B7C5-B670D79253F5}" type="slidenum">
              <a:rPr lang="en-US" smtClean="0"/>
              <a:t>5</a:t>
            </a:fld>
            <a:endParaRPr lang="en-US"/>
          </a:p>
        </p:txBody>
      </p:sp>
      <p:sp>
        <p:nvSpPr>
          <p:cNvPr id="4" name="TextBox 3">
            <a:extLst>
              <a:ext uri="{FF2B5EF4-FFF2-40B4-BE49-F238E27FC236}">
                <a16:creationId xmlns:a16="http://schemas.microsoft.com/office/drawing/2014/main" id="{B58C5F55-36B2-267E-F1CF-1E066CCF05E4}"/>
              </a:ext>
            </a:extLst>
          </p:cNvPr>
          <p:cNvSpPr txBox="1"/>
          <p:nvPr/>
        </p:nvSpPr>
        <p:spPr>
          <a:xfrm>
            <a:off x="-4608" y="838815"/>
            <a:ext cx="5020316"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Sans-Serif"/>
              <a:buChar char="v"/>
            </a:pPr>
            <a:r>
              <a:rPr lang="en-US" sz="1200" dirty="0">
                <a:latin typeface="Montserrat Medium" panose="00000600000000000000" pitchFamily="2" charset="0"/>
              </a:rPr>
              <a:t>Established by Governor Moore's Executive Order 01.01.2024.34</a:t>
            </a:r>
          </a:p>
          <a:p>
            <a:pPr marL="285750" indent="-285750">
              <a:buFont typeface="Wingdings,Sans-Serif"/>
              <a:buChar char="v"/>
            </a:pPr>
            <a:endParaRPr lang="en-US" sz="1200" dirty="0">
              <a:latin typeface="Montserrat Medium" panose="00000600000000000000" pitchFamily="2" charset="0"/>
            </a:endParaRPr>
          </a:p>
          <a:p>
            <a:pPr marL="285750" indent="-285750">
              <a:buFont typeface="Wingdings,Sans-Serif"/>
              <a:buChar char="v"/>
            </a:pPr>
            <a:r>
              <a:rPr lang="en-US" sz="1200" dirty="0">
                <a:latin typeface="Montserrat Medium" panose="00000600000000000000" pitchFamily="2" charset="0"/>
              </a:rPr>
              <a:t>The governor’s order calls for the establishment of the Baltimore Vacants Reinvestment Council which will tap key community, corporate, philanthropic and government leaders to leverage targeted investments to move at least 5,000 vacant properties into homeownership or other positive outcomes over the next five years. </a:t>
            </a:r>
          </a:p>
          <a:p>
            <a:endParaRPr lang="en-US" sz="1200" dirty="0">
              <a:latin typeface="Montserrat Medium" panose="00000600000000000000" pitchFamily="2" charset="0"/>
            </a:endParaRPr>
          </a:p>
          <a:p>
            <a:pPr marL="285750" indent="-285750">
              <a:buFont typeface="Wingdings,Sans-Serif"/>
              <a:buChar char="v"/>
            </a:pPr>
            <a:r>
              <a:rPr lang="en-US" sz="1200" dirty="0">
                <a:latin typeface="Montserrat Medium" panose="00000600000000000000" pitchFamily="2" charset="0"/>
              </a:rPr>
              <a:t>BVRI redirects the previous Project </a:t>
            </a:r>
            <a:r>
              <a:rPr lang="en-US" sz="1200" dirty="0" err="1">
                <a:latin typeface="Montserrat Medium" panose="00000600000000000000" pitchFamily="2" charset="0"/>
              </a:rPr>
              <a:t>C.O.R.E</a:t>
            </a:r>
            <a:r>
              <a:rPr lang="en-US" sz="1200" dirty="0">
                <a:latin typeface="Montserrat Medium" panose="00000600000000000000" pitchFamily="2" charset="0"/>
              </a:rPr>
              <a:t> money to provide grant funding to public and nonprofit partners in Baltimore City to support vacant property revitalization.</a:t>
            </a:r>
          </a:p>
          <a:p>
            <a:endParaRPr lang="en-US" sz="1200" dirty="0">
              <a:latin typeface="Montserrat Medium" panose="00000600000000000000" pitchFamily="2" charset="0"/>
            </a:endParaRPr>
          </a:p>
          <a:p>
            <a:pPr marL="285750" indent="-285750">
              <a:buFont typeface="Wingdings,Sans-Serif"/>
              <a:buChar char="v"/>
            </a:pPr>
            <a:r>
              <a:rPr lang="en-US" sz="1200" dirty="0">
                <a:latin typeface="Montserrat Medium" panose="00000600000000000000" pitchFamily="2" charset="0"/>
              </a:rPr>
              <a:t>Funds key redevelopment activities such as acquisition, stabilization, demolition, and pre-development work.</a:t>
            </a:r>
          </a:p>
          <a:p>
            <a:endParaRPr lang="en-US" sz="1200" dirty="0">
              <a:latin typeface="Montserrat Medium" panose="00000600000000000000" pitchFamily="2" charset="0"/>
            </a:endParaRPr>
          </a:p>
          <a:p>
            <a:pPr marL="285750" indent="-285750">
              <a:buFont typeface="Wingdings,Sans-Serif"/>
              <a:buChar char="v"/>
            </a:pPr>
            <a:r>
              <a:rPr lang="en-US" sz="1200" dirty="0">
                <a:latin typeface="Montserrat Medium" panose="00000600000000000000" pitchFamily="2" charset="0"/>
              </a:rPr>
              <a:t>Creates opportunities for affordable housing, mixed-use projects, and new community green spaces</a:t>
            </a:r>
          </a:p>
        </p:txBody>
      </p:sp>
      <p:pic>
        <p:nvPicPr>
          <p:cNvPr id="2" name="Picture 1">
            <a:extLst>
              <a:ext uri="{FF2B5EF4-FFF2-40B4-BE49-F238E27FC236}">
                <a16:creationId xmlns:a16="http://schemas.microsoft.com/office/drawing/2014/main" id="{E9EB0144-7005-EA38-C56B-2DB0F99F2E14}"/>
              </a:ext>
            </a:extLst>
          </p:cNvPr>
          <p:cNvPicPr>
            <a:picLocks noChangeAspect="1"/>
          </p:cNvPicPr>
          <p:nvPr/>
        </p:nvPicPr>
        <p:blipFill>
          <a:blip r:embed="rId4"/>
          <a:stretch>
            <a:fillRect/>
          </a:stretch>
        </p:blipFill>
        <p:spPr>
          <a:xfrm>
            <a:off x="5015708" y="1474838"/>
            <a:ext cx="4127036" cy="2470356"/>
          </a:xfrm>
          <a:prstGeom prst="rect">
            <a:avLst/>
          </a:prstGeom>
        </p:spPr>
      </p:pic>
      <p:pic>
        <p:nvPicPr>
          <p:cNvPr id="5" name="Picture 4">
            <a:extLst>
              <a:ext uri="{FF2B5EF4-FFF2-40B4-BE49-F238E27FC236}">
                <a16:creationId xmlns:a16="http://schemas.microsoft.com/office/drawing/2014/main" id="{3E11CBCD-8255-0922-8669-E6F134F43602}"/>
              </a:ext>
            </a:extLst>
          </p:cNvPr>
          <p:cNvPicPr>
            <a:picLocks noChangeAspect="1"/>
          </p:cNvPicPr>
          <p:nvPr/>
        </p:nvPicPr>
        <p:blipFill>
          <a:blip r:embed="rId5"/>
          <a:stretch>
            <a:fillRect/>
          </a:stretch>
        </p:blipFill>
        <p:spPr>
          <a:xfrm>
            <a:off x="6590685" y="4120330"/>
            <a:ext cx="977082" cy="940212"/>
          </a:xfrm>
          <a:prstGeom prst="rect">
            <a:avLst/>
          </a:prstGeom>
        </p:spPr>
      </p:pic>
      <p:sp>
        <p:nvSpPr>
          <p:cNvPr id="6" name="TextBox 5">
            <a:extLst>
              <a:ext uri="{FF2B5EF4-FFF2-40B4-BE49-F238E27FC236}">
                <a16:creationId xmlns:a16="http://schemas.microsoft.com/office/drawing/2014/main" id="{12AD669D-4E0A-7E2A-7A09-01391BE6E7FD}"/>
              </a:ext>
            </a:extLst>
          </p:cNvPr>
          <p:cNvSpPr txBox="1"/>
          <p:nvPr/>
        </p:nvSpPr>
        <p:spPr>
          <a:xfrm>
            <a:off x="5433858" y="4175015"/>
            <a:ext cx="14656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6"/>
              </a:rPr>
              <a:t> Executive </a:t>
            </a:r>
            <a:endParaRPr lang="en-US"/>
          </a:p>
          <a:p>
            <a:r>
              <a:rPr lang="en-US" u="sng">
                <a:solidFill>
                  <a:schemeClr val="accent5"/>
                </a:solidFill>
              </a:rPr>
              <a:t>Order Link</a:t>
            </a:r>
          </a:p>
        </p:txBody>
      </p:sp>
    </p:spTree>
    <p:extLst>
      <p:ext uri="{BB962C8B-B14F-4D97-AF65-F5344CB8AC3E}">
        <p14:creationId xmlns:p14="http://schemas.microsoft.com/office/powerpoint/2010/main" val="623601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50555-C350-6858-327D-2ADFF1D4CEED}"/>
            </a:ext>
          </a:extLst>
        </p:cNvPr>
        <p:cNvGrpSpPr/>
        <p:nvPr/>
      </p:nvGrpSpPr>
      <p:grpSpPr>
        <a:xfrm>
          <a:off x="0" y="0"/>
          <a:ext cx="0" cy="0"/>
          <a:chOff x="0" y="0"/>
          <a:chExt cx="0" cy="0"/>
        </a:xfrm>
      </p:grpSpPr>
      <p:pic>
        <p:nvPicPr>
          <p:cNvPr id="16" name="Picture 15" descr="A black and white diamond pattern&#10;&#10;Description automatically generated">
            <a:extLst>
              <a:ext uri="{FF2B5EF4-FFF2-40B4-BE49-F238E27FC236}">
                <a16:creationId xmlns:a16="http://schemas.microsoft.com/office/drawing/2014/main" id="{10606393-38F8-B9C1-05B3-1DE374AA1E12}"/>
              </a:ext>
            </a:extLst>
          </p:cNvPr>
          <p:cNvPicPr>
            <a:picLocks noChangeAspect="1"/>
          </p:cNvPicPr>
          <p:nvPr/>
        </p:nvPicPr>
        <p:blipFill>
          <a:blip r:embed="rId3"/>
          <a:stretch>
            <a:fillRect/>
          </a:stretch>
        </p:blipFill>
        <p:spPr>
          <a:xfrm>
            <a:off x="101395" y="0"/>
            <a:ext cx="9144000" cy="5143500"/>
          </a:xfrm>
          <a:prstGeom prst="rect">
            <a:avLst/>
          </a:prstGeom>
          <a:ln>
            <a:noFill/>
          </a:ln>
        </p:spPr>
      </p:pic>
      <p:pic>
        <p:nvPicPr>
          <p:cNvPr id="8" name="Picture 7" descr="A black and yellow logo with a tower&#10;&#10;Description automatically generated">
            <a:extLst>
              <a:ext uri="{FF2B5EF4-FFF2-40B4-BE49-F238E27FC236}">
                <a16:creationId xmlns:a16="http://schemas.microsoft.com/office/drawing/2014/main" id="{A5F9A2CC-053A-C604-11C8-DED35E394369}"/>
              </a:ext>
            </a:extLst>
          </p:cNvPr>
          <p:cNvPicPr>
            <a:picLocks noChangeAspect="1"/>
          </p:cNvPicPr>
          <p:nvPr/>
        </p:nvPicPr>
        <p:blipFill>
          <a:blip r:embed="rId4"/>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6F4F6D63-2420-42B3-DCBB-A777DCB55B06}"/>
              </a:ext>
            </a:extLst>
          </p:cNvPr>
          <p:cNvSpPr/>
          <p:nvPr/>
        </p:nvSpPr>
        <p:spPr>
          <a:xfrm>
            <a:off x="0" y="1"/>
            <a:ext cx="9144000" cy="669960"/>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4290C24D-9CD1-7C37-EDC6-8B1B0FC5BAC4}"/>
              </a:ext>
            </a:extLst>
          </p:cNvPr>
          <p:cNvSpPr txBox="1">
            <a:spLocks/>
          </p:cNvSpPr>
          <p:nvPr/>
        </p:nvSpPr>
        <p:spPr>
          <a:xfrm>
            <a:off x="99007" y="83539"/>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a:latin typeface="Montserrat Black"/>
              </a:rPr>
              <a:t>Who is on the BVRC?</a:t>
            </a:r>
          </a:p>
        </p:txBody>
      </p:sp>
      <p:sp>
        <p:nvSpPr>
          <p:cNvPr id="3" name="Slide Number Placeholder 2">
            <a:extLst>
              <a:ext uri="{FF2B5EF4-FFF2-40B4-BE49-F238E27FC236}">
                <a16:creationId xmlns:a16="http://schemas.microsoft.com/office/drawing/2014/main" id="{58C24398-8281-0606-E5DA-6EE925CE20D1}"/>
              </a:ext>
            </a:extLst>
          </p:cNvPr>
          <p:cNvSpPr>
            <a:spLocks noGrp="1"/>
          </p:cNvSpPr>
          <p:nvPr>
            <p:ph type="sldNum" sz="quarter" idx="12"/>
          </p:nvPr>
        </p:nvSpPr>
        <p:spPr/>
        <p:txBody>
          <a:bodyPr/>
          <a:lstStyle/>
          <a:p>
            <a:fld id="{844B0B26-293B-254B-B7C5-B670D79253F5}" type="slidenum">
              <a:rPr lang="en-US" smtClean="0"/>
              <a:t>6</a:t>
            </a:fld>
            <a:endParaRPr lang="en-US"/>
          </a:p>
        </p:txBody>
      </p:sp>
      <p:sp>
        <p:nvSpPr>
          <p:cNvPr id="11" name="TextBox 10">
            <a:extLst>
              <a:ext uri="{FF2B5EF4-FFF2-40B4-BE49-F238E27FC236}">
                <a16:creationId xmlns:a16="http://schemas.microsoft.com/office/drawing/2014/main" id="{41DE0EFB-A7C3-D492-AD7F-1233C328E2C5}"/>
              </a:ext>
            </a:extLst>
          </p:cNvPr>
          <p:cNvSpPr txBox="1"/>
          <p:nvPr/>
        </p:nvSpPr>
        <p:spPr>
          <a:xfrm>
            <a:off x="1" y="672549"/>
            <a:ext cx="9143999" cy="4729500"/>
          </a:xfrm>
          <a:prstGeom prst="rect">
            <a:avLst/>
          </a:prstGeom>
          <a:noFill/>
        </p:spPr>
        <p:txBody>
          <a:bodyPr wrap="square" lIns="91440" tIns="45720" rIns="91440" bIns="45720" rtlCol="0" anchor="t">
            <a:spAutoFit/>
          </a:bodyPr>
          <a:lstStyle/>
          <a:p>
            <a:pPr marL="342900" indent="-342900">
              <a:spcAft>
                <a:spcPts val="300"/>
              </a:spcAft>
              <a:buAutoNum type="arabicPeriod"/>
            </a:pPr>
            <a:r>
              <a:rPr lang="en-US" b="1">
                <a:solidFill>
                  <a:schemeClr val="tx1"/>
                </a:solidFill>
                <a:latin typeface="Montserrat Medium"/>
              </a:rPr>
              <a:t>Jake Day</a:t>
            </a:r>
            <a:r>
              <a:rPr lang="en-US">
                <a:solidFill>
                  <a:schemeClr val="tx1"/>
                </a:solidFill>
                <a:latin typeface="Montserrat Medium"/>
              </a:rPr>
              <a:t>, Secretary, Maryland Department of Housing and Community Development (Chair)</a:t>
            </a:r>
          </a:p>
          <a:p>
            <a:pPr marL="342900" indent="-342900">
              <a:spcAft>
                <a:spcPts val="300"/>
              </a:spcAft>
              <a:buAutoNum type="arabicPeriod"/>
            </a:pPr>
            <a:r>
              <a:rPr lang="en-US" b="1">
                <a:solidFill>
                  <a:schemeClr val="tx1"/>
                </a:solidFill>
                <a:latin typeface="Montserrat Medium"/>
              </a:rPr>
              <a:t>Tim Keane</a:t>
            </a:r>
            <a:r>
              <a:rPr lang="en-US">
                <a:solidFill>
                  <a:schemeClr val="tx1"/>
                </a:solidFill>
                <a:latin typeface="Montserrat Medium"/>
              </a:rPr>
              <a:t>, Acting Commissioner, Baltimore City DHCD (Vice Chair)</a:t>
            </a:r>
          </a:p>
          <a:p>
            <a:pPr marL="342900" indent="-342900">
              <a:spcAft>
                <a:spcPts val="300"/>
              </a:spcAft>
              <a:buAutoNum type="arabicPeriod"/>
            </a:pPr>
            <a:r>
              <a:rPr lang="en-US" b="1">
                <a:solidFill>
                  <a:schemeClr val="tx1"/>
                </a:solidFill>
                <a:latin typeface="Montserrat Medium"/>
              </a:rPr>
              <a:t>Portia Wu</a:t>
            </a:r>
            <a:r>
              <a:rPr lang="en-US">
                <a:solidFill>
                  <a:schemeClr val="tx1"/>
                </a:solidFill>
                <a:latin typeface="Montserrat Medium"/>
              </a:rPr>
              <a:t>, Secretary, Maryland Department of Labor</a:t>
            </a:r>
          </a:p>
          <a:p>
            <a:pPr marL="342900" indent="-342900">
              <a:spcAft>
                <a:spcPts val="300"/>
              </a:spcAft>
              <a:buAutoNum type="arabicPeriod"/>
            </a:pPr>
            <a:r>
              <a:rPr lang="en-US" b="1">
                <a:solidFill>
                  <a:schemeClr val="tx1"/>
                </a:solidFill>
                <a:latin typeface="Montserrat Medium"/>
              </a:rPr>
              <a:t>Rebecca Flora</a:t>
            </a:r>
            <a:r>
              <a:rPr lang="en-US">
                <a:solidFill>
                  <a:schemeClr val="tx1"/>
                </a:solidFill>
                <a:latin typeface="Montserrat Medium"/>
              </a:rPr>
              <a:t>, Secretary, Maryland Department of Planning</a:t>
            </a:r>
          </a:p>
          <a:p>
            <a:pPr marL="342900" indent="-342900">
              <a:spcAft>
                <a:spcPts val="300"/>
              </a:spcAft>
              <a:buAutoNum type="arabicPeriod"/>
            </a:pPr>
            <a:r>
              <a:rPr lang="en-US" b="1">
                <a:solidFill>
                  <a:schemeClr val="tx1"/>
                </a:solidFill>
                <a:latin typeface="Montserrat Medium"/>
              </a:rPr>
              <a:t>Gary McGuigan</a:t>
            </a:r>
            <a:r>
              <a:rPr lang="en-US">
                <a:solidFill>
                  <a:schemeClr val="tx1"/>
                </a:solidFill>
                <a:latin typeface="Montserrat Medium"/>
              </a:rPr>
              <a:t>, Executive Vice President, Maryland Stadium Authority</a:t>
            </a:r>
          </a:p>
          <a:p>
            <a:pPr marL="342900" indent="-342900">
              <a:spcAft>
                <a:spcPts val="300"/>
              </a:spcAft>
              <a:buAutoNum type="arabicPeriod"/>
            </a:pPr>
            <a:r>
              <a:rPr lang="en-US" b="1">
                <a:solidFill>
                  <a:schemeClr val="tx1"/>
                </a:solidFill>
                <a:latin typeface="Montserrat Medium"/>
              </a:rPr>
              <a:t>Tom Sadowski</a:t>
            </a:r>
            <a:r>
              <a:rPr lang="en-US">
                <a:solidFill>
                  <a:schemeClr val="tx1"/>
                </a:solidFill>
                <a:latin typeface="Montserrat Medium"/>
              </a:rPr>
              <a:t>, Executive Director, Maryland Economic Development Corporation</a:t>
            </a:r>
          </a:p>
          <a:p>
            <a:pPr marL="342900" indent="-342900">
              <a:spcAft>
                <a:spcPts val="300"/>
              </a:spcAft>
              <a:buAutoNum type="arabicPeriod"/>
            </a:pPr>
            <a:r>
              <a:rPr lang="en-US" b="1">
                <a:solidFill>
                  <a:schemeClr val="tx1"/>
                </a:solidFill>
                <a:latin typeface="Montserrat Medium"/>
              </a:rPr>
              <a:t>Jasmin Torres</a:t>
            </a:r>
            <a:r>
              <a:rPr lang="en-US">
                <a:solidFill>
                  <a:schemeClr val="tx1"/>
                </a:solidFill>
                <a:latin typeface="Montserrat Medium"/>
              </a:rPr>
              <a:t>, Assistant Attorney General, Maryland Office of the Attorney General</a:t>
            </a:r>
          </a:p>
          <a:p>
            <a:pPr marL="342900" indent="-342900">
              <a:spcAft>
                <a:spcPts val="300"/>
              </a:spcAft>
              <a:buAutoNum type="arabicPeriod"/>
            </a:pPr>
            <a:r>
              <a:rPr lang="en-US" b="1">
                <a:solidFill>
                  <a:schemeClr val="tx1"/>
                </a:solidFill>
                <a:latin typeface="Montserrat Medium"/>
              </a:rPr>
              <a:t>Cory McCray</a:t>
            </a:r>
            <a:r>
              <a:rPr lang="en-US">
                <a:solidFill>
                  <a:schemeClr val="tx1"/>
                </a:solidFill>
                <a:latin typeface="Montserrat Medium"/>
              </a:rPr>
              <a:t>, Maryland State Senator, Maryland General Assembly</a:t>
            </a:r>
          </a:p>
          <a:p>
            <a:pPr marL="342900" indent="-342900">
              <a:spcAft>
                <a:spcPts val="300"/>
              </a:spcAft>
              <a:buAutoNum type="arabicPeriod"/>
            </a:pPr>
            <a:r>
              <a:rPr lang="en-US" b="1">
                <a:solidFill>
                  <a:schemeClr val="tx1"/>
                </a:solidFill>
                <a:latin typeface="Montserrat Medium"/>
              </a:rPr>
              <a:t>Stephanie Smith</a:t>
            </a:r>
            <a:r>
              <a:rPr lang="en-US">
                <a:solidFill>
                  <a:schemeClr val="tx1"/>
                </a:solidFill>
                <a:latin typeface="Montserrat Medium"/>
              </a:rPr>
              <a:t>, Maryland State Delegate, Maryland General Assembly</a:t>
            </a:r>
          </a:p>
          <a:p>
            <a:pPr marL="342900" indent="-342900">
              <a:spcAft>
                <a:spcPts val="300"/>
              </a:spcAft>
              <a:buAutoNum type="arabicPeriod"/>
            </a:pPr>
            <a:r>
              <a:rPr lang="en-US" b="1">
                <a:solidFill>
                  <a:schemeClr val="tx1"/>
                </a:solidFill>
                <a:latin typeface="Montserrat Medium"/>
              </a:rPr>
              <a:t>Faith Leach</a:t>
            </a:r>
            <a:r>
              <a:rPr lang="en-US">
                <a:solidFill>
                  <a:schemeClr val="tx1"/>
                </a:solidFill>
                <a:latin typeface="Montserrat Medium"/>
              </a:rPr>
              <a:t>, Chief Administrative Officer, City of Baltimore</a:t>
            </a:r>
          </a:p>
          <a:p>
            <a:pPr marL="342900" indent="-342900">
              <a:spcAft>
                <a:spcPts val="300"/>
              </a:spcAft>
              <a:buAutoNum type="arabicPeriod"/>
            </a:pPr>
            <a:r>
              <a:rPr lang="en-US" b="1">
                <a:solidFill>
                  <a:schemeClr val="tx1"/>
                </a:solidFill>
                <a:latin typeface="Montserrat Medium"/>
              </a:rPr>
              <a:t>Michael Mocksten</a:t>
            </a:r>
            <a:r>
              <a:rPr lang="en-US">
                <a:solidFill>
                  <a:schemeClr val="tx1"/>
                </a:solidFill>
                <a:latin typeface="Montserrat Medium"/>
              </a:rPr>
              <a:t>, Director, Department of Finance, City of Baltimore</a:t>
            </a:r>
          </a:p>
          <a:p>
            <a:pPr marL="342900" indent="-342900">
              <a:spcAft>
                <a:spcPts val="300"/>
              </a:spcAft>
              <a:buAutoNum type="arabicPeriod"/>
            </a:pPr>
            <a:r>
              <a:rPr lang="en-US" b="1">
                <a:solidFill>
                  <a:schemeClr val="tx1"/>
                </a:solidFill>
                <a:latin typeface="Montserrat Medium"/>
              </a:rPr>
              <a:t>John Bullock</a:t>
            </a:r>
            <a:r>
              <a:rPr lang="en-US">
                <a:solidFill>
                  <a:schemeClr val="tx1"/>
                </a:solidFill>
                <a:latin typeface="Montserrat Medium"/>
              </a:rPr>
              <a:t>, Councilman, Baltimore City Council, 9th District</a:t>
            </a:r>
          </a:p>
          <a:p>
            <a:pPr marL="342900" indent="-342900">
              <a:spcAft>
                <a:spcPts val="300"/>
              </a:spcAft>
              <a:buAutoNum type="arabicPeriod"/>
            </a:pPr>
            <a:r>
              <a:rPr lang="en-US" b="1">
                <a:solidFill>
                  <a:schemeClr val="tx1"/>
                </a:solidFill>
                <a:latin typeface="Montserrat Medium"/>
              </a:rPr>
              <a:t>Leslie McMillan</a:t>
            </a:r>
            <a:r>
              <a:rPr lang="en-US">
                <a:solidFill>
                  <a:schemeClr val="tx1"/>
                </a:solidFill>
                <a:latin typeface="Montserrat Medium"/>
              </a:rPr>
              <a:t>, Co-Chair, BUILD</a:t>
            </a:r>
          </a:p>
          <a:p>
            <a:pPr marL="342900" indent="-342900">
              <a:spcAft>
                <a:spcPts val="300"/>
              </a:spcAft>
              <a:buAutoNum type="arabicPeriod"/>
            </a:pPr>
            <a:r>
              <a:rPr lang="en-US" b="1">
                <a:solidFill>
                  <a:schemeClr val="tx1"/>
                </a:solidFill>
                <a:latin typeface="Montserrat Medium"/>
              </a:rPr>
              <a:t>Mark Anthony Thomas</a:t>
            </a:r>
            <a:r>
              <a:rPr lang="en-US">
                <a:solidFill>
                  <a:schemeClr val="tx1"/>
                </a:solidFill>
                <a:latin typeface="Montserrat Medium"/>
              </a:rPr>
              <a:t>, President &amp; CEO, Greater Baltimore Committee</a:t>
            </a:r>
          </a:p>
          <a:p>
            <a:pPr marL="342900" indent="-342900">
              <a:spcAft>
                <a:spcPts val="300"/>
              </a:spcAft>
              <a:buAutoNum type="arabicPeriod"/>
            </a:pPr>
            <a:r>
              <a:rPr lang="en-US" b="1">
                <a:solidFill>
                  <a:schemeClr val="tx1"/>
                </a:solidFill>
                <a:latin typeface="Montserrat Medium"/>
              </a:rPr>
              <a:t>Matt Gallagher</a:t>
            </a:r>
            <a:r>
              <a:rPr lang="en-US">
                <a:solidFill>
                  <a:schemeClr val="tx1"/>
                </a:solidFill>
                <a:latin typeface="Montserrat Medium"/>
              </a:rPr>
              <a:t>, President &amp; CEO, Goldseker Foundation</a:t>
            </a:r>
          </a:p>
          <a:p>
            <a:pPr marL="342900" indent="-342900">
              <a:spcAft>
                <a:spcPts val="300"/>
              </a:spcAft>
              <a:buAutoNum type="arabicPeriod"/>
            </a:pPr>
            <a:r>
              <a:rPr lang="en-US" b="1">
                <a:solidFill>
                  <a:schemeClr val="tx1"/>
                </a:solidFill>
                <a:latin typeface="Montserrat Medium"/>
              </a:rPr>
              <a:t>Beth Blauer</a:t>
            </a:r>
            <a:r>
              <a:rPr lang="en-US">
                <a:solidFill>
                  <a:schemeClr val="tx1"/>
                </a:solidFill>
                <a:latin typeface="Montserrat Medium"/>
              </a:rPr>
              <a:t>, Vice President for Public Impact Initiatives, Johns Hopkins University</a:t>
            </a:r>
          </a:p>
          <a:p>
            <a:pPr marL="342900" indent="-342900">
              <a:spcAft>
                <a:spcPts val="300"/>
              </a:spcAft>
              <a:buAutoNum type="arabicPeriod"/>
            </a:pPr>
            <a:r>
              <a:rPr lang="en-US" b="1">
                <a:solidFill>
                  <a:schemeClr val="tx1"/>
                </a:solidFill>
                <a:latin typeface="Montserrat Medium"/>
              </a:rPr>
              <a:t>Otis Rolley</a:t>
            </a:r>
            <a:r>
              <a:rPr lang="en-US">
                <a:solidFill>
                  <a:schemeClr val="tx1"/>
                </a:solidFill>
                <a:latin typeface="Montserrat Medium"/>
              </a:rPr>
              <a:t>, President &amp; CEO, Baltimore Development Corporation*</a:t>
            </a:r>
          </a:p>
          <a:p>
            <a:pPr>
              <a:spcAft>
                <a:spcPts val="100"/>
              </a:spcAft>
            </a:pPr>
            <a:endParaRPr lang="en-US" sz="800">
              <a:solidFill>
                <a:srgbClr val="FF0000"/>
              </a:solidFill>
              <a:latin typeface="Montserrat Medium" panose="00000600000000000000" pitchFamily="2" charset="0"/>
            </a:endParaRPr>
          </a:p>
          <a:p>
            <a:pPr>
              <a:spcAft>
                <a:spcPts val="100"/>
              </a:spcAft>
            </a:pPr>
            <a:endParaRPr lang="en-US" sz="1200">
              <a:latin typeface="Montserrat Medium" panose="00000600000000000000" pitchFamily="2" charset="0"/>
            </a:endParaRPr>
          </a:p>
        </p:txBody>
      </p:sp>
      <p:pic>
        <p:nvPicPr>
          <p:cNvPr id="5" name="Picture 4">
            <a:extLst>
              <a:ext uri="{FF2B5EF4-FFF2-40B4-BE49-F238E27FC236}">
                <a16:creationId xmlns:a16="http://schemas.microsoft.com/office/drawing/2014/main" id="{4BFE04D7-03F6-2D02-3885-BB1195D766CC}"/>
              </a:ext>
            </a:extLst>
          </p:cNvPr>
          <p:cNvPicPr>
            <a:picLocks noChangeAspect="1"/>
          </p:cNvPicPr>
          <p:nvPr/>
        </p:nvPicPr>
        <p:blipFill>
          <a:blip r:embed="rId5"/>
          <a:stretch>
            <a:fillRect/>
          </a:stretch>
        </p:blipFill>
        <p:spPr>
          <a:xfrm>
            <a:off x="7046793" y="2578693"/>
            <a:ext cx="2097206" cy="1670449"/>
          </a:xfrm>
          <a:prstGeom prst="rect">
            <a:avLst/>
          </a:prstGeom>
        </p:spPr>
      </p:pic>
    </p:spTree>
    <p:extLst>
      <p:ext uri="{BB962C8B-B14F-4D97-AF65-F5344CB8AC3E}">
        <p14:creationId xmlns:p14="http://schemas.microsoft.com/office/powerpoint/2010/main" val="3582632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7EB17-26BC-34EC-0036-CA33E11C4F5B}"/>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EC585F42-E158-F536-2B45-090BF18F185B}"/>
              </a:ext>
            </a:extLst>
          </p:cNvPr>
          <p:cNvSpPr/>
          <p:nvPr/>
        </p:nvSpPr>
        <p:spPr>
          <a:xfrm>
            <a:off x="-1" y="3788492"/>
            <a:ext cx="2696189" cy="13550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black and yellow logo with a tower&#10;&#10;Description automatically generated">
            <a:extLst>
              <a:ext uri="{FF2B5EF4-FFF2-40B4-BE49-F238E27FC236}">
                <a16:creationId xmlns:a16="http://schemas.microsoft.com/office/drawing/2014/main" id="{C4279F41-C67C-4CAC-3EA8-F13A1E3DAFF8}"/>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B20C560F-44A9-011F-286A-E888C1912E34}"/>
              </a:ext>
            </a:extLst>
          </p:cNvPr>
          <p:cNvSpPr/>
          <p:nvPr/>
        </p:nvSpPr>
        <p:spPr>
          <a:xfrm>
            <a:off x="0" y="1"/>
            <a:ext cx="9144000" cy="669960"/>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982B8633-BE82-E1E2-23A9-1B08B6E3AEE5}"/>
              </a:ext>
            </a:extLst>
          </p:cNvPr>
          <p:cNvSpPr txBox="1">
            <a:spLocks/>
          </p:cNvSpPr>
          <p:nvPr/>
        </p:nvSpPr>
        <p:spPr>
          <a:xfrm>
            <a:off x="99007" y="83539"/>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a:latin typeface="Montserrat Black"/>
              </a:rPr>
              <a:t>The Working Groups and Action Plan</a:t>
            </a:r>
          </a:p>
        </p:txBody>
      </p:sp>
      <p:sp>
        <p:nvSpPr>
          <p:cNvPr id="3" name="Slide Number Placeholder 2">
            <a:extLst>
              <a:ext uri="{FF2B5EF4-FFF2-40B4-BE49-F238E27FC236}">
                <a16:creationId xmlns:a16="http://schemas.microsoft.com/office/drawing/2014/main" id="{D1B01357-DED6-A9CC-C8CC-382D9620EF44}"/>
              </a:ext>
            </a:extLst>
          </p:cNvPr>
          <p:cNvSpPr>
            <a:spLocks noGrp="1"/>
          </p:cNvSpPr>
          <p:nvPr>
            <p:ph type="sldNum" sz="quarter" idx="12"/>
          </p:nvPr>
        </p:nvSpPr>
        <p:spPr/>
        <p:txBody>
          <a:bodyPr/>
          <a:lstStyle/>
          <a:p>
            <a:fld id="{844B0B26-293B-254B-B7C5-B670D79253F5}" type="slidenum">
              <a:rPr lang="en-US" smtClean="0"/>
              <a:t>7</a:t>
            </a:fld>
            <a:endParaRPr lang="en-US"/>
          </a:p>
        </p:txBody>
      </p:sp>
      <p:sp>
        <p:nvSpPr>
          <p:cNvPr id="11" name="TextBox 10">
            <a:extLst>
              <a:ext uri="{FF2B5EF4-FFF2-40B4-BE49-F238E27FC236}">
                <a16:creationId xmlns:a16="http://schemas.microsoft.com/office/drawing/2014/main" id="{491A1E59-B408-70EE-B682-74570126639E}"/>
              </a:ext>
            </a:extLst>
          </p:cNvPr>
          <p:cNvSpPr txBox="1"/>
          <p:nvPr/>
        </p:nvSpPr>
        <p:spPr>
          <a:xfrm>
            <a:off x="1" y="880026"/>
            <a:ext cx="5977466" cy="1569660"/>
          </a:xfrm>
          <a:prstGeom prst="rect">
            <a:avLst/>
          </a:prstGeom>
          <a:noFill/>
        </p:spPr>
        <p:txBody>
          <a:bodyPr wrap="square" lIns="91440" tIns="45720" rIns="91440" bIns="45720" rtlCol="0" anchor="t">
            <a:spAutoFit/>
          </a:bodyPr>
          <a:lstStyle/>
          <a:p>
            <a:pPr algn="ctr"/>
            <a:r>
              <a:rPr lang="en-US" sz="1600">
                <a:latin typeface="Montserrat Medium" panose="00000600000000000000" pitchFamily="2" charset="0"/>
              </a:rPr>
              <a:t>The Council established four working groups in these key areas:</a:t>
            </a:r>
          </a:p>
          <a:p>
            <a:pPr marL="342900" indent="-342900">
              <a:buAutoNum type="arabicPeriod"/>
            </a:pPr>
            <a:r>
              <a:rPr lang="en-US" sz="1600">
                <a:latin typeface="Montserrat Medium" panose="00000600000000000000" pitchFamily="2" charset="0"/>
              </a:rPr>
              <a:t>Finance</a:t>
            </a:r>
          </a:p>
          <a:p>
            <a:pPr marL="342900" indent="-342900">
              <a:buAutoNum type="arabicPeriod"/>
            </a:pPr>
            <a:r>
              <a:rPr lang="en-US" sz="1600">
                <a:latin typeface="Montserrat Medium" panose="00000600000000000000" pitchFamily="2" charset="0"/>
              </a:rPr>
              <a:t>Economic Opportunity</a:t>
            </a:r>
          </a:p>
          <a:p>
            <a:pPr marL="342900" indent="-342900">
              <a:buAutoNum type="arabicPeriod"/>
            </a:pPr>
            <a:r>
              <a:rPr lang="en-US" sz="1600">
                <a:latin typeface="Montserrat Medium" panose="00000600000000000000" pitchFamily="2" charset="0"/>
              </a:rPr>
              <a:t>Data</a:t>
            </a:r>
          </a:p>
          <a:p>
            <a:pPr marL="342900" indent="-342900">
              <a:buAutoNum type="arabicPeriod"/>
            </a:pPr>
            <a:r>
              <a:rPr lang="en-US" sz="1600">
                <a:latin typeface="Montserrat Medium" panose="00000600000000000000" pitchFamily="2" charset="0"/>
              </a:rPr>
              <a:t>Delivery Chain (City and State Processes)</a:t>
            </a:r>
          </a:p>
        </p:txBody>
      </p:sp>
      <p:pic>
        <p:nvPicPr>
          <p:cNvPr id="2" name="Picture 1">
            <a:extLst>
              <a:ext uri="{FF2B5EF4-FFF2-40B4-BE49-F238E27FC236}">
                <a16:creationId xmlns:a16="http://schemas.microsoft.com/office/drawing/2014/main" id="{5EF792E3-EB92-7D6F-5678-0BD8AAD341C1}"/>
              </a:ext>
            </a:extLst>
          </p:cNvPr>
          <p:cNvPicPr>
            <a:picLocks noChangeAspect="1"/>
          </p:cNvPicPr>
          <p:nvPr/>
        </p:nvPicPr>
        <p:blipFill>
          <a:blip r:embed="rId4"/>
          <a:stretch>
            <a:fillRect/>
          </a:stretch>
        </p:blipFill>
        <p:spPr>
          <a:xfrm>
            <a:off x="6289421" y="801367"/>
            <a:ext cx="2718575" cy="3346042"/>
          </a:xfrm>
          <a:prstGeom prst="rect">
            <a:avLst/>
          </a:prstGeom>
        </p:spPr>
      </p:pic>
      <p:sp>
        <p:nvSpPr>
          <p:cNvPr id="4" name="TextBox 3">
            <a:extLst>
              <a:ext uri="{FF2B5EF4-FFF2-40B4-BE49-F238E27FC236}">
                <a16:creationId xmlns:a16="http://schemas.microsoft.com/office/drawing/2014/main" id="{5803D9BE-AB64-9025-BA00-B09C577BA804}"/>
              </a:ext>
            </a:extLst>
          </p:cNvPr>
          <p:cNvSpPr txBox="1"/>
          <p:nvPr/>
        </p:nvSpPr>
        <p:spPr>
          <a:xfrm>
            <a:off x="1330" y="2573410"/>
            <a:ext cx="6288092" cy="8585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dirty="0"/>
              <a:t>​</a:t>
            </a:r>
            <a:endParaRPr lang="en-US" dirty="0">
              <a:latin typeface="Montserrat Medium" panose="00000600000000000000" pitchFamily="2" charset="0"/>
            </a:endParaRPr>
          </a:p>
          <a:p>
            <a:pPr>
              <a:lnSpc>
                <a:spcPts val="1350"/>
              </a:lnSpc>
            </a:pPr>
            <a:r>
              <a:rPr lang="en-US" sz="1600" dirty="0">
                <a:latin typeface="Montserrat Medium" panose="00000600000000000000" pitchFamily="2" charset="0"/>
              </a:rPr>
              <a:t>The Council and Working Groups are driven by the Reinvest Baltimore Action Plan, which established goals for the BVRC and each working group</a:t>
            </a:r>
          </a:p>
        </p:txBody>
      </p:sp>
      <p:pic>
        <p:nvPicPr>
          <p:cNvPr id="9" name="Picture 8">
            <a:extLst>
              <a:ext uri="{FF2B5EF4-FFF2-40B4-BE49-F238E27FC236}">
                <a16:creationId xmlns:a16="http://schemas.microsoft.com/office/drawing/2014/main" id="{20575D8E-A5A7-DFF3-57B8-EAE03CFF5C26}"/>
              </a:ext>
            </a:extLst>
          </p:cNvPr>
          <p:cNvPicPr>
            <a:picLocks noChangeAspect="1"/>
          </p:cNvPicPr>
          <p:nvPr/>
        </p:nvPicPr>
        <p:blipFill>
          <a:blip r:embed="rId5"/>
          <a:stretch>
            <a:fillRect/>
          </a:stretch>
        </p:blipFill>
        <p:spPr>
          <a:xfrm>
            <a:off x="1242857" y="3834484"/>
            <a:ext cx="1173728" cy="1265905"/>
          </a:xfrm>
          <a:prstGeom prst="rect">
            <a:avLst/>
          </a:prstGeom>
        </p:spPr>
      </p:pic>
      <p:sp>
        <p:nvSpPr>
          <p:cNvPr id="10" name="TextBox 9">
            <a:extLst>
              <a:ext uri="{FF2B5EF4-FFF2-40B4-BE49-F238E27FC236}">
                <a16:creationId xmlns:a16="http://schemas.microsoft.com/office/drawing/2014/main" id="{B632200F-CC77-DFB4-D86D-478E8B4BE97F}"/>
              </a:ext>
            </a:extLst>
          </p:cNvPr>
          <p:cNvSpPr txBox="1"/>
          <p:nvPr/>
        </p:nvSpPr>
        <p:spPr>
          <a:xfrm>
            <a:off x="101395" y="4142223"/>
            <a:ext cx="253027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accent5"/>
                </a:solidFill>
                <a:hlinkClick r:id="rId6">
                  <a:extLst>
                    <a:ext uri="{A12FA001-AC4F-418D-AE19-62706E023703}">
                      <ahyp:hlinkClr xmlns:ahyp="http://schemas.microsoft.com/office/drawing/2018/hyperlinkcolor" val="tx"/>
                    </a:ext>
                  </a:extLst>
                </a:hlinkClick>
              </a:rPr>
              <a:t>Action Plan</a:t>
            </a:r>
            <a:endParaRPr lang="en-US">
              <a:solidFill>
                <a:schemeClr val="accent5"/>
              </a:solidFill>
            </a:endParaRPr>
          </a:p>
          <a:p>
            <a:r>
              <a:rPr lang="en-US" u="sng">
                <a:solidFill>
                  <a:schemeClr val="accent5"/>
                </a:solidFill>
              </a:rPr>
              <a:t>Link</a:t>
            </a:r>
          </a:p>
        </p:txBody>
      </p:sp>
    </p:spTree>
    <p:extLst>
      <p:ext uri="{BB962C8B-B14F-4D97-AF65-F5344CB8AC3E}">
        <p14:creationId xmlns:p14="http://schemas.microsoft.com/office/powerpoint/2010/main" val="2511763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67292-8A00-7572-A427-D15CD100176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33793C6-02B1-7A64-CE88-DF3F2180BE69}"/>
              </a:ext>
            </a:extLst>
          </p:cNvPr>
          <p:cNvSpPr/>
          <p:nvPr/>
        </p:nvSpPr>
        <p:spPr>
          <a:xfrm>
            <a:off x="4609" y="4005108"/>
            <a:ext cx="2544096" cy="1143000"/>
          </a:xfrm>
          <a:prstGeom prst="rect">
            <a:avLst/>
          </a:prstGeom>
          <a:solidFill>
            <a:schemeClr val="tx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black and yellow logo with a tower&#10;&#10;Description automatically generated">
            <a:extLst>
              <a:ext uri="{FF2B5EF4-FFF2-40B4-BE49-F238E27FC236}">
                <a16:creationId xmlns:a16="http://schemas.microsoft.com/office/drawing/2014/main" id="{83F88C49-3F8E-7763-3029-D753247E92E5}"/>
              </a:ext>
            </a:extLst>
          </p:cNvPr>
          <p:cNvPicPr>
            <a:picLocks noChangeAspect="1"/>
          </p:cNvPicPr>
          <p:nvPr/>
        </p:nvPicPr>
        <p:blipFill>
          <a:blip r:embed="rId2"/>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A8C54BCB-63FE-2840-F971-22D68065F34E}"/>
              </a:ext>
            </a:extLst>
          </p:cNvPr>
          <p:cNvSpPr/>
          <p:nvPr/>
        </p:nvSpPr>
        <p:spPr>
          <a:xfrm>
            <a:off x="0" y="-31584"/>
            <a:ext cx="9144000" cy="754714"/>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5976D974-5D6B-0901-0AFC-F976E5A3DB66}"/>
              </a:ext>
            </a:extLst>
          </p:cNvPr>
          <p:cNvSpPr txBox="1">
            <a:spLocks/>
          </p:cNvSpPr>
          <p:nvPr/>
        </p:nvSpPr>
        <p:spPr>
          <a:xfrm>
            <a:off x="153010" y="86683"/>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a:latin typeface="Montserrat Black"/>
              </a:rPr>
              <a:t>Reinvest Baltimore Dashboard</a:t>
            </a:r>
            <a:endParaRPr lang="en-US" sz="3200" b="1">
              <a:latin typeface="Montserrat Black" pitchFamily="2" charset="77"/>
            </a:endParaRPr>
          </a:p>
        </p:txBody>
      </p:sp>
      <p:sp>
        <p:nvSpPr>
          <p:cNvPr id="3" name="Slide Number Placeholder 2">
            <a:extLst>
              <a:ext uri="{FF2B5EF4-FFF2-40B4-BE49-F238E27FC236}">
                <a16:creationId xmlns:a16="http://schemas.microsoft.com/office/drawing/2014/main" id="{0310112C-9BF2-F519-AFD2-7FAA2DC2D827}"/>
              </a:ext>
            </a:extLst>
          </p:cNvPr>
          <p:cNvSpPr>
            <a:spLocks noGrp="1"/>
          </p:cNvSpPr>
          <p:nvPr>
            <p:ph type="sldNum" sz="quarter" idx="12"/>
          </p:nvPr>
        </p:nvSpPr>
        <p:spPr/>
        <p:txBody>
          <a:bodyPr/>
          <a:lstStyle/>
          <a:p>
            <a:fld id="{844B0B26-293B-254B-B7C5-B670D79253F5}" type="slidenum">
              <a:rPr lang="en-US" smtClean="0"/>
              <a:t>8</a:t>
            </a:fld>
            <a:endParaRPr lang="en-US"/>
          </a:p>
        </p:txBody>
      </p:sp>
      <p:sp>
        <p:nvSpPr>
          <p:cNvPr id="5" name="TextBox 4">
            <a:extLst>
              <a:ext uri="{FF2B5EF4-FFF2-40B4-BE49-F238E27FC236}">
                <a16:creationId xmlns:a16="http://schemas.microsoft.com/office/drawing/2014/main" id="{C10262AC-39BA-3F4A-A9F4-F724BD2D33CE}"/>
              </a:ext>
            </a:extLst>
          </p:cNvPr>
          <p:cNvSpPr txBox="1"/>
          <p:nvPr/>
        </p:nvSpPr>
        <p:spPr>
          <a:xfrm>
            <a:off x="152092" y="898729"/>
            <a:ext cx="8429225"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Montserrat Medium" panose="00000600000000000000" pitchFamily="2" charset="0"/>
              </a:rPr>
              <a:t>At the request of the Reinvest Baltimore Council, DHCD's Research and Analytics team created a dashboard that provides data and insights on the City and State’s Revitalization Strategy, goals, progress and processes including:</a:t>
            </a:r>
          </a:p>
          <a:p>
            <a:endParaRPr lang="en-US"/>
          </a:p>
          <a:p>
            <a:pPr marL="285750" indent="-285750">
              <a:buFont typeface="Arial" panose="020B0604020202020204" pitchFamily="34" charset="0"/>
              <a:buChar char="•"/>
            </a:pPr>
            <a:r>
              <a:rPr lang="en-US">
                <a:latin typeface="Montserrat Medium" panose="00000600000000000000" pitchFamily="2" charset="0"/>
              </a:rPr>
              <a:t>Overall Vacant Building Reduction</a:t>
            </a:r>
          </a:p>
          <a:p>
            <a:pPr marL="285750" indent="-285750">
              <a:buFont typeface="Arial" panose="020B0604020202020204" pitchFamily="34" charset="0"/>
              <a:buChar char="•"/>
            </a:pPr>
            <a:r>
              <a:rPr lang="en-US">
                <a:latin typeface="Montserrat Medium" panose="00000600000000000000" pitchFamily="2" charset="0"/>
              </a:rPr>
              <a:t>Code Enforcement</a:t>
            </a:r>
          </a:p>
          <a:p>
            <a:pPr marL="285750" indent="-285750">
              <a:buFont typeface="Arial" panose="020B0604020202020204" pitchFamily="34" charset="0"/>
              <a:buChar char="•"/>
            </a:pPr>
            <a:r>
              <a:rPr lang="en-US">
                <a:latin typeface="Montserrat Medium" panose="00000600000000000000" pitchFamily="2" charset="0"/>
              </a:rPr>
              <a:t>Acquisitions and Dispositions</a:t>
            </a:r>
          </a:p>
          <a:p>
            <a:pPr marL="285750" indent="-285750">
              <a:buFont typeface="Arial" panose="020B0604020202020204" pitchFamily="34" charset="0"/>
              <a:buChar char="•"/>
            </a:pPr>
            <a:r>
              <a:rPr lang="en-US">
                <a:latin typeface="Montserrat Medium" panose="00000600000000000000" pitchFamily="2" charset="0"/>
              </a:rPr>
              <a:t>Population Growth</a:t>
            </a:r>
          </a:p>
          <a:p>
            <a:pPr marL="285750" indent="-285750">
              <a:buFont typeface="Arial" panose="020B0604020202020204" pitchFamily="34" charset="0"/>
              <a:buChar char="•"/>
            </a:pPr>
            <a:r>
              <a:rPr lang="en-US">
                <a:latin typeface="Montserrat Medium" panose="00000600000000000000" pitchFamily="2" charset="0"/>
              </a:rPr>
              <a:t>Demolition and Stabilization</a:t>
            </a:r>
          </a:p>
          <a:p>
            <a:pPr marL="342900" indent="-342900">
              <a:buAutoNum type="arabicPeriod"/>
            </a:pPr>
            <a:endParaRPr lang="en-US" b="1"/>
          </a:p>
          <a:p>
            <a:pPr marL="342900" indent="-342900">
              <a:buAutoNum type="arabicPeriod"/>
            </a:pPr>
            <a:endParaRPr lang="en-US" b="1"/>
          </a:p>
          <a:p>
            <a:pPr marL="342900" indent="-342900">
              <a:buAutoNum type="arabicPeriod"/>
            </a:pPr>
            <a:endParaRPr lang="en-US" b="1"/>
          </a:p>
        </p:txBody>
      </p:sp>
      <p:pic>
        <p:nvPicPr>
          <p:cNvPr id="6" name="Picture 5">
            <a:extLst>
              <a:ext uri="{FF2B5EF4-FFF2-40B4-BE49-F238E27FC236}">
                <a16:creationId xmlns:a16="http://schemas.microsoft.com/office/drawing/2014/main" id="{5C4EFC15-DD8A-F914-BA8B-41915B6B3623}"/>
              </a:ext>
            </a:extLst>
          </p:cNvPr>
          <p:cNvPicPr>
            <a:picLocks noChangeAspect="1"/>
          </p:cNvPicPr>
          <p:nvPr/>
        </p:nvPicPr>
        <p:blipFill>
          <a:blip r:embed="rId3"/>
          <a:stretch>
            <a:fillRect/>
          </a:stretch>
        </p:blipFill>
        <p:spPr>
          <a:xfrm>
            <a:off x="1281264" y="4083460"/>
            <a:ext cx="1004735" cy="1032387"/>
          </a:xfrm>
          <a:prstGeom prst="rect">
            <a:avLst/>
          </a:prstGeom>
        </p:spPr>
      </p:pic>
      <p:pic>
        <p:nvPicPr>
          <p:cNvPr id="11" name="Picture 10">
            <a:extLst>
              <a:ext uri="{FF2B5EF4-FFF2-40B4-BE49-F238E27FC236}">
                <a16:creationId xmlns:a16="http://schemas.microsoft.com/office/drawing/2014/main" id="{62A3E945-2A1A-C888-23DC-1B33DD44210E}"/>
              </a:ext>
            </a:extLst>
          </p:cNvPr>
          <p:cNvPicPr>
            <a:picLocks noChangeAspect="1"/>
          </p:cNvPicPr>
          <p:nvPr/>
        </p:nvPicPr>
        <p:blipFill>
          <a:blip r:embed="rId4"/>
          <a:stretch>
            <a:fillRect/>
          </a:stretch>
        </p:blipFill>
        <p:spPr>
          <a:xfrm>
            <a:off x="3716508" y="1598797"/>
            <a:ext cx="5012292" cy="2692214"/>
          </a:xfrm>
          <a:prstGeom prst="rect">
            <a:avLst/>
          </a:prstGeom>
        </p:spPr>
      </p:pic>
      <p:sp>
        <p:nvSpPr>
          <p:cNvPr id="4" name="TextBox 3">
            <a:extLst>
              <a:ext uri="{FF2B5EF4-FFF2-40B4-BE49-F238E27FC236}">
                <a16:creationId xmlns:a16="http://schemas.microsoft.com/office/drawing/2014/main" id="{A249665E-B905-2132-CE56-A49E0945B6A0}"/>
              </a:ext>
            </a:extLst>
          </p:cNvPr>
          <p:cNvSpPr txBox="1"/>
          <p:nvPr/>
        </p:nvSpPr>
        <p:spPr>
          <a:xfrm>
            <a:off x="152092" y="4336947"/>
            <a:ext cx="1603887"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hlinkClick r:id="rId5">
                  <a:extLst>
                    <a:ext uri="{A12FA001-AC4F-418D-AE19-62706E023703}">
                      <ahyp:hlinkClr xmlns:ahyp="http://schemas.microsoft.com/office/drawing/2018/hyperlinkcolor" val="tx"/>
                    </a:ext>
                  </a:extLst>
                </a:hlinkClick>
              </a:rPr>
              <a:t>BVRC </a:t>
            </a:r>
            <a:endParaRPr lang="en-US">
              <a:solidFill>
                <a:schemeClr val="bg1"/>
              </a:solidFill>
            </a:endParaRPr>
          </a:p>
          <a:p>
            <a:r>
              <a:rPr lang="en-US">
                <a:solidFill>
                  <a:schemeClr val="bg1"/>
                </a:solidFill>
                <a:hlinkClick r:id="rId5">
                  <a:extLst>
                    <a:ext uri="{A12FA001-AC4F-418D-AE19-62706E023703}">
                      <ahyp:hlinkClr xmlns:ahyp="http://schemas.microsoft.com/office/drawing/2018/hyperlinkcolor" val="tx"/>
                    </a:ext>
                  </a:extLst>
                </a:hlinkClick>
              </a:rPr>
              <a:t>Dashboard</a:t>
            </a:r>
          </a:p>
          <a:p>
            <a:r>
              <a:rPr lang="en-US">
                <a:solidFill>
                  <a:schemeClr val="bg1"/>
                </a:solidFill>
              </a:rPr>
              <a:t>Link</a:t>
            </a:r>
          </a:p>
        </p:txBody>
      </p:sp>
    </p:spTree>
    <p:extLst>
      <p:ext uri="{BB962C8B-B14F-4D97-AF65-F5344CB8AC3E}">
        <p14:creationId xmlns:p14="http://schemas.microsoft.com/office/powerpoint/2010/main" val="4034504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0A4D9-8FF4-9F92-2D2E-C80D87F65275}"/>
            </a:ext>
          </a:extLst>
        </p:cNvPr>
        <p:cNvGrpSpPr/>
        <p:nvPr/>
      </p:nvGrpSpPr>
      <p:grpSpPr>
        <a:xfrm>
          <a:off x="0" y="0"/>
          <a:ext cx="0" cy="0"/>
          <a:chOff x="0" y="0"/>
          <a:chExt cx="0" cy="0"/>
        </a:xfrm>
      </p:grpSpPr>
      <p:pic>
        <p:nvPicPr>
          <p:cNvPr id="16" name="Picture 15" descr="A black and white diamond pattern&#10;&#10;Description automatically generated">
            <a:extLst>
              <a:ext uri="{FF2B5EF4-FFF2-40B4-BE49-F238E27FC236}">
                <a16:creationId xmlns:a16="http://schemas.microsoft.com/office/drawing/2014/main" id="{C93A7F4D-B624-A6F6-FBED-CC3155313556}"/>
              </a:ext>
            </a:extLst>
          </p:cNvPr>
          <p:cNvPicPr>
            <a:picLocks noChangeAspect="1"/>
          </p:cNvPicPr>
          <p:nvPr/>
        </p:nvPicPr>
        <p:blipFill>
          <a:blip r:embed="rId2"/>
          <a:stretch>
            <a:fillRect/>
          </a:stretch>
        </p:blipFill>
        <p:spPr>
          <a:xfrm>
            <a:off x="0" y="0"/>
            <a:ext cx="9144000" cy="5143500"/>
          </a:xfrm>
          <a:prstGeom prst="rect">
            <a:avLst/>
          </a:prstGeom>
          <a:ln>
            <a:noFill/>
          </a:ln>
        </p:spPr>
      </p:pic>
      <p:pic>
        <p:nvPicPr>
          <p:cNvPr id="8" name="Picture 7" descr="A black and yellow logo with a tower&#10;&#10;Description automatically generated">
            <a:extLst>
              <a:ext uri="{FF2B5EF4-FFF2-40B4-BE49-F238E27FC236}">
                <a16:creationId xmlns:a16="http://schemas.microsoft.com/office/drawing/2014/main" id="{CAF87861-2D39-870E-B5ED-BA9761B3FA3D}"/>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F015ABFC-AC6E-9B47-0309-4C7DF8824AA2}"/>
              </a:ext>
            </a:extLst>
          </p:cNvPr>
          <p:cNvSpPr/>
          <p:nvPr/>
        </p:nvSpPr>
        <p:spPr>
          <a:xfrm>
            <a:off x="0" y="1"/>
            <a:ext cx="9144000" cy="669960"/>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EC9CF227-24A3-236A-1EAC-089B10DB9C51}"/>
              </a:ext>
            </a:extLst>
          </p:cNvPr>
          <p:cNvSpPr txBox="1">
            <a:spLocks/>
          </p:cNvSpPr>
          <p:nvPr/>
        </p:nvSpPr>
        <p:spPr>
          <a:xfrm>
            <a:off x="99007" y="83539"/>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dirty="0">
                <a:latin typeface="Montserrat Black"/>
              </a:rPr>
              <a:t>Funding of Reinvest Baltimore</a:t>
            </a:r>
            <a:endParaRPr lang="en-US" sz="3200" b="1" dirty="0">
              <a:latin typeface="Montserrat Black" pitchFamily="2" charset="77"/>
            </a:endParaRPr>
          </a:p>
        </p:txBody>
      </p:sp>
      <p:sp>
        <p:nvSpPr>
          <p:cNvPr id="3" name="Slide Number Placeholder 2">
            <a:extLst>
              <a:ext uri="{FF2B5EF4-FFF2-40B4-BE49-F238E27FC236}">
                <a16:creationId xmlns:a16="http://schemas.microsoft.com/office/drawing/2014/main" id="{279F3189-1749-2B3D-DD69-C7DFDB627724}"/>
              </a:ext>
            </a:extLst>
          </p:cNvPr>
          <p:cNvSpPr>
            <a:spLocks noGrp="1"/>
          </p:cNvSpPr>
          <p:nvPr>
            <p:ph type="sldNum" sz="quarter" idx="12"/>
          </p:nvPr>
        </p:nvSpPr>
        <p:spPr/>
        <p:txBody>
          <a:bodyPr/>
          <a:lstStyle/>
          <a:p>
            <a:fld id="{844B0B26-293B-254B-B7C5-B670D79253F5}" type="slidenum">
              <a:rPr lang="en-US" smtClean="0"/>
              <a:t>9</a:t>
            </a:fld>
            <a:endParaRPr lang="en-US"/>
          </a:p>
        </p:txBody>
      </p:sp>
      <p:sp>
        <p:nvSpPr>
          <p:cNvPr id="2" name="TextBox 1">
            <a:extLst>
              <a:ext uri="{FF2B5EF4-FFF2-40B4-BE49-F238E27FC236}">
                <a16:creationId xmlns:a16="http://schemas.microsoft.com/office/drawing/2014/main" id="{3760439C-CB8C-4454-927C-19F7624AE17F}"/>
              </a:ext>
            </a:extLst>
          </p:cNvPr>
          <p:cNvSpPr txBox="1"/>
          <p:nvPr/>
        </p:nvSpPr>
        <p:spPr>
          <a:xfrm>
            <a:off x="113558" y="893137"/>
            <a:ext cx="8698357"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Montserrat Medium"/>
              </a:rPr>
              <a:t>Prior to the establishment of BVRI, Delegate Stephanie Smith established the </a:t>
            </a:r>
            <a:r>
              <a:rPr lang="en-US" b="1">
                <a:latin typeface="Montserrat Medium"/>
              </a:rPr>
              <a:t>$50M annually for BVRI</a:t>
            </a:r>
            <a:r>
              <a:rPr lang="en-US">
                <a:latin typeface="Montserrat Medium"/>
              </a:rPr>
              <a:t> through House Bill 1334 – The Continuation of the CORE Partnership Fund - which passed by the General Assembly in 2024. </a:t>
            </a:r>
          </a:p>
          <a:p>
            <a:endParaRPr lang="en-US" b="1" dirty="0">
              <a:latin typeface="Montserrat Medium" panose="00000600000000000000" pitchFamily="2" charset="0"/>
            </a:endParaRPr>
          </a:p>
          <a:p>
            <a:r>
              <a:rPr lang="en-US" dirty="0">
                <a:latin typeface="Montserrat Medium" panose="00000600000000000000" pitchFamily="2" charset="0"/>
              </a:rPr>
              <a:t>The money administered by State DHCD is given to three parties:</a:t>
            </a:r>
          </a:p>
          <a:p>
            <a:endParaRPr lang="en-US" dirty="0">
              <a:latin typeface="Montserrat Medium" panose="00000600000000000000" pitchFamily="2" charset="0"/>
            </a:endParaRPr>
          </a:p>
          <a:p>
            <a:r>
              <a:rPr lang="en-US" dirty="0">
                <a:latin typeface="Montserrat Medium" panose="00000600000000000000" pitchFamily="2" charset="0"/>
              </a:rPr>
              <a:t>(1) </a:t>
            </a:r>
            <a:r>
              <a:rPr lang="en-US" b="1" dirty="0">
                <a:latin typeface="Montserrat Medium" panose="00000600000000000000" pitchFamily="2" charset="0"/>
              </a:rPr>
              <a:t>Maryland Community Investment </a:t>
            </a:r>
            <a:r>
              <a:rPr lang="en-US" b="1" dirty="0" err="1">
                <a:latin typeface="Montserrat Medium" panose="00000600000000000000" pitchFamily="2" charset="0"/>
              </a:rPr>
              <a:t>Coorporation</a:t>
            </a:r>
            <a:r>
              <a:rPr lang="en-US" b="1" dirty="0">
                <a:latin typeface="Montserrat Medium" panose="00000600000000000000" pitchFamily="2" charset="0"/>
              </a:rPr>
              <a:t> (</a:t>
            </a:r>
            <a:r>
              <a:rPr lang="en-US" b="1" dirty="0" err="1">
                <a:latin typeface="Montserrat Medium" panose="00000600000000000000" pitchFamily="2" charset="0"/>
              </a:rPr>
              <a:t>MCIC</a:t>
            </a:r>
            <a:r>
              <a:rPr lang="en-US" b="1" dirty="0">
                <a:latin typeface="Montserrat Medium" panose="00000600000000000000" pitchFamily="2" charset="0"/>
              </a:rPr>
              <a:t>)</a:t>
            </a:r>
            <a:r>
              <a:rPr lang="en-US" dirty="0">
                <a:latin typeface="Montserrat Medium" panose="00000600000000000000" pitchFamily="2" charset="0"/>
              </a:rPr>
              <a:t> - </a:t>
            </a:r>
            <a:r>
              <a:rPr lang="en-US" dirty="0" err="1">
                <a:latin typeface="Montserrat Medium" panose="00000600000000000000" pitchFamily="2" charset="0"/>
              </a:rPr>
              <a:t>MCIC</a:t>
            </a:r>
            <a:r>
              <a:rPr lang="en-US" dirty="0">
                <a:latin typeface="Montserrat Medium" panose="00000600000000000000" pitchFamily="2" charset="0"/>
              </a:rPr>
              <a:t> grants money to Community Development Organizations (like </a:t>
            </a:r>
            <a:r>
              <a:rPr lang="en-US" dirty="0" err="1">
                <a:latin typeface="Montserrat Medium" panose="00000600000000000000" pitchFamily="2" charset="0"/>
              </a:rPr>
              <a:t>SECDC</a:t>
            </a:r>
            <a:r>
              <a:rPr lang="en-US" dirty="0">
                <a:latin typeface="Montserrat Medium" panose="00000600000000000000" pitchFamily="2" charset="0"/>
              </a:rPr>
              <a:t>, NHS, PHR, CHAI) who directly rehabilitation properties to achieve a use and occupancy permit. CDOs apply through State DHCD for funding. The most recent application round ended on April 1, 2026.</a:t>
            </a:r>
          </a:p>
          <a:p>
            <a:endParaRPr lang="en-US" dirty="0">
              <a:latin typeface="Montserrat Medium" panose="00000600000000000000" pitchFamily="2" charset="0"/>
            </a:endParaRPr>
          </a:p>
          <a:p>
            <a:r>
              <a:rPr lang="en-US" dirty="0">
                <a:latin typeface="Montserrat Medium" panose="00000600000000000000" pitchFamily="2" charset="0"/>
              </a:rPr>
              <a:t>(2) </a:t>
            </a:r>
            <a:r>
              <a:rPr lang="en-US" b="1" dirty="0">
                <a:latin typeface="Montserrat Medium" panose="00000600000000000000" pitchFamily="2" charset="0"/>
              </a:rPr>
              <a:t>Baltimore Department of Housing and Community Development – </a:t>
            </a:r>
            <a:r>
              <a:rPr lang="en-US" dirty="0">
                <a:latin typeface="Montserrat Medium" panose="00000600000000000000" pitchFamily="2" charset="0"/>
              </a:rPr>
              <a:t>The City uses BVRI funding to accelerate the Vacancy Work related to Reframe Baltimore</a:t>
            </a:r>
          </a:p>
          <a:p>
            <a:endParaRPr lang="en-US" dirty="0">
              <a:latin typeface="Montserrat Medium" panose="00000600000000000000" pitchFamily="2" charset="0"/>
            </a:endParaRPr>
          </a:p>
          <a:p>
            <a:r>
              <a:rPr lang="en-US" dirty="0">
                <a:latin typeface="Montserrat Medium" panose="00000600000000000000" pitchFamily="2" charset="0"/>
              </a:rPr>
              <a:t>(3) </a:t>
            </a:r>
            <a:r>
              <a:rPr lang="en-US" b="1" dirty="0">
                <a:latin typeface="Montserrat Medium" panose="00000600000000000000" pitchFamily="2" charset="0"/>
              </a:rPr>
              <a:t>Maryland Stadium Authority (</a:t>
            </a:r>
            <a:r>
              <a:rPr lang="en-US" b="1" dirty="0" err="1">
                <a:latin typeface="Montserrat Medium" panose="00000600000000000000" pitchFamily="2" charset="0"/>
              </a:rPr>
              <a:t>MSA</a:t>
            </a:r>
            <a:r>
              <a:rPr lang="en-US" b="1" dirty="0">
                <a:latin typeface="Montserrat Medium" panose="00000600000000000000" pitchFamily="2" charset="0"/>
              </a:rPr>
              <a:t>) - </a:t>
            </a:r>
            <a:r>
              <a:rPr lang="en-US" dirty="0" err="1">
                <a:latin typeface="Montserrat Medium" panose="00000600000000000000" pitchFamily="2" charset="0"/>
              </a:rPr>
              <a:t>MSA</a:t>
            </a:r>
            <a:r>
              <a:rPr lang="en-US" dirty="0">
                <a:latin typeface="Montserrat Medium" panose="00000600000000000000" pitchFamily="2" charset="0"/>
              </a:rPr>
              <a:t>, from the direction of City DHCD, </a:t>
            </a:r>
            <a:r>
              <a:rPr lang="en-US" dirty="0" err="1">
                <a:latin typeface="Montserrat Medium" panose="00000600000000000000" pitchFamily="2" charset="0"/>
              </a:rPr>
              <a:t>MSA</a:t>
            </a:r>
            <a:r>
              <a:rPr lang="en-US" dirty="0">
                <a:latin typeface="Montserrat Medium" panose="00000600000000000000" pitchFamily="2" charset="0"/>
              </a:rPr>
              <a:t> demolishes and stabilizes properties within the City.</a:t>
            </a:r>
          </a:p>
        </p:txBody>
      </p:sp>
    </p:spTree>
    <p:extLst>
      <p:ext uri="{BB962C8B-B14F-4D97-AF65-F5344CB8AC3E}">
        <p14:creationId xmlns:p14="http://schemas.microsoft.com/office/powerpoint/2010/main" val="1934542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A0E15-A7DB-7E9D-27D1-2436D135C3CB}"/>
            </a:ext>
          </a:extLst>
        </p:cNvPr>
        <p:cNvGrpSpPr/>
        <p:nvPr/>
      </p:nvGrpSpPr>
      <p:grpSpPr>
        <a:xfrm>
          <a:off x="0" y="0"/>
          <a:ext cx="0" cy="0"/>
          <a:chOff x="0" y="0"/>
          <a:chExt cx="0" cy="0"/>
        </a:xfrm>
      </p:grpSpPr>
      <p:pic>
        <p:nvPicPr>
          <p:cNvPr id="16" name="Picture 15" descr="A black and white diamond pattern&#10;&#10;Description automatically generated">
            <a:extLst>
              <a:ext uri="{FF2B5EF4-FFF2-40B4-BE49-F238E27FC236}">
                <a16:creationId xmlns:a16="http://schemas.microsoft.com/office/drawing/2014/main" id="{130C318A-B849-8A22-F5AA-ACB3BF68A6E7}"/>
              </a:ext>
            </a:extLst>
          </p:cNvPr>
          <p:cNvPicPr>
            <a:picLocks noChangeAspect="1"/>
          </p:cNvPicPr>
          <p:nvPr/>
        </p:nvPicPr>
        <p:blipFill>
          <a:blip r:embed="rId2"/>
          <a:stretch>
            <a:fillRect/>
          </a:stretch>
        </p:blipFill>
        <p:spPr>
          <a:xfrm>
            <a:off x="0" y="0"/>
            <a:ext cx="9144000" cy="5143500"/>
          </a:xfrm>
          <a:prstGeom prst="rect">
            <a:avLst/>
          </a:prstGeom>
        </p:spPr>
      </p:pic>
      <p:pic>
        <p:nvPicPr>
          <p:cNvPr id="8" name="Picture 7" descr="A black and yellow logo with a tower&#10;&#10;Description automatically generated">
            <a:extLst>
              <a:ext uri="{FF2B5EF4-FFF2-40B4-BE49-F238E27FC236}">
                <a16:creationId xmlns:a16="http://schemas.microsoft.com/office/drawing/2014/main" id="{92464B28-3323-8899-7970-8FD18E7E06FB}"/>
              </a:ext>
            </a:extLst>
          </p:cNvPr>
          <p:cNvPicPr>
            <a:picLocks noChangeAspect="1"/>
          </p:cNvPicPr>
          <p:nvPr/>
        </p:nvPicPr>
        <p:blipFill>
          <a:blip r:embed="rId3"/>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047D8769-2394-0A2A-2F48-2755484A1650}"/>
              </a:ext>
            </a:extLst>
          </p:cNvPr>
          <p:cNvSpPr/>
          <p:nvPr/>
        </p:nvSpPr>
        <p:spPr>
          <a:xfrm>
            <a:off x="0" y="0"/>
            <a:ext cx="9144000" cy="995749"/>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3600" b="1">
                <a:solidFill>
                  <a:schemeClr val="tx1"/>
                </a:solidFill>
                <a:latin typeface="Montserrat Black"/>
                <a:ea typeface="Calibri"/>
                <a:cs typeface="Calibri"/>
              </a:rPr>
              <a:t>Coordination </a:t>
            </a:r>
          </a:p>
        </p:txBody>
      </p:sp>
      <p:sp>
        <p:nvSpPr>
          <p:cNvPr id="3" name="Slide Number Placeholder 2">
            <a:extLst>
              <a:ext uri="{FF2B5EF4-FFF2-40B4-BE49-F238E27FC236}">
                <a16:creationId xmlns:a16="http://schemas.microsoft.com/office/drawing/2014/main" id="{0E56C602-D593-7D1C-0D95-561963BFBEA6}"/>
              </a:ext>
            </a:extLst>
          </p:cNvPr>
          <p:cNvSpPr>
            <a:spLocks noGrp="1"/>
          </p:cNvSpPr>
          <p:nvPr>
            <p:ph type="sldNum" sz="quarter" idx="12"/>
          </p:nvPr>
        </p:nvSpPr>
        <p:spPr/>
        <p:txBody>
          <a:bodyPr/>
          <a:lstStyle/>
          <a:p>
            <a:fld id="{844B0B26-293B-254B-B7C5-B670D79253F5}" type="slidenum">
              <a:rPr lang="en-US" smtClean="0"/>
              <a:t>10</a:t>
            </a:fld>
            <a:endParaRPr lang="en-US"/>
          </a:p>
        </p:txBody>
      </p:sp>
      <p:sp>
        <p:nvSpPr>
          <p:cNvPr id="2" name="TextBox 1">
            <a:extLst>
              <a:ext uri="{FF2B5EF4-FFF2-40B4-BE49-F238E27FC236}">
                <a16:creationId xmlns:a16="http://schemas.microsoft.com/office/drawing/2014/main" id="{8A42224C-C483-CCEE-7E2B-A05ECE507BF5}"/>
              </a:ext>
            </a:extLst>
          </p:cNvPr>
          <p:cNvSpPr txBox="1"/>
          <p:nvPr/>
        </p:nvSpPr>
        <p:spPr>
          <a:xfrm>
            <a:off x="-2407" y="1287697"/>
            <a:ext cx="9022032" cy="3293209"/>
          </a:xfrm>
          <a:prstGeom prst="rect">
            <a:avLst/>
          </a:prstGeom>
          <a:noFill/>
        </p:spPr>
        <p:txBody>
          <a:bodyPr wrap="square" lIns="91440" tIns="45720" rIns="91440" bIns="45720" rtlCol="0" anchor="t">
            <a:spAutoFit/>
          </a:bodyPr>
          <a:lstStyle/>
          <a:p>
            <a:pPr marL="171450" indent="-171450">
              <a:buClr>
                <a:srgbClr val="FEB827"/>
              </a:buClr>
              <a:buFont typeface="Wingdings" panose="05000000000000000000" pitchFamily="2" charset="2"/>
              <a:buChar char="v"/>
            </a:pPr>
            <a:r>
              <a:rPr lang="en-US" sz="1600" b="1">
                <a:latin typeface="Montserrat Medium" panose="00000600000000000000" pitchFamily="2" charset="0"/>
              </a:rPr>
              <a:t>City DHCD participates in two main coordination forums with BVRI partners: </a:t>
            </a:r>
            <a:r>
              <a:rPr lang="en-US" sz="1600">
                <a:latin typeface="Montserrat Medium" panose="00000600000000000000" pitchFamily="2" charset="0"/>
              </a:rPr>
              <a:t>(1) bi-monthly public BVRC meeting focused on advancing Executive Order goals, and (2) a quarterly BVRI coordination meeting with City and State DHCD, Maryland Community Investment Corporation, and Community Development Organizations (CDOs).</a:t>
            </a:r>
          </a:p>
          <a:p>
            <a:pPr marL="171450" indent="-171450">
              <a:buClr>
                <a:srgbClr val="FEB827"/>
              </a:buClr>
              <a:buFont typeface="Wingdings" panose="05000000000000000000" pitchFamily="2" charset="2"/>
              <a:buChar char="v"/>
            </a:pPr>
            <a:endParaRPr lang="en-US" sz="1600">
              <a:latin typeface="Montserrat Medium" panose="00000600000000000000" pitchFamily="2" charset="0"/>
            </a:endParaRPr>
          </a:p>
          <a:p>
            <a:pPr marL="171450" indent="-171450">
              <a:buClr>
                <a:srgbClr val="FEB827"/>
              </a:buClr>
              <a:buFont typeface="Wingdings" panose="05000000000000000000" pitchFamily="2" charset="2"/>
              <a:buChar char="v"/>
            </a:pPr>
            <a:r>
              <a:rPr lang="en-US" sz="1600">
                <a:latin typeface="Montserrat Medium" panose="00000600000000000000" pitchFamily="2" charset="0"/>
              </a:rPr>
              <a:t>To date, 36 coordination meetings have been held (including 14 in FY26 Q2 and 17 in FY26 Q3), with participation from 17 CDOs; additional meetings are ongoing in FY26 Q4.</a:t>
            </a:r>
          </a:p>
          <a:p>
            <a:pPr marL="171450" indent="-171450">
              <a:buClr>
                <a:srgbClr val="FEB827"/>
              </a:buClr>
              <a:buFont typeface="Wingdings" panose="05000000000000000000" pitchFamily="2" charset="2"/>
              <a:buChar char="v"/>
            </a:pPr>
            <a:endParaRPr lang="en-US" sz="1600">
              <a:latin typeface="Montserrat Medium" panose="00000600000000000000" pitchFamily="2" charset="0"/>
            </a:endParaRPr>
          </a:p>
          <a:p>
            <a:pPr marL="171450" indent="-171450">
              <a:buClr>
                <a:srgbClr val="FEB827"/>
              </a:buClr>
              <a:buFont typeface="Wingdings" panose="05000000000000000000" pitchFamily="2" charset="2"/>
              <a:buChar char="v"/>
            </a:pPr>
            <a:r>
              <a:rPr lang="en-US" sz="1600">
                <a:latin typeface="Montserrat Medium" panose="00000600000000000000" pitchFamily="2" charset="0"/>
              </a:rPr>
              <a:t>These sessions have strengthened inter-agency alignment, improved funding and property data transparency, and helped address operational challenges such as permitting and lien-related barriers.</a:t>
            </a:r>
          </a:p>
        </p:txBody>
      </p:sp>
    </p:spTree>
    <p:extLst>
      <p:ext uri="{BB962C8B-B14F-4D97-AF65-F5344CB8AC3E}">
        <p14:creationId xmlns:p14="http://schemas.microsoft.com/office/powerpoint/2010/main" val="285064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4F118-C71E-3F1F-059B-5B5FE448C63D}"/>
            </a:ext>
          </a:extLst>
        </p:cNvPr>
        <p:cNvGrpSpPr/>
        <p:nvPr/>
      </p:nvGrpSpPr>
      <p:grpSpPr>
        <a:xfrm>
          <a:off x="0" y="0"/>
          <a:ext cx="0" cy="0"/>
          <a:chOff x="0" y="0"/>
          <a:chExt cx="0" cy="0"/>
        </a:xfrm>
      </p:grpSpPr>
      <p:pic>
        <p:nvPicPr>
          <p:cNvPr id="8" name="Picture 7" descr="A black and yellow logo with a tower&#10;&#10;Description automatically generated">
            <a:extLst>
              <a:ext uri="{FF2B5EF4-FFF2-40B4-BE49-F238E27FC236}">
                <a16:creationId xmlns:a16="http://schemas.microsoft.com/office/drawing/2014/main" id="{467C74E1-7EA0-708D-4397-BC3727AC7778}"/>
              </a:ext>
            </a:extLst>
          </p:cNvPr>
          <p:cNvPicPr>
            <a:picLocks noChangeAspect="1"/>
          </p:cNvPicPr>
          <p:nvPr/>
        </p:nvPicPr>
        <p:blipFill>
          <a:blip r:embed="rId2"/>
          <a:stretch>
            <a:fillRect/>
          </a:stretch>
        </p:blipFill>
        <p:spPr>
          <a:xfrm>
            <a:off x="8138160" y="4270518"/>
            <a:ext cx="667045" cy="754714"/>
          </a:xfrm>
          <a:prstGeom prst="rect">
            <a:avLst/>
          </a:prstGeom>
        </p:spPr>
      </p:pic>
      <p:sp>
        <p:nvSpPr>
          <p:cNvPr id="17" name="Rectangle 16">
            <a:extLst>
              <a:ext uri="{FF2B5EF4-FFF2-40B4-BE49-F238E27FC236}">
                <a16:creationId xmlns:a16="http://schemas.microsoft.com/office/drawing/2014/main" id="{3008EEC2-C2FD-7C97-1504-FBA51C9E20CF}"/>
              </a:ext>
            </a:extLst>
          </p:cNvPr>
          <p:cNvSpPr/>
          <p:nvPr/>
        </p:nvSpPr>
        <p:spPr>
          <a:xfrm>
            <a:off x="0" y="0"/>
            <a:ext cx="9144000" cy="995749"/>
          </a:xfrm>
          <a:prstGeom prst="rect">
            <a:avLst/>
          </a:prstGeom>
          <a:solidFill>
            <a:srgbClr val="FEB827"/>
          </a:solidFill>
          <a:ln>
            <a:noFill/>
          </a:ln>
          <a:effectLst>
            <a:outerShdw blurRad="172078" dist="38100" dir="5400000" sx="100684" sy="100684" algn="t" rotWithShape="0">
              <a:prstClr val="black">
                <a:alpha val="1634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00F76682-1D81-0B82-EFC5-5699E35E34B1}"/>
              </a:ext>
            </a:extLst>
          </p:cNvPr>
          <p:cNvSpPr txBox="1">
            <a:spLocks/>
          </p:cNvSpPr>
          <p:nvPr/>
        </p:nvSpPr>
        <p:spPr>
          <a:xfrm>
            <a:off x="153010" y="118268"/>
            <a:ext cx="8428306" cy="637174"/>
          </a:xfrm>
          <a:prstGeom prst="rect">
            <a:avLst/>
          </a:prstGeom>
        </p:spPr>
        <p:txBody>
          <a:bodyPr lIns="91440" tIns="45720" rIns="91440" bIns="45720"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3200" b="1" dirty="0">
                <a:latin typeface="Montserrat Black"/>
              </a:rPr>
              <a:t>How to Stay Updated</a:t>
            </a:r>
          </a:p>
        </p:txBody>
      </p:sp>
      <p:sp>
        <p:nvSpPr>
          <p:cNvPr id="3" name="Slide Number Placeholder 2">
            <a:extLst>
              <a:ext uri="{FF2B5EF4-FFF2-40B4-BE49-F238E27FC236}">
                <a16:creationId xmlns:a16="http://schemas.microsoft.com/office/drawing/2014/main" id="{9BF38555-73BD-2B00-EE4A-ACCF1DF9F10D}"/>
              </a:ext>
            </a:extLst>
          </p:cNvPr>
          <p:cNvSpPr>
            <a:spLocks noGrp="1"/>
          </p:cNvSpPr>
          <p:nvPr>
            <p:ph type="sldNum" sz="quarter" idx="12"/>
          </p:nvPr>
        </p:nvSpPr>
        <p:spPr/>
        <p:txBody>
          <a:bodyPr/>
          <a:lstStyle/>
          <a:p>
            <a:fld id="{844B0B26-293B-254B-B7C5-B670D79253F5}" type="slidenum">
              <a:rPr lang="en-US" smtClean="0"/>
              <a:t>11</a:t>
            </a:fld>
            <a:endParaRPr lang="en-US"/>
          </a:p>
        </p:txBody>
      </p:sp>
      <p:sp>
        <p:nvSpPr>
          <p:cNvPr id="2" name="TextBox 1">
            <a:extLst>
              <a:ext uri="{FF2B5EF4-FFF2-40B4-BE49-F238E27FC236}">
                <a16:creationId xmlns:a16="http://schemas.microsoft.com/office/drawing/2014/main" id="{FD172256-FECB-0555-927A-265896BF9027}"/>
              </a:ext>
            </a:extLst>
          </p:cNvPr>
          <p:cNvSpPr txBox="1"/>
          <p:nvPr/>
        </p:nvSpPr>
        <p:spPr>
          <a:xfrm>
            <a:off x="159826" y="1205962"/>
            <a:ext cx="8587029"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Montserrat Medium"/>
              </a:rPr>
              <a:t>The BVRC is open to the public and meets bi-monthly in person and online. The next BVRC meeting is June 29, 2026 from 11am-1pm. You can get updates on </a:t>
            </a:r>
            <a:r>
              <a:rPr lang="en-US" dirty="0" err="1">
                <a:latin typeface="Montserrat Medium"/>
              </a:rPr>
              <a:t>whats</a:t>
            </a:r>
            <a:r>
              <a:rPr lang="en-US" dirty="0">
                <a:latin typeface="Montserrat Medium"/>
              </a:rPr>
              <a:t> going on signing up for notifications on </a:t>
            </a:r>
            <a:r>
              <a:rPr lang="en-US" dirty="0">
                <a:latin typeface="Montserrat Medium"/>
                <a:hlinkClick r:id="rId3"/>
              </a:rPr>
              <a:t>Maryland DHCD's Website</a:t>
            </a:r>
            <a:r>
              <a:rPr lang="en-US" dirty="0">
                <a:latin typeface="Montserrat Medium"/>
              </a:rPr>
              <a:t> using the QR Code Below:</a:t>
            </a:r>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p:txBody>
      </p:sp>
      <p:pic>
        <p:nvPicPr>
          <p:cNvPr id="6" name="Picture 5">
            <a:extLst>
              <a:ext uri="{FF2B5EF4-FFF2-40B4-BE49-F238E27FC236}">
                <a16:creationId xmlns:a16="http://schemas.microsoft.com/office/drawing/2014/main" id="{37B118F7-0954-2457-65E3-5A225D881C24}"/>
              </a:ext>
            </a:extLst>
          </p:cNvPr>
          <p:cNvPicPr>
            <a:picLocks noChangeAspect="1"/>
          </p:cNvPicPr>
          <p:nvPr/>
        </p:nvPicPr>
        <p:blipFill>
          <a:blip r:embed="rId4"/>
          <a:stretch>
            <a:fillRect/>
          </a:stretch>
        </p:blipFill>
        <p:spPr>
          <a:xfrm>
            <a:off x="3564610" y="2113887"/>
            <a:ext cx="5453467" cy="2911133"/>
          </a:xfrm>
          <a:prstGeom prst="rect">
            <a:avLst/>
          </a:prstGeom>
        </p:spPr>
      </p:pic>
      <p:pic>
        <p:nvPicPr>
          <p:cNvPr id="9" name="Picture 8">
            <a:extLst>
              <a:ext uri="{FF2B5EF4-FFF2-40B4-BE49-F238E27FC236}">
                <a16:creationId xmlns:a16="http://schemas.microsoft.com/office/drawing/2014/main" id="{CA846373-5848-1D18-A6FF-AF315502A3D2}"/>
              </a:ext>
            </a:extLst>
          </p:cNvPr>
          <p:cNvPicPr>
            <a:picLocks noChangeAspect="1"/>
          </p:cNvPicPr>
          <p:nvPr/>
        </p:nvPicPr>
        <p:blipFill>
          <a:blip r:embed="rId5"/>
          <a:stretch>
            <a:fillRect/>
          </a:stretch>
        </p:blipFill>
        <p:spPr>
          <a:xfrm>
            <a:off x="443155" y="2162498"/>
            <a:ext cx="2842971" cy="2862345"/>
          </a:xfrm>
          <a:prstGeom prst="rect">
            <a:avLst/>
          </a:prstGeom>
        </p:spPr>
      </p:pic>
    </p:spTree>
    <p:extLst>
      <p:ext uri="{BB962C8B-B14F-4D97-AF65-F5344CB8AC3E}">
        <p14:creationId xmlns:p14="http://schemas.microsoft.com/office/powerpoint/2010/main" val="1480955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ue and white diamond pattern&#10;&#10;Description automatically generated">
            <a:extLst>
              <a:ext uri="{FF2B5EF4-FFF2-40B4-BE49-F238E27FC236}">
                <a16:creationId xmlns:a16="http://schemas.microsoft.com/office/drawing/2014/main" id="{1E46F515-2468-CFCA-6140-108FE67BFF90}"/>
              </a:ext>
            </a:extLst>
          </p:cNvPr>
          <p:cNvPicPr>
            <a:picLocks noChangeAspect="1"/>
          </p:cNvPicPr>
          <p:nvPr/>
        </p:nvPicPr>
        <p:blipFill>
          <a:blip r:embed="rId2"/>
          <a:stretch>
            <a:fillRect/>
          </a:stretch>
        </p:blipFill>
        <p:spPr>
          <a:xfrm>
            <a:off x="0" y="0"/>
            <a:ext cx="9144000" cy="5143500"/>
          </a:xfrm>
          <a:prstGeom prst="rect">
            <a:avLst/>
          </a:prstGeom>
          <a:solidFill>
            <a:srgbClr val="293589"/>
          </a:solidFill>
        </p:spPr>
      </p:pic>
      <p:sp>
        <p:nvSpPr>
          <p:cNvPr id="2" name="Google Shape;81;p19">
            <a:extLst>
              <a:ext uri="{FF2B5EF4-FFF2-40B4-BE49-F238E27FC236}">
                <a16:creationId xmlns:a16="http://schemas.microsoft.com/office/drawing/2014/main" id="{DC0D8CD6-C16F-071E-0F47-B258159378EA}"/>
              </a:ext>
            </a:extLst>
          </p:cNvPr>
          <p:cNvSpPr txBox="1">
            <a:spLocks noGrp="1"/>
          </p:cNvSpPr>
          <p:nvPr>
            <p:ph type="ctrTitle"/>
          </p:nvPr>
        </p:nvSpPr>
        <p:spPr>
          <a:xfrm>
            <a:off x="544358" y="1552571"/>
            <a:ext cx="8055283" cy="1019179"/>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sz="8000" b="1">
                <a:solidFill>
                  <a:schemeClr val="bg1"/>
                </a:solidFill>
                <a:latin typeface="Montserrat Black" pitchFamily="2" charset="77"/>
              </a:rPr>
              <a:t>THANK YOU!</a:t>
            </a:r>
          </a:p>
        </p:txBody>
      </p:sp>
      <p:pic>
        <p:nvPicPr>
          <p:cNvPr id="4" name="Picture 3" descr="A black and yellow logo with a black and yellow striped circle and a black and white flag&#10;&#10;Description automatically generated">
            <a:extLst>
              <a:ext uri="{FF2B5EF4-FFF2-40B4-BE49-F238E27FC236}">
                <a16:creationId xmlns:a16="http://schemas.microsoft.com/office/drawing/2014/main" id="{318D8516-E4B7-4A33-B929-BAD4A21E461E}"/>
              </a:ext>
            </a:extLst>
          </p:cNvPr>
          <p:cNvPicPr>
            <a:picLocks noChangeAspect="1"/>
          </p:cNvPicPr>
          <p:nvPr/>
        </p:nvPicPr>
        <p:blipFill>
          <a:blip r:embed="rId3"/>
          <a:stretch>
            <a:fillRect/>
          </a:stretch>
        </p:blipFill>
        <p:spPr>
          <a:xfrm>
            <a:off x="3936796" y="3587858"/>
            <a:ext cx="1270407" cy="1437374"/>
          </a:xfrm>
          <a:prstGeom prst="rect">
            <a:avLst/>
          </a:prstGeom>
        </p:spPr>
      </p:pic>
    </p:spTree>
    <p:extLst>
      <p:ext uri="{BB962C8B-B14F-4D97-AF65-F5344CB8AC3E}">
        <p14:creationId xmlns:p14="http://schemas.microsoft.com/office/powerpoint/2010/main" val="220792504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a138b7-c1b6-43ea-b3cc-d773e605bf47">
      <Terms xmlns="http://schemas.microsoft.com/office/infopath/2007/PartnerControls"/>
    </lcf76f155ced4ddcb4097134ff3c332f>
    <TaxCatchAll xmlns="f0297f69-f2be-45ff-b8c7-04b6472a62b8" xsi:nil="true"/>
    <SharedWithUsers xmlns="f0297f69-f2be-45ff-b8c7-04b6472a62b8">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18C82ECDC5C3C4CB052E71CEE4A1198" ma:contentTypeVersion="17" ma:contentTypeDescription="Create a new document." ma:contentTypeScope="" ma:versionID="4249a80e9ee594076ba319b6005ddb63">
  <xsd:schema xmlns:xsd="http://www.w3.org/2001/XMLSchema" xmlns:xs="http://www.w3.org/2001/XMLSchema" xmlns:p="http://schemas.microsoft.com/office/2006/metadata/properties" xmlns:ns2="37a138b7-c1b6-43ea-b3cc-d773e605bf47" xmlns:ns3="f0297f69-f2be-45ff-b8c7-04b6472a62b8" targetNamespace="http://schemas.microsoft.com/office/2006/metadata/properties" ma:root="true" ma:fieldsID="c6641c0f61507c73ff3fe8d741cdade0" ns2:_="" ns3:_="">
    <xsd:import namespace="37a138b7-c1b6-43ea-b3cc-d773e605bf47"/>
    <xsd:import namespace="f0297f69-f2be-45ff-b8c7-04b6472a62b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a138b7-c1b6-43ea-b3cc-d773e605bf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hidden="true" ma:internalName="MediaServiceAutoTags" ma:readOnly="true">
      <xsd:simpleType>
        <xsd:restriction base="dms:Text"/>
      </xsd:simpleType>
    </xsd:element>
    <xsd:element name="MediaServiceOCR" ma:index="13" nillable="true" ma:displayName="Extracted Text" ma:hidden="true" ma:internalName="MediaServiceOCR"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hidden="true"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bf7b5f8-060a-4a29-ade1-cc5a2d57134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0297f69-f2be-45ff-b8c7-04b6472a62b8" elementFormDefault="qualified">
    <xsd:import namespace="http://schemas.microsoft.com/office/2006/documentManagement/types"/>
    <xsd:import namespace="http://schemas.microsoft.com/office/infopath/2007/PartnerControls"/>
    <xsd:element name="SharedWithUsers" ma:index="10"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hidden="true" ma:internalName="SharedWithDetails" ma:readOnly="true">
      <xsd:simpleType>
        <xsd:restriction base="dms:Note"/>
      </xsd:simpleType>
    </xsd:element>
    <xsd:element name="TaxCatchAll" ma:index="21" nillable="true" ma:displayName="Taxonomy Catch All Column" ma:hidden="true" ma:list="{07ffcd2f-720d-4a00-81ad-89268c32a466}" ma:internalName="TaxCatchAll" ma:showField="CatchAllData" ma:web="f0297f69-f2be-45ff-b8c7-04b6472a62b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CEE417-5E18-41FC-A1D8-2608047BB189}">
  <ds:schemaRefs>
    <ds:schemaRef ds:uri="http://schemas.microsoft.com/sharepoint/v3/contenttype/forms"/>
  </ds:schemaRefs>
</ds:datastoreItem>
</file>

<file path=customXml/itemProps2.xml><?xml version="1.0" encoding="utf-8"?>
<ds:datastoreItem xmlns:ds="http://schemas.openxmlformats.org/officeDocument/2006/customXml" ds:itemID="{AE5FAEB1-46B0-4F70-B895-888C39F76D43}">
  <ds:schemaRefs>
    <ds:schemaRef ds:uri="http://schemas.microsoft.com/office/infopath/2007/PartnerControls"/>
    <ds:schemaRef ds:uri="http://purl.org/dc/terms/"/>
    <ds:schemaRef ds:uri="37a138b7-c1b6-43ea-b3cc-d773e605bf47"/>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f0297f69-f2be-45ff-b8c7-04b6472a62b8"/>
    <ds:schemaRef ds:uri="http://www.w3.org/XML/1998/namespace"/>
  </ds:schemaRefs>
</ds:datastoreItem>
</file>

<file path=customXml/itemProps3.xml><?xml version="1.0" encoding="utf-8"?>
<ds:datastoreItem xmlns:ds="http://schemas.openxmlformats.org/officeDocument/2006/customXml" ds:itemID="{E28870D2-5994-4C37-A119-52F43F786694}">
  <ds:schemaRefs>
    <ds:schemaRef ds:uri="http://schemas.microsoft.com/office/2006/metadata/contentType"/>
    <ds:schemaRef ds:uri="http://schemas.microsoft.com/office/2006/metadata/properties/metaAttributes"/>
    <ds:schemaRef ds:uri="http://www.w3.org/2000/xmlns/"/>
    <ds:schemaRef ds:uri="http://www.w3.org/2001/XMLSchema"/>
    <ds:schemaRef ds:uri="37a138b7-c1b6-43ea-b3cc-d773e605bf47"/>
    <ds:schemaRef ds:uri="f0297f69-f2be-45ff-b8c7-04b6472a62b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951</Words>
  <Application>Microsoft Office PowerPoint</Application>
  <PresentationFormat>On-screen Show (16:9)</PresentationFormat>
  <Paragraphs>117</Paragraphs>
  <Slides>12</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Wingdings</vt:lpstr>
      <vt:lpstr>Montserrat Black</vt:lpstr>
      <vt:lpstr>Adobe Garamond Pro</vt:lpstr>
      <vt:lpstr>Wingdings,Sans-Serif</vt:lpstr>
      <vt:lpstr>Montserrat ExtraBold</vt:lpstr>
      <vt:lpstr>Montserrat Medium</vt:lpstr>
      <vt:lpstr>Montserrat</vt:lpstr>
      <vt:lpstr>Calibri</vt:lpstr>
      <vt:lpstr>Lato</vt:lpstr>
      <vt:lpstr>Arial</vt:lpstr>
      <vt:lpstr>Simple Light</vt:lpstr>
      <vt:lpstr>Baltimore Vacant Reinvestment Council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Baltimore Vacant Reinvestment Council</dc:title>
  <dc:creator>Merrill, John David (Mayor's Office)</dc:creator>
  <cp:lastModifiedBy>Wright, Jason (DHCD)</cp:lastModifiedBy>
  <cp:revision>3</cp:revision>
  <cp:lastPrinted>2025-09-16T13:01:33Z</cp:lastPrinted>
  <dcterms:modified xsi:type="dcterms:W3CDTF">2026-06-16T15:05:55Z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0x010100718C82ECDC5C3C4CB052E71CEE4A1198</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_activity">
    <vt:lpwstr>{"FileActivityType":"11","FileActivityTimeStamp":"2025-09-25T12:10:08.613Z","FileActivityUsersOnPage":[{"DisplayName":"Freed, Stacy (DHCD)","Id":"stacy.freed@baltimorecity.gov"},{"DisplayName":"Turner, James (DHCD)","Id":"james.turner2@baltimorecity.gov"}],"FileActivityNavigationId":null}</vt:lpwstr>
  </property>
  <property fmtid="{D5CDD505-2E9C-101B-9397-08002B2CF9AE}" pid="7" name="TriggerFlowInfo">
    <vt:lpwstr/>
  </property>
</Properties>
</file>