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9"/>
  </p:notesMasterIdLst>
  <p:sldIdLst>
    <p:sldId id="257" r:id="rId5"/>
    <p:sldId id="317" r:id="rId6"/>
    <p:sldId id="316" r:id="rId7"/>
    <p:sldId id="1330" r:id="rId8"/>
    <p:sldId id="1306" r:id="rId9"/>
    <p:sldId id="1336" r:id="rId10"/>
    <p:sldId id="1337" r:id="rId11"/>
    <p:sldId id="1329" r:id="rId12"/>
    <p:sldId id="1331" r:id="rId13"/>
    <p:sldId id="1333" r:id="rId14"/>
    <p:sldId id="1335" r:id="rId15"/>
    <p:sldId id="1334" r:id="rId16"/>
    <p:sldId id="1321" r:id="rId17"/>
    <p:sldId id="1322" r:id="rId18"/>
    <p:sldId id="1323" r:id="rId19"/>
    <p:sldId id="1324" r:id="rId20"/>
    <p:sldId id="1325" r:id="rId21"/>
    <p:sldId id="1326" r:id="rId22"/>
    <p:sldId id="1327" r:id="rId23"/>
    <p:sldId id="1295" r:id="rId24"/>
    <p:sldId id="1270" r:id="rId25"/>
    <p:sldId id="1313" r:id="rId26"/>
    <p:sldId id="1328" r:id="rId27"/>
    <p:sldId id="319" r:id="rId28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A949684-494D-9958-5C91-578BD219D4E8}" name="Crista Taylor" initials="CT" userId="S::Crista.Taylor@bhsbaltimore.org::45627205-fdf0-4b03-8f71-21accd047f2f" providerId="AD"/>
  <p188:author id="{24C1E590-723A-1E73-0AB1-D640D0BC6318}" name="Adrienne Breidenstine" initials="AB" userId="S::Adrienne.Breidenstine@bhsbaltimore.org::f4dc5c95-97c0-4d8f-8bd6-7b89e2dc97a7" providerId="AD"/>
  <p188:author id="{F5C4A0B3-AED7-3D32-0B00-B42D25B1B3C0}" name="Shandra Ridgely" initials="SR" userId="S::shandra.ridgely@bhsbaltimore.org::27c09872-c87a-4278-8d19-88240b93ea81" providerId="AD"/>
  <p188:author id="{0E3712B9-0FE2-94BE-A3C9-C6358A34D720}" name="Daniel Rabbitt" initials="DR" userId="S::daniel.rabbitt@bhsbaltimore.org::b34f1c67-4a32-43c6-9ced-9ca0a7f047d1" providerId="AD"/>
  <p188:author id="{25E291E3-C655-3AD5-7DDF-49FC36522824}" name="Adrienne Breidenstine" initials="AB" userId="S::adrienne.breidenstine@bhsbaltimore.org::f4dc5c95-97c0-4d8f-8bd6-7b89e2dc97a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E6"/>
    <a:srgbClr val="800080"/>
    <a:srgbClr val="00CDC8"/>
    <a:srgbClr val="009999"/>
    <a:srgbClr val="99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4A3208-A66B-4B4E-BFBC-C7B7431ABD39}" v="2" dt="2026-03-31T13:50:42.7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459" autoAdjust="0"/>
  </p:normalViewPr>
  <p:slideViewPr>
    <p:cSldViewPr snapToGrid="0">
      <p:cViewPr varScale="1">
        <p:scale>
          <a:sx n="99" d="100"/>
          <a:sy n="99" d="100"/>
        </p:scale>
        <p:origin x="9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8/10/relationships/authors" Target="author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bhsbaltimore.sharepoint.com/Policy-Communication/Policy%20%20Advocacy/City%20Council/Hearing%20Testimony/2025/Pub%20Health%20&amp;%20Environment%20Com_09-10-25_ColumnClustered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rgbClr val="4A6A7F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b="1" baseline="0" dirty="0"/>
              <a:t>Total PBHS Service Utilization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4A6A7F">
                    <a:lumMod val="65000"/>
                    <a:lumOff val="35000"/>
                  </a:srgbClr>
                </a:solidFill>
              </a:defRPr>
            </a:pPr>
            <a:r>
              <a:rPr lang="en-US" sz="1862" b="1" i="0" u="none" strike="noStrike" kern="1200" spc="0" baseline="0" dirty="0">
                <a:solidFill>
                  <a:srgbClr val="4A6A7F">
                    <a:lumMod val="65000"/>
                    <a:lumOff val="35000"/>
                  </a:srgbClr>
                </a:solidFill>
              </a:rPr>
              <a:t>Mental Health v. Substance Use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rgbClr val="4A6A7F">
                  <a:lumMod val="65000"/>
                  <a:lumOff val="35000"/>
                </a:srgb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Mental Health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FY 2024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97075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CC-472B-BA65-288A7E77E8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Substance use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FY 2024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71038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8CC-472B-BA65-288A7E77E8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9673632"/>
        <c:axId val="1559673152"/>
      </c:barChart>
      <c:catAx>
        <c:axId val="1559673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59673152"/>
        <c:crosses val="autoZero"/>
        <c:auto val="1"/>
        <c:lblAlgn val="ctr"/>
        <c:lblOffset val="100"/>
        <c:noMultiLvlLbl val="0"/>
      </c:catAx>
      <c:valAx>
        <c:axId val="1559673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59673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Baltimore PBHS Spending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Medicaid MH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Expenditures (in $ millions)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33-4BF0-809B-EBED622FE8A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Medicaid SUD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Expenditures (in $ millions)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33-4BF0-809B-EBED622FE8A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BHSB Grants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Expenditures (in $ millions)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733-4BF0-809B-EBED622FE8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62608192"/>
        <c:axId val="1762608672"/>
      </c:barChart>
      <c:catAx>
        <c:axId val="1762608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62608672"/>
        <c:crosses val="autoZero"/>
        <c:auto val="1"/>
        <c:lblAlgn val="ctr"/>
        <c:lblOffset val="100"/>
        <c:noMultiLvlLbl val="0"/>
      </c:catAx>
      <c:valAx>
        <c:axId val="1762608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6260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/>
              <a:t>Outpatient</a:t>
            </a:r>
            <a:r>
              <a:rPr lang="en-US" sz="2000" b="1" baseline="0" dirty="0"/>
              <a:t> Mental Health Service Utilization</a:t>
            </a:r>
          </a:p>
          <a:p>
            <a:pPr>
              <a:defRPr/>
            </a:pPr>
            <a:r>
              <a:rPr lang="en-US" sz="2000" b="1" baseline="0" dirty="0"/>
              <a:t>Adult v. Youth</a:t>
            </a:r>
            <a:endParaRPr lang="en-US" sz="20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Adults (18+ yrs)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FY 2024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45156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7D-4F2B-94E6-4671103FA43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Youth (0-17 yrs)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FY 2024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17398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7D-4F2B-94E6-4671103FA4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3173472"/>
        <c:axId val="83174432"/>
      </c:barChart>
      <c:catAx>
        <c:axId val="83173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3174432"/>
        <c:crosses val="autoZero"/>
        <c:auto val="1"/>
        <c:lblAlgn val="ctr"/>
        <c:lblOffset val="100"/>
        <c:noMultiLvlLbl val="0"/>
      </c:catAx>
      <c:valAx>
        <c:axId val="83174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3173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BB1D79-E77F-4A96-B957-222EB99785B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37ECBC9-35A2-4917-B516-5D841A07F165}">
      <dgm:prSet/>
      <dgm:spPr/>
      <dgm:t>
        <a:bodyPr/>
        <a:lstStyle/>
        <a:p>
          <a:r>
            <a:rPr lang="en-US"/>
            <a:t>Federally defined model for community behavioral health care</a:t>
          </a:r>
        </a:p>
      </dgm:t>
    </dgm:pt>
    <dgm:pt modelId="{839E802F-8417-496F-A45F-A59BBFFCBD1D}" type="parTrans" cxnId="{51AA33C5-4B90-46BF-81AD-465094FDC530}">
      <dgm:prSet/>
      <dgm:spPr/>
      <dgm:t>
        <a:bodyPr/>
        <a:lstStyle/>
        <a:p>
          <a:endParaRPr lang="en-US"/>
        </a:p>
      </dgm:t>
    </dgm:pt>
    <dgm:pt modelId="{20B024BC-F922-49C8-8AD9-5C91968F0B4B}" type="sibTrans" cxnId="{51AA33C5-4B90-46BF-81AD-465094FDC530}">
      <dgm:prSet/>
      <dgm:spPr/>
      <dgm:t>
        <a:bodyPr/>
        <a:lstStyle/>
        <a:p>
          <a:endParaRPr lang="en-US"/>
        </a:p>
      </dgm:t>
    </dgm:pt>
    <dgm:pt modelId="{83A01DEE-FEF9-4B6C-B476-7B945E7B3C37}">
      <dgm:prSet/>
      <dgm:spPr/>
      <dgm:t>
        <a:bodyPr/>
        <a:lstStyle/>
        <a:p>
          <a:r>
            <a:rPr lang="en-US"/>
            <a:t>Comprehensive mental health and substance use services </a:t>
          </a:r>
        </a:p>
      </dgm:t>
    </dgm:pt>
    <dgm:pt modelId="{28A95973-4845-407E-8BAC-A436BE1A23E1}" type="parTrans" cxnId="{9FA1B141-7501-4D14-9FF8-BB027AFE11FD}">
      <dgm:prSet/>
      <dgm:spPr/>
      <dgm:t>
        <a:bodyPr/>
        <a:lstStyle/>
        <a:p>
          <a:endParaRPr lang="en-US"/>
        </a:p>
      </dgm:t>
    </dgm:pt>
    <dgm:pt modelId="{C0F6E495-4FBF-4F9F-8089-EBB406ECB9AE}" type="sibTrans" cxnId="{9FA1B141-7501-4D14-9FF8-BB027AFE11FD}">
      <dgm:prSet/>
      <dgm:spPr/>
      <dgm:t>
        <a:bodyPr/>
        <a:lstStyle/>
        <a:p>
          <a:endParaRPr lang="en-US"/>
        </a:p>
      </dgm:t>
    </dgm:pt>
    <dgm:pt modelId="{44EFF747-D864-41D5-BE88-DC7294B09FB4}">
      <dgm:prSet/>
      <dgm:spPr/>
      <dgm:t>
        <a:bodyPr/>
        <a:lstStyle/>
        <a:p>
          <a:r>
            <a:rPr lang="en-US"/>
            <a:t>Clear expectations for, access, care coordination, and quality</a:t>
          </a:r>
        </a:p>
      </dgm:t>
    </dgm:pt>
    <dgm:pt modelId="{BE21A29A-FEBF-4634-A49C-5EC70E9B155A}" type="parTrans" cxnId="{9357ACEE-7837-48AA-B161-40F0A67D8976}">
      <dgm:prSet/>
      <dgm:spPr/>
      <dgm:t>
        <a:bodyPr/>
        <a:lstStyle/>
        <a:p>
          <a:endParaRPr lang="en-US"/>
        </a:p>
      </dgm:t>
    </dgm:pt>
    <dgm:pt modelId="{2C497303-BEBC-4279-9FC0-A1CDE69C6601}" type="sibTrans" cxnId="{9357ACEE-7837-48AA-B161-40F0A67D8976}">
      <dgm:prSet/>
      <dgm:spPr/>
      <dgm:t>
        <a:bodyPr/>
        <a:lstStyle/>
        <a:p>
          <a:endParaRPr lang="en-US"/>
        </a:p>
      </dgm:t>
    </dgm:pt>
    <dgm:pt modelId="{E3C1CB13-FB4F-4F58-96F3-0DDD224D88E5}">
      <dgm:prSet/>
      <dgm:spPr/>
      <dgm:t>
        <a:bodyPr/>
        <a:lstStyle/>
        <a:p>
          <a:r>
            <a:rPr lang="en-US"/>
            <a:t>Data reporting and accountability</a:t>
          </a:r>
        </a:p>
      </dgm:t>
    </dgm:pt>
    <dgm:pt modelId="{1EEFC913-9639-4916-BA47-4E80D8417D9B}" type="parTrans" cxnId="{27C147E7-8659-493E-842F-1FB7817B8E93}">
      <dgm:prSet/>
      <dgm:spPr/>
      <dgm:t>
        <a:bodyPr/>
        <a:lstStyle/>
        <a:p>
          <a:endParaRPr lang="en-US"/>
        </a:p>
      </dgm:t>
    </dgm:pt>
    <dgm:pt modelId="{55295E95-0592-4AB9-B3B6-F7CB4C4D100D}" type="sibTrans" cxnId="{27C147E7-8659-493E-842F-1FB7817B8E93}">
      <dgm:prSet/>
      <dgm:spPr/>
      <dgm:t>
        <a:bodyPr/>
        <a:lstStyle/>
        <a:p>
          <a:endParaRPr lang="en-US"/>
        </a:p>
      </dgm:t>
    </dgm:pt>
    <dgm:pt modelId="{6FB7B4B3-FD36-4CE8-AB82-761A9CDBEADB}">
      <dgm:prSet/>
      <dgm:spPr/>
      <dgm:t>
        <a:bodyPr/>
        <a:lstStyle/>
        <a:p>
          <a:r>
            <a:rPr lang="en-US"/>
            <a:t>Payment aligned with scope of work and patient responsibility</a:t>
          </a:r>
        </a:p>
      </dgm:t>
    </dgm:pt>
    <dgm:pt modelId="{2F465A80-4626-4FA4-BD75-1FE423F7A129}" type="parTrans" cxnId="{676A71EF-00F1-486B-8991-A31FB4D6876C}">
      <dgm:prSet/>
      <dgm:spPr/>
      <dgm:t>
        <a:bodyPr/>
        <a:lstStyle/>
        <a:p>
          <a:endParaRPr lang="en-US"/>
        </a:p>
      </dgm:t>
    </dgm:pt>
    <dgm:pt modelId="{B1AB206F-F162-4FA7-9303-73019027C016}" type="sibTrans" cxnId="{676A71EF-00F1-486B-8991-A31FB4D6876C}">
      <dgm:prSet/>
      <dgm:spPr/>
      <dgm:t>
        <a:bodyPr/>
        <a:lstStyle/>
        <a:p>
          <a:endParaRPr lang="en-US"/>
        </a:p>
      </dgm:t>
    </dgm:pt>
    <dgm:pt modelId="{45DE2FD9-3AF5-43CB-A63B-E2B279CE9BEB}">
      <dgm:prSet/>
      <dgm:spPr/>
      <dgm:t>
        <a:bodyPr/>
        <a:lstStyle/>
        <a:p>
          <a:r>
            <a:rPr lang="en-US"/>
            <a:t>Several CCBHC’s operating under a federal grant </a:t>
          </a:r>
        </a:p>
      </dgm:t>
    </dgm:pt>
    <dgm:pt modelId="{7593BE9C-86D1-40B1-8E11-794BCE0A22AF}" type="parTrans" cxnId="{042E98AD-66B9-47B3-B146-920A32ADCBBD}">
      <dgm:prSet/>
      <dgm:spPr/>
      <dgm:t>
        <a:bodyPr/>
        <a:lstStyle/>
        <a:p>
          <a:endParaRPr lang="en-US"/>
        </a:p>
      </dgm:t>
    </dgm:pt>
    <dgm:pt modelId="{80FD3C9C-B668-4954-8FC1-8D33DAC66478}" type="sibTrans" cxnId="{042E98AD-66B9-47B3-B146-920A32ADCBBD}">
      <dgm:prSet/>
      <dgm:spPr/>
      <dgm:t>
        <a:bodyPr/>
        <a:lstStyle/>
        <a:p>
          <a:endParaRPr lang="en-US"/>
        </a:p>
      </dgm:t>
    </dgm:pt>
    <dgm:pt modelId="{E742C913-3567-4EBD-8DD9-B060BBE9A42E}" type="pres">
      <dgm:prSet presAssocID="{25BB1D79-E77F-4A96-B957-222EB99785B3}" presName="root" presStyleCnt="0">
        <dgm:presLayoutVars>
          <dgm:dir/>
          <dgm:resizeHandles val="exact"/>
        </dgm:presLayoutVars>
      </dgm:prSet>
      <dgm:spPr/>
    </dgm:pt>
    <dgm:pt modelId="{B548DF53-BA83-4FD9-B67C-A6848CF31E97}" type="pres">
      <dgm:prSet presAssocID="{C37ECBC9-35A2-4917-B516-5D841A07F165}" presName="compNode" presStyleCnt="0"/>
      <dgm:spPr/>
    </dgm:pt>
    <dgm:pt modelId="{48CB6D4C-57BB-499D-8837-FA59445C81C2}" type="pres">
      <dgm:prSet presAssocID="{C37ECBC9-35A2-4917-B516-5D841A07F165}" presName="bgRect" presStyleLbl="bgShp" presStyleIdx="0" presStyleCnt="6"/>
      <dgm:spPr/>
    </dgm:pt>
    <dgm:pt modelId="{28A8F5FD-0D68-4783-B842-521973ADAE2E}" type="pres">
      <dgm:prSet presAssocID="{C37ECBC9-35A2-4917-B516-5D841A07F16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6250326C-CC7E-411C-BCD6-E2124845B59A}" type="pres">
      <dgm:prSet presAssocID="{C37ECBC9-35A2-4917-B516-5D841A07F165}" presName="spaceRect" presStyleCnt="0"/>
      <dgm:spPr/>
    </dgm:pt>
    <dgm:pt modelId="{2680CA35-00B5-41A6-B6D8-D7FBB862AC33}" type="pres">
      <dgm:prSet presAssocID="{C37ECBC9-35A2-4917-B516-5D841A07F165}" presName="parTx" presStyleLbl="revTx" presStyleIdx="0" presStyleCnt="6">
        <dgm:presLayoutVars>
          <dgm:chMax val="0"/>
          <dgm:chPref val="0"/>
        </dgm:presLayoutVars>
      </dgm:prSet>
      <dgm:spPr/>
    </dgm:pt>
    <dgm:pt modelId="{52504440-2CE5-4934-A2EA-9A1CCBC4DE68}" type="pres">
      <dgm:prSet presAssocID="{20B024BC-F922-49C8-8AD9-5C91968F0B4B}" presName="sibTrans" presStyleCnt="0"/>
      <dgm:spPr/>
    </dgm:pt>
    <dgm:pt modelId="{44C2BBFC-2C15-4024-923D-E2A1DA3F9711}" type="pres">
      <dgm:prSet presAssocID="{83A01DEE-FEF9-4B6C-B476-7B945E7B3C37}" presName="compNode" presStyleCnt="0"/>
      <dgm:spPr/>
    </dgm:pt>
    <dgm:pt modelId="{BC97C866-8A72-4D40-8057-61A88DE528F1}" type="pres">
      <dgm:prSet presAssocID="{83A01DEE-FEF9-4B6C-B476-7B945E7B3C37}" presName="bgRect" presStyleLbl="bgShp" presStyleIdx="1" presStyleCnt="6"/>
      <dgm:spPr/>
    </dgm:pt>
    <dgm:pt modelId="{1A56E681-8857-4BB1-82B4-8830E27BE237}" type="pres">
      <dgm:prSet presAssocID="{83A01DEE-FEF9-4B6C-B476-7B945E7B3C37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22F242DA-F034-4A64-9CCC-509A52AB1EE0}" type="pres">
      <dgm:prSet presAssocID="{83A01DEE-FEF9-4B6C-B476-7B945E7B3C37}" presName="spaceRect" presStyleCnt="0"/>
      <dgm:spPr/>
    </dgm:pt>
    <dgm:pt modelId="{441EA8ED-F001-472A-9A88-3FE56E63E014}" type="pres">
      <dgm:prSet presAssocID="{83A01DEE-FEF9-4B6C-B476-7B945E7B3C37}" presName="parTx" presStyleLbl="revTx" presStyleIdx="1" presStyleCnt="6">
        <dgm:presLayoutVars>
          <dgm:chMax val="0"/>
          <dgm:chPref val="0"/>
        </dgm:presLayoutVars>
      </dgm:prSet>
      <dgm:spPr/>
    </dgm:pt>
    <dgm:pt modelId="{861B7A65-5889-4E2A-BB41-A71F935787A1}" type="pres">
      <dgm:prSet presAssocID="{C0F6E495-4FBF-4F9F-8089-EBB406ECB9AE}" presName="sibTrans" presStyleCnt="0"/>
      <dgm:spPr/>
    </dgm:pt>
    <dgm:pt modelId="{1B57EFE9-B8D2-4FF5-8B5E-898F7D48D6B6}" type="pres">
      <dgm:prSet presAssocID="{44EFF747-D864-41D5-BE88-DC7294B09FB4}" presName="compNode" presStyleCnt="0"/>
      <dgm:spPr/>
    </dgm:pt>
    <dgm:pt modelId="{2F9EA599-E219-42A4-A307-CE1EB2E68B1C}" type="pres">
      <dgm:prSet presAssocID="{44EFF747-D864-41D5-BE88-DC7294B09FB4}" presName="bgRect" presStyleLbl="bgShp" presStyleIdx="2" presStyleCnt="6"/>
      <dgm:spPr/>
    </dgm:pt>
    <dgm:pt modelId="{2CCD70F7-0D99-47CD-BDB2-4A0CD20F2EB3}" type="pres">
      <dgm:prSet presAssocID="{44EFF747-D864-41D5-BE88-DC7294B09FB4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6CED93D8-A780-4CD4-A660-2D8AD95F526A}" type="pres">
      <dgm:prSet presAssocID="{44EFF747-D864-41D5-BE88-DC7294B09FB4}" presName="spaceRect" presStyleCnt="0"/>
      <dgm:spPr/>
    </dgm:pt>
    <dgm:pt modelId="{70643C0A-8A5C-4439-BFE5-C36CD44A442A}" type="pres">
      <dgm:prSet presAssocID="{44EFF747-D864-41D5-BE88-DC7294B09FB4}" presName="parTx" presStyleLbl="revTx" presStyleIdx="2" presStyleCnt="6">
        <dgm:presLayoutVars>
          <dgm:chMax val="0"/>
          <dgm:chPref val="0"/>
        </dgm:presLayoutVars>
      </dgm:prSet>
      <dgm:spPr/>
    </dgm:pt>
    <dgm:pt modelId="{A3B09EFE-6B8C-406C-B1CC-CE9934373CE1}" type="pres">
      <dgm:prSet presAssocID="{2C497303-BEBC-4279-9FC0-A1CDE69C6601}" presName="sibTrans" presStyleCnt="0"/>
      <dgm:spPr/>
    </dgm:pt>
    <dgm:pt modelId="{17BED91F-A0BD-4563-BB44-0C25EBEA65A1}" type="pres">
      <dgm:prSet presAssocID="{E3C1CB13-FB4F-4F58-96F3-0DDD224D88E5}" presName="compNode" presStyleCnt="0"/>
      <dgm:spPr/>
    </dgm:pt>
    <dgm:pt modelId="{A8866F6A-500F-4573-8CBF-811F3B60C214}" type="pres">
      <dgm:prSet presAssocID="{E3C1CB13-FB4F-4F58-96F3-0DDD224D88E5}" presName="bgRect" presStyleLbl="bgShp" presStyleIdx="3" presStyleCnt="6"/>
      <dgm:spPr/>
    </dgm:pt>
    <dgm:pt modelId="{715A0893-7B15-4349-A8DE-BD17F09FA6DB}" type="pres">
      <dgm:prSet presAssocID="{E3C1CB13-FB4F-4F58-96F3-0DDD224D88E5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95AB4600-121B-4B09-AFBD-CCC574E4BF7B}" type="pres">
      <dgm:prSet presAssocID="{E3C1CB13-FB4F-4F58-96F3-0DDD224D88E5}" presName="spaceRect" presStyleCnt="0"/>
      <dgm:spPr/>
    </dgm:pt>
    <dgm:pt modelId="{447ED40B-F588-4DB0-BC1C-C83203E588BD}" type="pres">
      <dgm:prSet presAssocID="{E3C1CB13-FB4F-4F58-96F3-0DDD224D88E5}" presName="parTx" presStyleLbl="revTx" presStyleIdx="3" presStyleCnt="6">
        <dgm:presLayoutVars>
          <dgm:chMax val="0"/>
          <dgm:chPref val="0"/>
        </dgm:presLayoutVars>
      </dgm:prSet>
      <dgm:spPr/>
    </dgm:pt>
    <dgm:pt modelId="{71F79343-88F9-4F07-86CB-4107558657EA}" type="pres">
      <dgm:prSet presAssocID="{55295E95-0592-4AB9-B3B6-F7CB4C4D100D}" presName="sibTrans" presStyleCnt="0"/>
      <dgm:spPr/>
    </dgm:pt>
    <dgm:pt modelId="{69CAC467-C917-4F9F-8B8C-156F47BAC991}" type="pres">
      <dgm:prSet presAssocID="{6FB7B4B3-FD36-4CE8-AB82-761A9CDBEADB}" presName="compNode" presStyleCnt="0"/>
      <dgm:spPr/>
    </dgm:pt>
    <dgm:pt modelId="{0536ED83-8213-40F5-941F-611C89592C68}" type="pres">
      <dgm:prSet presAssocID="{6FB7B4B3-FD36-4CE8-AB82-761A9CDBEADB}" presName="bgRect" presStyleLbl="bgShp" presStyleIdx="4" presStyleCnt="6"/>
      <dgm:spPr/>
    </dgm:pt>
    <dgm:pt modelId="{7082148F-FAFB-4E93-A5F8-C70EDC75BB71}" type="pres">
      <dgm:prSet presAssocID="{6FB7B4B3-FD36-4CE8-AB82-761A9CDBEADB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A69DB97D-DF34-4412-A4D4-EAC7AE295AE0}" type="pres">
      <dgm:prSet presAssocID="{6FB7B4B3-FD36-4CE8-AB82-761A9CDBEADB}" presName="spaceRect" presStyleCnt="0"/>
      <dgm:spPr/>
    </dgm:pt>
    <dgm:pt modelId="{1E9F049F-728B-4FF1-B26C-6D40B983F55A}" type="pres">
      <dgm:prSet presAssocID="{6FB7B4B3-FD36-4CE8-AB82-761A9CDBEADB}" presName="parTx" presStyleLbl="revTx" presStyleIdx="4" presStyleCnt="6">
        <dgm:presLayoutVars>
          <dgm:chMax val="0"/>
          <dgm:chPref val="0"/>
        </dgm:presLayoutVars>
      </dgm:prSet>
      <dgm:spPr/>
    </dgm:pt>
    <dgm:pt modelId="{86A1FF82-7FF9-4AAD-9DA4-7E5DDFA9D813}" type="pres">
      <dgm:prSet presAssocID="{B1AB206F-F162-4FA7-9303-73019027C016}" presName="sibTrans" presStyleCnt="0"/>
      <dgm:spPr/>
    </dgm:pt>
    <dgm:pt modelId="{41BB4E0A-9BCC-4C1C-B034-AE053244DF9A}" type="pres">
      <dgm:prSet presAssocID="{45DE2FD9-3AF5-43CB-A63B-E2B279CE9BEB}" presName="compNode" presStyleCnt="0"/>
      <dgm:spPr/>
    </dgm:pt>
    <dgm:pt modelId="{BA466CEF-CAAC-4B8C-BCAB-910D44D85BF0}" type="pres">
      <dgm:prSet presAssocID="{45DE2FD9-3AF5-43CB-A63B-E2B279CE9BEB}" presName="bgRect" presStyleLbl="bgShp" presStyleIdx="5" presStyleCnt="6"/>
      <dgm:spPr/>
    </dgm:pt>
    <dgm:pt modelId="{D7DCA75E-7B7E-4FA9-8230-143EFD7A5D93}" type="pres">
      <dgm:prSet presAssocID="{45DE2FD9-3AF5-43CB-A63B-E2B279CE9BEB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A6EA55D4-6B91-44A7-B93A-5A3AF7E96E2A}" type="pres">
      <dgm:prSet presAssocID="{45DE2FD9-3AF5-43CB-A63B-E2B279CE9BEB}" presName="spaceRect" presStyleCnt="0"/>
      <dgm:spPr/>
    </dgm:pt>
    <dgm:pt modelId="{D70D4D45-991B-4B80-AD59-D70DEFEC6468}" type="pres">
      <dgm:prSet presAssocID="{45DE2FD9-3AF5-43CB-A63B-E2B279CE9BEB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1A49F80D-AD74-47A1-AAE7-DE9D4FA70A1A}" type="presOf" srcId="{83A01DEE-FEF9-4B6C-B476-7B945E7B3C37}" destId="{441EA8ED-F001-472A-9A88-3FE56E63E014}" srcOrd="0" destOrd="0" presId="urn:microsoft.com/office/officeart/2018/2/layout/IconVerticalSolidList"/>
    <dgm:cxn modelId="{844DE20F-8F17-4ADC-811E-4F11910579EA}" type="presOf" srcId="{E3C1CB13-FB4F-4F58-96F3-0DDD224D88E5}" destId="{447ED40B-F588-4DB0-BC1C-C83203E588BD}" srcOrd="0" destOrd="0" presId="urn:microsoft.com/office/officeart/2018/2/layout/IconVerticalSolidList"/>
    <dgm:cxn modelId="{8AD8F12A-002F-40BA-A9FA-0F6DD80FD0AA}" type="presOf" srcId="{45DE2FD9-3AF5-43CB-A63B-E2B279CE9BEB}" destId="{D70D4D45-991B-4B80-AD59-D70DEFEC6468}" srcOrd="0" destOrd="0" presId="urn:microsoft.com/office/officeart/2018/2/layout/IconVerticalSolidList"/>
    <dgm:cxn modelId="{DEC1465E-354F-4EF9-9300-2BABE24DA5D3}" type="presOf" srcId="{44EFF747-D864-41D5-BE88-DC7294B09FB4}" destId="{70643C0A-8A5C-4439-BFE5-C36CD44A442A}" srcOrd="0" destOrd="0" presId="urn:microsoft.com/office/officeart/2018/2/layout/IconVerticalSolidList"/>
    <dgm:cxn modelId="{9FA1B141-7501-4D14-9FF8-BB027AFE11FD}" srcId="{25BB1D79-E77F-4A96-B957-222EB99785B3}" destId="{83A01DEE-FEF9-4B6C-B476-7B945E7B3C37}" srcOrd="1" destOrd="0" parTransId="{28A95973-4845-407E-8BAC-A436BE1A23E1}" sibTransId="{C0F6E495-4FBF-4F9F-8089-EBB406ECB9AE}"/>
    <dgm:cxn modelId="{1F88C34A-6DE9-417B-8614-92343A5E4950}" type="presOf" srcId="{6FB7B4B3-FD36-4CE8-AB82-761A9CDBEADB}" destId="{1E9F049F-728B-4FF1-B26C-6D40B983F55A}" srcOrd="0" destOrd="0" presId="urn:microsoft.com/office/officeart/2018/2/layout/IconVerticalSolidList"/>
    <dgm:cxn modelId="{042E98AD-66B9-47B3-B146-920A32ADCBBD}" srcId="{25BB1D79-E77F-4A96-B957-222EB99785B3}" destId="{45DE2FD9-3AF5-43CB-A63B-E2B279CE9BEB}" srcOrd="5" destOrd="0" parTransId="{7593BE9C-86D1-40B1-8E11-794BCE0A22AF}" sibTransId="{80FD3C9C-B668-4954-8FC1-8D33DAC66478}"/>
    <dgm:cxn modelId="{51AA33C5-4B90-46BF-81AD-465094FDC530}" srcId="{25BB1D79-E77F-4A96-B957-222EB99785B3}" destId="{C37ECBC9-35A2-4917-B516-5D841A07F165}" srcOrd="0" destOrd="0" parTransId="{839E802F-8417-496F-A45F-A59BBFFCBD1D}" sibTransId="{20B024BC-F922-49C8-8AD9-5C91968F0B4B}"/>
    <dgm:cxn modelId="{ED9AD2CE-DE76-435E-825F-1E27E6E95504}" type="presOf" srcId="{25BB1D79-E77F-4A96-B957-222EB99785B3}" destId="{E742C913-3567-4EBD-8DD9-B060BBE9A42E}" srcOrd="0" destOrd="0" presId="urn:microsoft.com/office/officeart/2018/2/layout/IconVerticalSolidList"/>
    <dgm:cxn modelId="{27C147E7-8659-493E-842F-1FB7817B8E93}" srcId="{25BB1D79-E77F-4A96-B957-222EB99785B3}" destId="{E3C1CB13-FB4F-4F58-96F3-0DDD224D88E5}" srcOrd="3" destOrd="0" parTransId="{1EEFC913-9639-4916-BA47-4E80D8417D9B}" sibTransId="{55295E95-0592-4AB9-B3B6-F7CB4C4D100D}"/>
    <dgm:cxn modelId="{9357ACEE-7837-48AA-B161-40F0A67D8976}" srcId="{25BB1D79-E77F-4A96-B957-222EB99785B3}" destId="{44EFF747-D864-41D5-BE88-DC7294B09FB4}" srcOrd="2" destOrd="0" parTransId="{BE21A29A-FEBF-4634-A49C-5EC70E9B155A}" sibTransId="{2C497303-BEBC-4279-9FC0-A1CDE69C6601}"/>
    <dgm:cxn modelId="{676A71EF-00F1-486B-8991-A31FB4D6876C}" srcId="{25BB1D79-E77F-4A96-B957-222EB99785B3}" destId="{6FB7B4B3-FD36-4CE8-AB82-761A9CDBEADB}" srcOrd="4" destOrd="0" parTransId="{2F465A80-4626-4FA4-BD75-1FE423F7A129}" sibTransId="{B1AB206F-F162-4FA7-9303-73019027C016}"/>
    <dgm:cxn modelId="{DB2FB8FD-8DC0-43C9-9B30-6E75E142EE9B}" type="presOf" srcId="{C37ECBC9-35A2-4917-B516-5D841A07F165}" destId="{2680CA35-00B5-41A6-B6D8-D7FBB862AC33}" srcOrd="0" destOrd="0" presId="urn:microsoft.com/office/officeart/2018/2/layout/IconVerticalSolidList"/>
    <dgm:cxn modelId="{48E4B2D9-C5E4-437F-9613-9EE279B83E45}" type="presParOf" srcId="{E742C913-3567-4EBD-8DD9-B060BBE9A42E}" destId="{B548DF53-BA83-4FD9-B67C-A6848CF31E97}" srcOrd="0" destOrd="0" presId="urn:microsoft.com/office/officeart/2018/2/layout/IconVerticalSolidList"/>
    <dgm:cxn modelId="{8A84AD78-3893-4610-96A2-FB1997E5F439}" type="presParOf" srcId="{B548DF53-BA83-4FD9-B67C-A6848CF31E97}" destId="{48CB6D4C-57BB-499D-8837-FA59445C81C2}" srcOrd="0" destOrd="0" presId="urn:microsoft.com/office/officeart/2018/2/layout/IconVerticalSolidList"/>
    <dgm:cxn modelId="{A0F6C5D1-4F2F-4D82-9544-53F3AA77FCD9}" type="presParOf" srcId="{B548DF53-BA83-4FD9-B67C-A6848CF31E97}" destId="{28A8F5FD-0D68-4783-B842-521973ADAE2E}" srcOrd="1" destOrd="0" presId="urn:microsoft.com/office/officeart/2018/2/layout/IconVerticalSolidList"/>
    <dgm:cxn modelId="{85B35189-56A7-44D6-9C3C-DB32A9921CE6}" type="presParOf" srcId="{B548DF53-BA83-4FD9-B67C-A6848CF31E97}" destId="{6250326C-CC7E-411C-BCD6-E2124845B59A}" srcOrd="2" destOrd="0" presId="urn:microsoft.com/office/officeart/2018/2/layout/IconVerticalSolidList"/>
    <dgm:cxn modelId="{6EE22224-634D-43A8-9CB2-AC3F779679CC}" type="presParOf" srcId="{B548DF53-BA83-4FD9-B67C-A6848CF31E97}" destId="{2680CA35-00B5-41A6-B6D8-D7FBB862AC33}" srcOrd="3" destOrd="0" presId="urn:microsoft.com/office/officeart/2018/2/layout/IconVerticalSolidList"/>
    <dgm:cxn modelId="{306BF4D3-7CEA-4EC4-A247-A08E3D16EA2A}" type="presParOf" srcId="{E742C913-3567-4EBD-8DD9-B060BBE9A42E}" destId="{52504440-2CE5-4934-A2EA-9A1CCBC4DE68}" srcOrd="1" destOrd="0" presId="urn:microsoft.com/office/officeart/2018/2/layout/IconVerticalSolidList"/>
    <dgm:cxn modelId="{4EBD539E-42F8-48C0-BC2C-E01976AF2B39}" type="presParOf" srcId="{E742C913-3567-4EBD-8DD9-B060BBE9A42E}" destId="{44C2BBFC-2C15-4024-923D-E2A1DA3F9711}" srcOrd="2" destOrd="0" presId="urn:microsoft.com/office/officeart/2018/2/layout/IconVerticalSolidList"/>
    <dgm:cxn modelId="{16B96FDA-B14C-4408-B4B4-0FB3FCA6A67C}" type="presParOf" srcId="{44C2BBFC-2C15-4024-923D-E2A1DA3F9711}" destId="{BC97C866-8A72-4D40-8057-61A88DE528F1}" srcOrd="0" destOrd="0" presId="urn:microsoft.com/office/officeart/2018/2/layout/IconVerticalSolidList"/>
    <dgm:cxn modelId="{CE48A0E6-E304-441D-8937-AD580AF18896}" type="presParOf" srcId="{44C2BBFC-2C15-4024-923D-E2A1DA3F9711}" destId="{1A56E681-8857-4BB1-82B4-8830E27BE237}" srcOrd="1" destOrd="0" presId="urn:microsoft.com/office/officeart/2018/2/layout/IconVerticalSolidList"/>
    <dgm:cxn modelId="{633C0503-9B27-43E1-9FB8-5E77719B9FFF}" type="presParOf" srcId="{44C2BBFC-2C15-4024-923D-E2A1DA3F9711}" destId="{22F242DA-F034-4A64-9CCC-509A52AB1EE0}" srcOrd="2" destOrd="0" presId="urn:microsoft.com/office/officeart/2018/2/layout/IconVerticalSolidList"/>
    <dgm:cxn modelId="{3D3ACD90-AC66-4714-8A57-19C71A5A751C}" type="presParOf" srcId="{44C2BBFC-2C15-4024-923D-E2A1DA3F9711}" destId="{441EA8ED-F001-472A-9A88-3FE56E63E014}" srcOrd="3" destOrd="0" presId="urn:microsoft.com/office/officeart/2018/2/layout/IconVerticalSolidList"/>
    <dgm:cxn modelId="{8B69FA4B-EF63-430F-960E-CA4E5D4F9187}" type="presParOf" srcId="{E742C913-3567-4EBD-8DD9-B060BBE9A42E}" destId="{861B7A65-5889-4E2A-BB41-A71F935787A1}" srcOrd="3" destOrd="0" presId="urn:microsoft.com/office/officeart/2018/2/layout/IconVerticalSolidList"/>
    <dgm:cxn modelId="{DD3E1C1B-C566-4007-B007-E8B2115C888C}" type="presParOf" srcId="{E742C913-3567-4EBD-8DD9-B060BBE9A42E}" destId="{1B57EFE9-B8D2-4FF5-8B5E-898F7D48D6B6}" srcOrd="4" destOrd="0" presId="urn:microsoft.com/office/officeart/2018/2/layout/IconVerticalSolidList"/>
    <dgm:cxn modelId="{2865C669-3166-4FA4-91A6-4EF395D47FD6}" type="presParOf" srcId="{1B57EFE9-B8D2-4FF5-8B5E-898F7D48D6B6}" destId="{2F9EA599-E219-42A4-A307-CE1EB2E68B1C}" srcOrd="0" destOrd="0" presId="urn:microsoft.com/office/officeart/2018/2/layout/IconVerticalSolidList"/>
    <dgm:cxn modelId="{5001EB8F-611C-4105-B4E2-1FED2481500E}" type="presParOf" srcId="{1B57EFE9-B8D2-4FF5-8B5E-898F7D48D6B6}" destId="{2CCD70F7-0D99-47CD-BDB2-4A0CD20F2EB3}" srcOrd="1" destOrd="0" presId="urn:microsoft.com/office/officeart/2018/2/layout/IconVerticalSolidList"/>
    <dgm:cxn modelId="{A49D6C8B-A21C-4A3F-9E84-336392A21744}" type="presParOf" srcId="{1B57EFE9-B8D2-4FF5-8B5E-898F7D48D6B6}" destId="{6CED93D8-A780-4CD4-A660-2D8AD95F526A}" srcOrd="2" destOrd="0" presId="urn:microsoft.com/office/officeart/2018/2/layout/IconVerticalSolidList"/>
    <dgm:cxn modelId="{5F62474C-8599-4F10-AF77-D3B998CE0537}" type="presParOf" srcId="{1B57EFE9-B8D2-4FF5-8B5E-898F7D48D6B6}" destId="{70643C0A-8A5C-4439-BFE5-C36CD44A442A}" srcOrd="3" destOrd="0" presId="urn:microsoft.com/office/officeart/2018/2/layout/IconVerticalSolidList"/>
    <dgm:cxn modelId="{7D237D35-67F7-41FF-A035-E59700E493ED}" type="presParOf" srcId="{E742C913-3567-4EBD-8DD9-B060BBE9A42E}" destId="{A3B09EFE-6B8C-406C-B1CC-CE9934373CE1}" srcOrd="5" destOrd="0" presId="urn:microsoft.com/office/officeart/2018/2/layout/IconVerticalSolidList"/>
    <dgm:cxn modelId="{FD1ACC4A-1E48-4B51-AEF5-8400FBF0CAB0}" type="presParOf" srcId="{E742C913-3567-4EBD-8DD9-B060BBE9A42E}" destId="{17BED91F-A0BD-4563-BB44-0C25EBEA65A1}" srcOrd="6" destOrd="0" presId="urn:microsoft.com/office/officeart/2018/2/layout/IconVerticalSolidList"/>
    <dgm:cxn modelId="{15808B99-97D6-4786-B554-52D4DB0BE2B3}" type="presParOf" srcId="{17BED91F-A0BD-4563-BB44-0C25EBEA65A1}" destId="{A8866F6A-500F-4573-8CBF-811F3B60C214}" srcOrd="0" destOrd="0" presId="urn:microsoft.com/office/officeart/2018/2/layout/IconVerticalSolidList"/>
    <dgm:cxn modelId="{A07F1EFE-3418-4185-A059-2E489597B5C6}" type="presParOf" srcId="{17BED91F-A0BD-4563-BB44-0C25EBEA65A1}" destId="{715A0893-7B15-4349-A8DE-BD17F09FA6DB}" srcOrd="1" destOrd="0" presId="urn:microsoft.com/office/officeart/2018/2/layout/IconVerticalSolidList"/>
    <dgm:cxn modelId="{0685DC07-D102-4AF2-8910-D931D9E152D5}" type="presParOf" srcId="{17BED91F-A0BD-4563-BB44-0C25EBEA65A1}" destId="{95AB4600-121B-4B09-AFBD-CCC574E4BF7B}" srcOrd="2" destOrd="0" presId="urn:microsoft.com/office/officeart/2018/2/layout/IconVerticalSolidList"/>
    <dgm:cxn modelId="{7E0C5568-A06A-41F3-BEA1-91A479E41283}" type="presParOf" srcId="{17BED91F-A0BD-4563-BB44-0C25EBEA65A1}" destId="{447ED40B-F588-4DB0-BC1C-C83203E588BD}" srcOrd="3" destOrd="0" presId="urn:microsoft.com/office/officeart/2018/2/layout/IconVerticalSolidList"/>
    <dgm:cxn modelId="{9CA4FAAE-424C-409D-86EE-86C3D1EBB8E0}" type="presParOf" srcId="{E742C913-3567-4EBD-8DD9-B060BBE9A42E}" destId="{71F79343-88F9-4F07-86CB-4107558657EA}" srcOrd="7" destOrd="0" presId="urn:microsoft.com/office/officeart/2018/2/layout/IconVerticalSolidList"/>
    <dgm:cxn modelId="{5ACF91C1-C0CD-4A06-8960-881799DD20E4}" type="presParOf" srcId="{E742C913-3567-4EBD-8DD9-B060BBE9A42E}" destId="{69CAC467-C917-4F9F-8B8C-156F47BAC991}" srcOrd="8" destOrd="0" presId="urn:microsoft.com/office/officeart/2018/2/layout/IconVerticalSolidList"/>
    <dgm:cxn modelId="{BD6A4211-B384-446F-84CB-D5A181268DB9}" type="presParOf" srcId="{69CAC467-C917-4F9F-8B8C-156F47BAC991}" destId="{0536ED83-8213-40F5-941F-611C89592C68}" srcOrd="0" destOrd="0" presId="urn:microsoft.com/office/officeart/2018/2/layout/IconVerticalSolidList"/>
    <dgm:cxn modelId="{6119F855-28B7-483B-9ECF-CF5338531758}" type="presParOf" srcId="{69CAC467-C917-4F9F-8B8C-156F47BAC991}" destId="{7082148F-FAFB-4E93-A5F8-C70EDC75BB71}" srcOrd="1" destOrd="0" presId="urn:microsoft.com/office/officeart/2018/2/layout/IconVerticalSolidList"/>
    <dgm:cxn modelId="{403FEBB9-7A16-4CE8-BAF0-097139C6229F}" type="presParOf" srcId="{69CAC467-C917-4F9F-8B8C-156F47BAC991}" destId="{A69DB97D-DF34-4412-A4D4-EAC7AE295AE0}" srcOrd="2" destOrd="0" presId="urn:microsoft.com/office/officeart/2018/2/layout/IconVerticalSolidList"/>
    <dgm:cxn modelId="{6D157674-A88C-48E1-81FF-18116B64BCE5}" type="presParOf" srcId="{69CAC467-C917-4F9F-8B8C-156F47BAC991}" destId="{1E9F049F-728B-4FF1-B26C-6D40B983F55A}" srcOrd="3" destOrd="0" presId="urn:microsoft.com/office/officeart/2018/2/layout/IconVerticalSolidList"/>
    <dgm:cxn modelId="{E7636125-C524-4A37-BEFA-297DFC85515B}" type="presParOf" srcId="{E742C913-3567-4EBD-8DD9-B060BBE9A42E}" destId="{86A1FF82-7FF9-4AAD-9DA4-7E5DDFA9D813}" srcOrd="9" destOrd="0" presId="urn:microsoft.com/office/officeart/2018/2/layout/IconVerticalSolidList"/>
    <dgm:cxn modelId="{795BF958-A830-4A36-BCCA-0E16EB08666D}" type="presParOf" srcId="{E742C913-3567-4EBD-8DD9-B060BBE9A42E}" destId="{41BB4E0A-9BCC-4C1C-B034-AE053244DF9A}" srcOrd="10" destOrd="0" presId="urn:microsoft.com/office/officeart/2018/2/layout/IconVerticalSolidList"/>
    <dgm:cxn modelId="{24837FCC-7094-45D7-B5F4-64A6FB7562CA}" type="presParOf" srcId="{41BB4E0A-9BCC-4C1C-B034-AE053244DF9A}" destId="{BA466CEF-CAAC-4B8C-BCAB-910D44D85BF0}" srcOrd="0" destOrd="0" presId="urn:microsoft.com/office/officeart/2018/2/layout/IconVerticalSolidList"/>
    <dgm:cxn modelId="{F7C2CC53-F31C-454E-BE4D-D405EB45663D}" type="presParOf" srcId="{41BB4E0A-9BCC-4C1C-B034-AE053244DF9A}" destId="{D7DCA75E-7B7E-4FA9-8230-143EFD7A5D93}" srcOrd="1" destOrd="0" presId="urn:microsoft.com/office/officeart/2018/2/layout/IconVerticalSolidList"/>
    <dgm:cxn modelId="{57C7365F-8347-48B5-962D-92AB2AAA54A2}" type="presParOf" srcId="{41BB4E0A-9BCC-4C1C-B034-AE053244DF9A}" destId="{A6EA55D4-6B91-44A7-B93A-5A3AF7E96E2A}" srcOrd="2" destOrd="0" presId="urn:microsoft.com/office/officeart/2018/2/layout/IconVerticalSolidList"/>
    <dgm:cxn modelId="{8F481BCC-E35E-47F6-9AD2-7085EBD0FDB2}" type="presParOf" srcId="{41BB4E0A-9BCC-4C1C-B034-AE053244DF9A}" destId="{D70D4D45-991B-4B80-AD59-D70DEFEC646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5D448F-84B1-4A7F-9B02-ADE9F8503E57}" type="doc">
      <dgm:prSet loTypeId="urn:microsoft.com/office/officeart/2005/8/layout/process4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AA27DC-F153-4DEE-8C43-DE189E5FFD7B}">
      <dgm:prSet/>
      <dgm:spPr/>
      <dgm:t>
        <a:bodyPr/>
        <a:lstStyle/>
        <a:p>
          <a:r>
            <a:rPr lang="en-US"/>
            <a:t>In FY25, BHSB investigated 86 complaints </a:t>
          </a:r>
        </a:p>
      </dgm:t>
    </dgm:pt>
    <dgm:pt modelId="{4CA943B4-0E53-4DB8-B181-CD76277C06CD}" type="parTrans" cxnId="{B9096275-0C00-4B87-912B-2B85BC544252}">
      <dgm:prSet/>
      <dgm:spPr/>
      <dgm:t>
        <a:bodyPr/>
        <a:lstStyle/>
        <a:p>
          <a:endParaRPr lang="en-US"/>
        </a:p>
      </dgm:t>
    </dgm:pt>
    <dgm:pt modelId="{7B4FB69C-77AC-4F89-BDD7-D22F1C72EAAB}" type="sibTrans" cxnId="{B9096275-0C00-4B87-912B-2B85BC544252}">
      <dgm:prSet/>
      <dgm:spPr/>
      <dgm:t>
        <a:bodyPr/>
        <a:lstStyle/>
        <a:p>
          <a:endParaRPr lang="en-US"/>
        </a:p>
      </dgm:t>
    </dgm:pt>
    <dgm:pt modelId="{51A2C831-A234-4923-B660-4DE07E06CC02}">
      <dgm:prSet/>
      <dgm:spPr/>
      <dgm:t>
        <a:bodyPr/>
        <a:lstStyle/>
        <a:p>
          <a:r>
            <a:rPr lang="en-US"/>
            <a:t>Top sources of complaints</a:t>
          </a:r>
        </a:p>
      </dgm:t>
    </dgm:pt>
    <dgm:pt modelId="{DB0FF6B0-6BC7-41E7-A39C-28DF780F5453}" type="parTrans" cxnId="{D0F5003B-5DC4-4887-B513-B3791DA479EF}">
      <dgm:prSet/>
      <dgm:spPr/>
      <dgm:t>
        <a:bodyPr/>
        <a:lstStyle/>
        <a:p>
          <a:endParaRPr lang="en-US"/>
        </a:p>
      </dgm:t>
    </dgm:pt>
    <dgm:pt modelId="{5CD0BA25-A3CA-49CB-B96D-8DA9F2EAF661}" type="sibTrans" cxnId="{D0F5003B-5DC4-4887-B513-B3791DA479EF}">
      <dgm:prSet/>
      <dgm:spPr/>
      <dgm:t>
        <a:bodyPr/>
        <a:lstStyle/>
        <a:p>
          <a:endParaRPr lang="en-US"/>
        </a:p>
      </dgm:t>
    </dgm:pt>
    <dgm:pt modelId="{AF0DB59D-931A-4E71-861A-13283654F33A}">
      <dgm:prSet/>
      <dgm:spPr/>
      <dgm:t>
        <a:bodyPr/>
        <a:lstStyle/>
        <a:p>
          <a:r>
            <a:rPr lang="en-US"/>
            <a:t>49.2% from Medicaid </a:t>
          </a:r>
        </a:p>
      </dgm:t>
    </dgm:pt>
    <dgm:pt modelId="{D53CA2A6-811C-4D3D-BE64-E71DF4E10891}" type="parTrans" cxnId="{35D8C5A2-E0D1-427A-8959-7B9C2C6CB12E}">
      <dgm:prSet/>
      <dgm:spPr/>
      <dgm:t>
        <a:bodyPr/>
        <a:lstStyle/>
        <a:p>
          <a:endParaRPr lang="en-US"/>
        </a:p>
      </dgm:t>
    </dgm:pt>
    <dgm:pt modelId="{0CDEBB34-77ED-406F-857C-285F66D5CF24}" type="sibTrans" cxnId="{35D8C5A2-E0D1-427A-8959-7B9C2C6CB12E}">
      <dgm:prSet/>
      <dgm:spPr/>
      <dgm:t>
        <a:bodyPr/>
        <a:lstStyle/>
        <a:p>
          <a:endParaRPr lang="en-US"/>
        </a:p>
      </dgm:t>
    </dgm:pt>
    <dgm:pt modelId="{0AC02F42-D949-4385-9596-A13DDCCF3C8E}">
      <dgm:prSet/>
      <dgm:spPr/>
      <dgm:t>
        <a:bodyPr/>
        <a:lstStyle/>
        <a:p>
          <a:r>
            <a:rPr lang="en-US"/>
            <a:t>19.6% from Consumers</a:t>
          </a:r>
        </a:p>
      </dgm:t>
    </dgm:pt>
    <dgm:pt modelId="{DB4FC361-BB63-4030-8FFF-7F9945F01777}" type="parTrans" cxnId="{78102430-28BB-456C-B8F6-4EB5732359EA}">
      <dgm:prSet/>
      <dgm:spPr/>
      <dgm:t>
        <a:bodyPr/>
        <a:lstStyle/>
        <a:p>
          <a:endParaRPr lang="en-US"/>
        </a:p>
      </dgm:t>
    </dgm:pt>
    <dgm:pt modelId="{38AF4608-0962-42E0-A17A-921E844A853C}" type="sibTrans" cxnId="{78102430-28BB-456C-B8F6-4EB5732359EA}">
      <dgm:prSet/>
      <dgm:spPr/>
      <dgm:t>
        <a:bodyPr/>
        <a:lstStyle/>
        <a:p>
          <a:endParaRPr lang="en-US"/>
        </a:p>
      </dgm:t>
    </dgm:pt>
    <dgm:pt modelId="{1439767F-F5DB-42A0-90CA-4FBADB8D84E0}">
      <dgm:prSet/>
      <dgm:spPr/>
      <dgm:t>
        <a:bodyPr/>
        <a:lstStyle/>
        <a:p>
          <a:r>
            <a:rPr lang="en-US"/>
            <a:t>11.7% from BHA</a:t>
          </a:r>
        </a:p>
      </dgm:t>
    </dgm:pt>
    <dgm:pt modelId="{9F1B44A4-CD47-4C5F-A79B-105B33D19B56}" type="parTrans" cxnId="{8B0B8F0B-3D3D-4CD5-866A-C743E0F02F39}">
      <dgm:prSet/>
      <dgm:spPr/>
      <dgm:t>
        <a:bodyPr/>
        <a:lstStyle/>
        <a:p>
          <a:endParaRPr lang="en-US"/>
        </a:p>
      </dgm:t>
    </dgm:pt>
    <dgm:pt modelId="{28620A79-F345-4A73-A811-58A7B26F28A0}" type="sibTrans" cxnId="{8B0B8F0B-3D3D-4CD5-866A-C743E0F02F39}">
      <dgm:prSet/>
      <dgm:spPr/>
      <dgm:t>
        <a:bodyPr/>
        <a:lstStyle/>
        <a:p>
          <a:endParaRPr lang="en-US"/>
        </a:p>
      </dgm:t>
    </dgm:pt>
    <dgm:pt modelId="{F753D262-73B0-4AF0-9FCE-BC6E6DEC2C43}" type="pres">
      <dgm:prSet presAssocID="{FD5D448F-84B1-4A7F-9B02-ADE9F8503E57}" presName="Name0" presStyleCnt="0">
        <dgm:presLayoutVars>
          <dgm:dir/>
          <dgm:animLvl val="lvl"/>
          <dgm:resizeHandles val="exact"/>
        </dgm:presLayoutVars>
      </dgm:prSet>
      <dgm:spPr/>
    </dgm:pt>
    <dgm:pt modelId="{595EA87C-CA62-4A5B-BECB-D3A9A01EEB79}" type="pres">
      <dgm:prSet presAssocID="{51A2C831-A234-4923-B660-4DE07E06CC02}" presName="boxAndChildren" presStyleCnt="0"/>
      <dgm:spPr/>
    </dgm:pt>
    <dgm:pt modelId="{BB15E2D3-5C36-423B-8461-1FEF668BD8C8}" type="pres">
      <dgm:prSet presAssocID="{51A2C831-A234-4923-B660-4DE07E06CC02}" presName="parentTextBox" presStyleLbl="node1" presStyleIdx="0" presStyleCnt="2"/>
      <dgm:spPr/>
    </dgm:pt>
    <dgm:pt modelId="{EF861DB7-B0D8-44E7-B7A5-6417618A0AA9}" type="pres">
      <dgm:prSet presAssocID="{51A2C831-A234-4923-B660-4DE07E06CC02}" presName="entireBox" presStyleLbl="node1" presStyleIdx="0" presStyleCnt="2"/>
      <dgm:spPr/>
    </dgm:pt>
    <dgm:pt modelId="{7C3C6D6E-F25F-4963-BF19-FD0A5CB3B921}" type="pres">
      <dgm:prSet presAssocID="{51A2C831-A234-4923-B660-4DE07E06CC02}" presName="descendantBox" presStyleCnt="0"/>
      <dgm:spPr/>
    </dgm:pt>
    <dgm:pt modelId="{0C706577-9012-49AE-9AB2-91927306BB8A}" type="pres">
      <dgm:prSet presAssocID="{AF0DB59D-931A-4E71-861A-13283654F33A}" presName="childTextBox" presStyleLbl="fgAccFollowNode1" presStyleIdx="0" presStyleCnt="3">
        <dgm:presLayoutVars>
          <dgm:bulletEnabled val="1"/>
        </dgm:presLayoutVars>
      </dgm:prSet>
      <dgm:spPr/>
    </dgm:pt>
    <dgm:pt modelId="{7773EF05-59FA-4DFD-BB8B-DD23C4CFFA4D}" type="pres">
      <dgm:prSet presAssocID="{0AC02F42-D949-4385-9596-A13DDCCF3C8E}" presName="childTextBox" presStyleLbl="fgAccFollowNode1" presStyleIdx="1" presStyleCnt="3">
        <dgm:presLayoutVars>
          <dgm:bulletEnabled val="1"/>
        </dgm:presLayoutVars>
      </dgm:prSet>
      <dgm:spPr/>
    </dgm:pt>
    <dgm:pt modelId="{68F7EFED-D167-45FD-8CFA-B1A1209345F7}" type="pres">
      <dgm:prSet presAssocID="{1439767F-F5DB-42A0-90CA-4FBADB8D84E0}" presName="childTextBox" presStyleLbl="fgAccFollowNode1" presStyleIdx="2" presStyleCnt="3">
        <dgm:presLayoutVars>
          <dgm:bulletEnabled val="1"/>
        </dgm:presLayoutVars>
      </dgm:prSet>
      <dgm:spPr/>
    </dgm:pt>
    <dgm:pt modelId="{90694F5A-FAAE-49B9-A713-F56CC8FF8C3F}" type="pres">
      <dgm:prSet presAssocID="{7B4FB69C-77AC-4F89-BDD7-D22F1C72EAAB}" presName="sp" presStyleCnt="0"/>
      <dgm:spPr/>
    </dgm:pt>
    <dgm:pt modelId="{84EC2480-0880-4037-8CCC-AF9747925216}" type="pres">
      <dgm:prSet presAssocID="{89AA27DC-F153-4DEE-8C43-DE189E5FFD7B}" presName="arrowAndChildren" presStyleCnt="0"/>
      <dgm:spPr/>
    </dgm:pt>
    <dgm:pt modelId="{BFCBB433-6A4C-4088-8EC8-EBF6149B04C3}" type="pres">
      <dgm:prSet presAssocID="{89AA27DC-F153-4DEE-8C43-DE189E5FFD7B}" presName="parentTextArrow" presStyleLbl="node1" presStyleIdx="1" presStyleCnt="2"/>
      <dgm:spPr/>
    </dgm:pt>
  </dgm:ptLst>
  <dgm:cxnLst>
    <dgm:cxn modelId="{8B0B8F0B-3D3D-4CD5-866A-C743E0F02F39}" srcId="{51A2C831-A234-4923-B660-4DE07E06CC02}" destId="{1439767F-F5DB-42A0-90CA-4FBADB8D84E0}" srcOrd="2" destOrd="0" parTransId="{9F1B44A4-CD47-4C5F-A79B-105B33D19B56}" sibTransId="{28620A79-F345-4A73-A811-58A7B26F28A0}"/>
    <dgm:cxn modelId="{78102430-28BB-456C-B8F6-4EB5732359EA}" srcId="{51A2C831-A234-4923-B660-4DE07E06CC02}" destId="{0AC02F42-D949-4385-9596-A13DDCCF3C8E}" srcOrd="1" destOrd="0" parTransId="{DB4FC361-BB63-4030-8FFF-7F9945F01777}" sibTransId="{38AF4608-0962-42E0-A17A-921E844A853C}"/>
    <dgm:cxn modelId="{8036DA32-79D0-417C-85BE-5FC734BB3187}" type="presOf" srcId="{51A2C831-A234-4923-B660-4DE07E06CC02}" destId="{BB15E2D3-5C36-423B-8461-1FEF668BD8C8}" srcOrd="0" destOrd="0" presId="urn:microsoft.com/office/officeart/2005/8/layout/process4"/>
    <dgm:cxn modelId="{D0F5003B-5DC4-4887-B513-B3791DA479EF}" srcId="{FD5D448F-84B1-4A7F-9B02-ADE9F8503E57}" destId="{51A2C831-A234-4923-B660-4DE07E06CC02}" srcOrd="1" destOrd="0" parTransId="{DB0FF6B0-6BC7-41E7-A39C-28DF780F5453}" sibTransId="{5CD0BA25-A3CA-49CB-B96D-8DA9F2EAF661}"/>
    <dgm:cxn modelId="{4AC01943-7925-4E7E-B443-A68733228B1E}" type="presOf" srcId="{AF0DB59D-931A-4E71-861A-13283654F33A}" destId="{0C706577-9012-49AE-9AB2-91927306BB8A}" srcOrd="0" destOrd="0" presId="urn:microsoft.com/office/officeart/2005/8/layout/process4"/>
    <dgm:cxn modelId="{49F2F043-C3DF-430D-B4F4-F2C15E5138DC}" type="presOf" srcId="{FD5D448F-84B1-4A7F-9B02-ADE9F8503E57}" destId="{F753D262-73B0-4AF0-9FCE-BC6E6DEC2C43}" srcOrd="0" destOrd="0" presId="urn:microsoft.com/office/officeart/2005/8/layout/process4"/>
    <dgm:cxn modelId="{CBAEEA44-ABB2-4D32-B30E-6FEFE83CF2B0}" type="presOf" srcId="{1439767F-F5DB-42A0-90CA-4FBADB8D84E0}" destId="{68F7EFED-D167-45FD-8CFA-B1A1209345F7}" srcOrd="0" destOrd="0" presId="urn:microsoft.com/office/officeart/2005/8/layout/process4"/>
    <dgm:cxn modelId="{F60AD86C-3D93-4E10-958C-C0A41761756A}" type="presOf" srcId="{0AC02F42-D949-4385-9596-A13DDCCF3C8E}" destId="{7773EF05-59FA-4DFD-BB8B-DD23C4CFFA4D}" srcOrd="0" destOrd="0" presId="urn:microsoft.com/office/officeart/2005/8/layout/process4"/>
    <dgm:cxn modelId="{A1582B4F-3581-4BF9-BC32-875272097193}" type="presOf" srcId="{51A2C831-A234-4923-B660-4DE07E06CC02}" destId="{EF861DB7-B0D8-44E7-B7A5-6417618A0AA9}" srcOrd="1" destOrd="0" presId="urn:microsoft.com/office/officeart/2005/8/layout/process4"/>
    <dgm:cxn modelId="{B9096275-0C00-4B87-912B-2B85BC544252}" srcId="{FD5D448F-84B1-4A7F-9B02-ADE9F8503E57}" destId="{89AA27DC-F153-4DEE-8C43-DE189E5FFD7B}" srcOrd="0" destOrd="0" parTransId="{4CA943B4-0E53-4DB8-B181-CD76277C06CD}" sibTransId="{7B4FB69C-77AC-4F89-BDD7-D22F1C72EAAB}"/>
    <dgm:cxn modelId="{35D8C5A2-E0D1-427A-8959-7B9C2C6CB12E}" srcId="{51A2C831-A234-4923-B660-4DE07E06CC02}" destId="{AF0DB59D-931A-4E71-861A-13283654F33A}" srcOrd="0" destOrd="0" parTransId="{D53CA2A6-811C-4D3D-BE64-E71DF4E10891}" sibTransId="{0CDEBB34-77ED-406F-857C-285F66D5CF24}"/>
    <dgm:cxn modelId="{7BC824BF-BD89-49FA-95BF-80B95E856FEC}" type="presOf" srcId="{89AA27DC-F153-4DEE-8C43-DE189E5FFD7B}" destId="{BFCBB433-6A4C-4088-8EC8-EBF6149B04C3}" srcOrd="0" destOrd="0" presId="urn:microsoft.com/office/officeart/2005/8/layout/process4"/>
    <dgm:cxn modelId="{67856512-C52F-4A8C-B3F6-5B38562A03D2}" type="presParOf" srcId="{F753D262-73B0-4AF0-9FCE-BC6E6DEC2C43}" destId="{595EA87C-CA62-4A5B-BECB-D3A9A01EEB79}" srcOrd="0" destOrd="0" presId="urn:microsoft.com/office/officeart/2005/8/layout/process4"/>
    <dgm:cxn modelId="{F77D6922-3954-424F-BFF4-0611373E8C68}" type="presParOf" srcId="{595EA87C-CA62-4A5B-BECB-D3A9A01EEB79}" destId="{BB15E2D3-5C36-423B-8461-1FEF668BD8C8}" srcOrd="0" destOrd="0" presId="urn:microsoft.com/office/officeart/2005/8/layout/process4"/>
    <dgm:cxn modelId="{3FDACC11-FC43-4BAE-A8F4-D68BB41FCC79}" type="presParOf" srcId="{595EA87C-CA62-4A5B-BECB-D3A9A01EEB79}" destId="{EF861DB7-B0D8-44E7-B7A5-6417618A0AA9}" srcOrd="1" destOrd="0" presId="urn:microsoft.com/office/officeart/2005/8/layout/process4"/>
    <dgm:cxn modelId="{6956E6BB-31DB-4DB8-A132-9699BBA84DA5}" type="presParOf" srcId="{595EA87C-CA62-4A5B-BECB-D3A9A01EEB79}" destId="{7C3C6D6E-F25F-4963-BF19-FD0A5CB3B921}" srcOrd="2" destOrd="0" presId="urn:microsoft.com/office/officeart/2005/8/layout/process4"/>
    <dgm:cxn modelId="{65D09851-B2D7-480F-8E38-A1C4C90C7016}" type="presParOf" srcId="{7C3C6D6E-F25F-4963-BF19-FD0A5CB3B921}" destId="{0C706577-9012-49AE-9AB2-91927306BB8A}" srcOrd="0" destOrd="0" presId="urn:microsoft.com/office/officeart/2005/8/layout/process4"/>
    <dgm:cxn modelId="{2FF234E9-FCA0-4DCF-84FD-048E20EB0692}" type="presParOf" srcId="{7C3C6D6E-F25F-4963-BF19-FD0A5CB3B921}" destId="{7773EF05-59FA-4DFD-BB8B-DD23C4CFFA4D}" srcOrd="1" destOrd="0" presId="urn:microsoft.com/office/officeart/2005/8/layout/process4"/>
    <dgm:cxn modelId="{5D931376-E853-433F-BBC7-DA041C35230C}" type="presParOf" srcId="{7C3C6D6E-F25F-4963-BF19-FD0A5CB3B921}" destId="{68F7EFED-D167-45FD-8CFA-B1A1209345F7}" srcOrd="2" destOrd="0" presId="urn:microsoft.com/office/officeart/2005/8/layout/process4"/>
    <dgm:cxn modelId="{480E9204-7F57-445D-8C60-6815BAA5634D}" type="presParOf" srcId="{F753D262-73B0-4AF0-9FCE-BC6E6DEC2C43}" destId="{90694F5A-FAAE-49B9-A713-F56CC8FF8C3F}" srcOrd="1" destOrd="0" presId="urn:microsoft.com/office/officeart/2005/8/layout/process4"/>
    <dgm:cxn modelId="{6CF632EC-0561-4C22-A541-16FACD5C31CE}" type="presParOf" srcId="{F753D262-73B0-4AF0-9FCE-BC6E6DEC2C43}" destId="{84EC2480-0880-4037-8CCC-AF9747925216}" srcOrd="2" destOrd="0" presId="urn:microsoft.com/office/officeart/2005/8/layout/process4"/>
    <dgm:cxn modelId="{7AD7E6C6-DF22-4C88-B2B9-4D4A3BE7D500}" type="presParOf" srcId="{84EC2480-0880-4037-8CCC-AF9747925216}" destId="{BFCBB433-6A4C-4088-8EC8-EBF6149B04C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CB6D4C-57BB-499D-8837-FA59445C81C2}">
      <dsp:nvSpPr>
        <dsp:cNvPr id="0" name=""/>
        <dsp:cNvSpPr/>
      </dsp:nvSpPr>
      <dsp:spPr>
        <a:xfrm>
          <a:off x="0" y="1577"/>
          <a:ext cx="10972800" cy="67222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A8F5FD-0D68-4783-B842-521973ADAE2E}">
      <dsp:nvSpPr>
        <dsp:cNvPr id="0" name=""/>
        <dsp:cNvSpPr/>
      </dsp:nvSpPr>
      <dsp:spPr>
        <a:xfrm>
          <a:off x="203348" y="152828"/>
          <a:ext cx="369724" cy="3697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642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80CA35-00B5-41A6-B6D8-D7FBB862AC33}">
      <dsp:nvSpPr>
        <dsp:cNvPr id="0" name=""/>
        <dsp:cNvSpPr/>
      </dsp:nvSpPr>
      <dsp:spPr>
        <a:xfrm>
          <a:off x="776422" y="1577"/>
          <a:ext cx="10196377" cy="67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44" tIns="71144" rIns="71144" bIns="7114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Federally defined model for community behavioral health care</a:t>
          </a:r>
        </a:p>
      </dsp:txBody>
      <dsp:txXfrm>
        <a:off x="776422" y="1577"/>
        <a:ext cx="10196377" cy="672226"/>
      </dsp:txXfrm>
    </dsp:sp>
    <dsp:sp modelId="{BC97C866-8A72-4D40-8057-61A88DE528F1}">
      <dsp:nvSpPr>
        <dsp:cNvPr id="0" name=""/>
        <dsp:cNvSpPr/>
      </dsp:nvSpPr>
      <dsp:spPr>
        <a:xfrm>
          <a:off x="0" y="841861"/>
          <a:ext cx="10972800" cy="67222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56E681-8857-4BB1-82B4-8830E27BE237}">
      <dsp:nvSpPr>
        <dsp:cNvPr id="0" name=""/>
        <dsp:cNvSpPr/>
      </dsp:nvSpPr>
      <dsp:spPr>
        <a:xfrm>
          <a:off x="203348" y="993112"/>
          <a:ext cx="369724" cy="3697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642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1EA8ED-F001-472A-9A88-3FE56E63E014}">
      <dsp:nvSpPr>
        <dsp:cNvPr id="0" name=""/>
        <dsp:cNvSpPr/>
      </dsp:nvSpPr>
      <dsp:spPr>
        <a:xfrm>
          <a:off x="776422" y="841861"/>
          <a:ext cx="10196377" cy="67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44" tIns="71144" rIns="71144" bIns="7114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Comprehensive mental health and substance use services </a:t>
          </a:r>
        </a:p>
      </dsp:txBody>
      <dsp:txXfrm>
        <a:off x="776422" y="841861"/>
        <a:ext cx="10196377" cy="672226"/>
      </dsp:txXfrm>
    </dsp:sp>
    <dsp:sp modelId="{2F9EA599-E219-42A4-A307-CE1EB2E68B1C}">
      <dsp:nvSpPr>
        <dsp:cNvPr id="0" name=""/>
        <dsp:cNvSpPr/>
      </dsp:nvSpPr>
      <dsp:spPr>
        <a:xfrm>
          <a:off x="0" y="1682144"/>
          <a:ext cx="10972800" cy="67222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CD70F7-0D99-47CD-BDB2-4A0CD20F2EB3}">
      <dsp:nvSpPr>
        <dsp:cNvPr id="0" name=""/>
        <dsp:cNvSpPr/>
      </dsp:nvSpPr>
      <dsp:spPr>
        <a:xfrm>
          <a:off x="203348" y="1833395"/>
          <a:ext cx="369724" cy="3697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642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643C0A-8A5C-4439-BFE5-C36CD44A442A}">
      <dsp:nvSpPr>
        <dsp:cNvPr id="0" name=""/>
        <dsp:cNvSpPr/>
      </dsp:nvSpPr>
      <dsp:spPr>
        <a:xfrm>
          <a:off x="776422" y="1682144"/>
          <a:ext cx="10196377" cy="67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44" tIns="71144" rIns="71144" bIns="7114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Clear expectations for, access, care coordination, and quality</a:t>
          </a:r>
        </a:p>
      </dsp:txBody>
      <dsp:txXfrm>
        <a:off x="776422" y="1682144"/>
        <a:ext cx="10196377" cy="672226"/>
      </dsp:txXfrm>
    </dsp:sp>
    <dsp:sp modelId="{A8866F6A-500F-4573-8CBF-811F3B60C214}">
      <dsp:nvSpPr>
        <dsp:cNvPr id="0" name=""/>
        <dsp:cNvSpPr/>
      </dsp:nvSpPr>
      <dsp:spPr>
        <a:xfrm>
          <a:off x="0" y="2522428"/>
          <a:ext cx="10972800" cy="67222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5A0893-7B15-4349-A8DE-BD17F09FA6DB}">
      <dsp:nvSpPr>
        <dsp:cNvPr id="0" name=""/>
        <dsp:cNvSpPr/>
      </dsp:nvSpPr>
      <dsp:spPr>
        <a:xfrm>
          <a:off x="203348" y="2673679"/>
          <a:ext cx="369724" cy="3697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642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7ED40B-F588-4DB0-BC1C-C83203E588BD}">
      <dsp:nvSpPr>
        <dsp:cNvPr id="0" name=""/>
        <dsp:cNvSpPr/>
      </dsp:nvSpPr>
      <dsp:spPr>
        <a:xfrm>
          <a:off x="776422" y="2522428"/>
          <a:ext cx="10196377" cy="67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44" tIns="71144" rIns="71144" bIns="7114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Data reporting and accountability</a:t>
          </a:r>
        </a:p>
      </dsp:txBody>
      <dsp:txXfrm>
        <a:off x="776422" y="2522428"/>
        <a:ext cx="10196377" cy="672226"/>
      </dsp:txXfrm>
    </dsp:sp>
    <dsp:sp modelId="{0536ED83-8213-40F5-941F-611C89592C68}">
      <dsp:nvSpPr>
        <dsp:cNvPr id="0" name=""/>
        <dsp:cNvSpPr/>
      </dsp:nvSpPr>
      <dsp:spPr>
        <a:xfrm>
          <a:off x="0" y="3362711"/>
          <a:ext cx="10972800" cy="67222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82148F-FAFB-4E93-A5F8-C70EDC75BB71}">
      <dsp:nvSpPr>
        <dsp:cNvPr id="0" name=""/>
        <dsp:cNvSpPr/>
      </dsp:nvSpPr>
      <dsp:spPr>
        <a:xfrm>
          <a:off x="203348" y="3513962"/>
          <a:ext cx="369724" cy="36972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642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9F049F-728B-4FF1-B26C-6D40B983F55A}">
      <dsp:nvSpPr>
        <dsp:cNvPr id="0" name=""/>
        <dsp:cNvSpPr/>
      </dsp:nvSpPr>
      <dsp:spPr>
        <a:xfrm>
          <a:off x="776422" y="3362711"/>
          <a:ext cx="10196377" cy="67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44" tIns="71144" rIns="71144" bIns="7114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Payment aligned with scope of work and patient responsibility</a:t>
          </a:r>
        </a:p>
      </dsp:txBody>
      <dsp:txXfrm>
        <a:off x="776422" y="3362711"/>
        <a:ext cx="10196377" cy="672226"/>
      </dsp:txXfrm>
    </dsp:sp>
    <dsp:sp modelId="{BA466CEF-CAAC-4B8C-BCAB-910D44D85BF0}">
      <dsp:nvSpPr>
        <dsp:cNvPr id="0" name=""/>
        <dsp:cNvSpPr/>
      </dsp:nvSpPr>
      <dsp:spPr>
        <a:xfrm>
          <a:off x="0" y="4202995"/>
          <a:ext cx="10972800" cy="67222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DCA75E-7B7E-4FA9-8230-143EFD7A5D93}">
      <dsp:nvSpPr>
        <dsp:cNvPr id="0" name=""/>
        <dsp:cNvSpPr/>
      </dsp:nvSpPr>
      <dsp:spPr>
        <a:xfrm>
          <a:off x="203348" y="4354246"/>
          <a:ext cx="369724" cy="36972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642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0D4D45-991B-4B80-AD59-D70DEFEC6468}">
      <dsp:nvSpPr>
        <dsp:cNvPr id="0" name=""/>
        <dsp:cNvSpPr/>
      </dsp:nvSpPr>
      <dsp:spPr>
        <a:xfrm>
          <a:off x="776422" y="4202995"/>
          <a:ext cx="10196377" cy="67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44" tIns="71144" rIns="71144" bIns="7114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Several CCBHC’s operating under a federal grant </a:t>
          </a:r>
        </a:p>
      </dsp:txBody>
      <dsp:txXfrm>
        <a:off x="776422" y="4202995"/>
        <a:ext cx="10196377" cy="6722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861DB7-B0D8-44E7-B7A5-6417618A0AA9}">
      <dsp:nvSpPr>
        <dsp:cNvPr id="0" name=""/>
        <dsp:cNvSpPr/>
      </dsp:nvSpPr>
      <dsp:spPr>
        <a:xfrm>
          <a:off x="0" y="3525290"/>
          <a:ext cx="10098157" cy="23129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7152" tIns="327152" rIns="327152" bIns="327152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Top sources of complaints</a:t>
          </a:r>
        </a:p>
      </dsp:txBody>
      <dsp:txXfrm>
        <a:off x="0" y="3525290"/>
        <a:ext cx="10098157" cy="1249004"/>
      </dsp:txXfrm>
    </dsp:sp>
    <dsp:sp modelId="{0C706577-9012-49AE-9AB2-91927306BB8A}">
      <dsp:nvSpPr>
        <dsp:cNvPr id="0" name=""/>
        <dsp:cNvSpPr/>
      </dsp:nvSpPr>
      <dsp:spPr>
        <a:xfrm>
          <a:off x="4930" y="4728035"/>
          <a:ext cx="3362765" cy="10639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44" tIns="46990" rIns="263144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49.2% from Medicaid </a:t>
          </a:r>
        </a:p>
      </dsp:txBody>
      <dsp:txXfrm>
        <a:off x="4930" y="4728035"/>
        <a:ext cx="3362765" cy="1063967"/>
      </dsp:txXfrm>
    </dsp:sp>
    <dsp:sp modelId="{7773EF05-59FA-4DFD-BB8B-DD23C4CFFA4D}">
      <dsp:nvSpPr>
        <dsp:cNvPr id="0" name=""/>
        <dsp:cNvSpPr/>
      </dsp:nvSpPr>
      <dsp:spPr>
        <a:xfrm>
          <a:off x="3367695" y="4728035"/>
          <a:ext cx="3362765" cy="10639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44" tIns="46990" rIns="263144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19.6% from Consumers</a:t>
          </a:r>
        </a:p>
      </dsp:txBody>
      <dsp:txXfrm>
        <a:off x="3367695" y="4728035"/>
        <a:ext cx="3362765" cy="1063967"/>
      </dsp:txXfrm>
    </dsp:sp>
    <dsp:sp modelId="{68F7EFED-D167-45FD-8CFA-B1A1209345F7}">
      <dsp:nvSpPr>
        <dsp:cNvPr id="0" name=""/>
        <dsp:cNvSpPr/>
      </dsp:nvSpPr>
      <dsp:spPr>
        <a:xfrm>
          <a:off x="6730461" y="4728035"/>
          <a:ext cx="3362765" cy="10639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44" tIns="46990" rIns="263144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11.7% from BHA</a:t>
          </a:r>
        </a:p>
      </dsp:txBody>
      <dsp:txXfrm>
        <a:off x="6730461" y="4728035"/>
        <a:ext cx="3362765" cy="1063967"/>
      </dsp:txXfrm>
    </dsp:sp>
    <dsp:sp modelId="{BFCBB433-6A4C-4088-8EC8-EBF6149B04C3}">
      <dsp:nvSpPr>
        <dsp:cNvPr id="0" name=""/>
        <dsp:cNvSpPr/>
      </dsp:nvSpPr>
      <dsp:spPr>
        <a:xfrm rot="10800000">
          <a:off x="0" y="2633"/>
          <a:ext cx="10098157" cy="355735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7152" tIns="327152" rIns="327152" bIns="327152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In FY25, BHSB investigated 86 complaints </a:t>
          </a:r>
        </a:p>
      </dsp:txBody>
      <dsp:txXfrm rot="10800000">
        <a:off x="0" y="2633"/>
        <a:ext cx="10098157" cy="23114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7E1FCDF-1D2F-4BB3-B0CD-37C059F2D09E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14D48F28-61B8-4E69-92A9-F72FE3FA3D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442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971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A4CCD4-B3E9-F743-A2BC-C4299369DE1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900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233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732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/>
              <a:t>Over 62,000 people utilized outpatient services in FY 2024</a:t>
            </a:r>
          </a:p>
          <a:p>
            <a:r>
              <a:rPr lang="en-US" sz="2000" dirty="0"/>
              <a:t>Presently have 209 </a:t>
            </a:r>
            <a:r>
              <a:rPr lang="en-US" sz="2000" dirty="0" err="1"/>
              <a:t>clincs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In addition to treatment, Ppl with serious and persistent mental illness often need psycho-social rehab and case management. </a:t>
            </a:r>
          </a:p>
          <a:p>
            <a:r>
              <a:rPr lang="en-US" sz="2000" dirty="0"/>
              <a:t>We have those services too. </a:t>
            </a:r>
          </a:p>
          <a:p>
            <a:r>
              <a:rPr lang="en-US" sz="2000" dirty="0"/>
              <a:t>A majority of people receive services in an outpatient setting.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771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0820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184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8007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62A03-C88F-404F-97EE-156B4175A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84D4D0-9EBA-549F-305E-BE51F7186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F44BA-B636-986A-0817-903E759AA2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3237"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375F48-A8BC-8997-8854-82260E4241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8F28-61B8-4E69-92A9-F72FE3FA3D2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572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7D350-4563-9CB6-3020-4F89A7F73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C5B661-0A76-6271-37DA-BC97A3F76B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2A32F0-2327-F6F6-C7EB-2A3E35E318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459457-621F-1D9E-DEAD-A09BFF4948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3237">
              <a:defRPr/>
            </a:pPr>
            <a:fld id="{46F7B8EB-60A8-4716-ABAD-F608D22F2D61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33237">
                <a:defRPr/>
              </a:pPr>
              <a:t>21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296606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hsbaltimore.org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000" b="1" cap="all" baseline="0">
                <a:solidFill>
                  <a:srgbClr val="4A6A7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 descr="bhsb-rgb-0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5572870"/>
            <a:ext cx="4645764" cy="81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71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00" b="1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82880" indent="-182880">
              <a:buClr>
                <a:srgbClr val="D44F54"/>
              </a:buClr>
              <a:buFont typeface="Wingdings" charset="2"/>
              <a:buChar char="§"/>
              <a:defRPr/>
            </a:lvl1pPr>
            <a:lvl2pPr>
              <a:buClr>
                <a:srgbClr val="D44F54"/>
              </a:buClr>
              <a:defRPr/>
            </a:lvl2pPr>
            <a:lvl3pPr>
              <a:buClr>
                <a:srgbClr val="D44F54"/>
              </a:buClr>
              <a:defRPr/>
            </a:lvl3pPr>
            <a:lvl4pPr>
              <a:buClr>
                <a:srgbClr val="D44F54"/>
              </a:buClr>
              <a:defRPr/>
            </a:lvl4pPr>
            <a:lvl5pPr>
              <a:buClr>
                <a:srgbClr val="D44F5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5812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tx2"/>
                </a:solidFill>
                <a:latin typeface="Open Sans" charset="0"/>
                <a:ea typeface="Open Sans" charset="0"/>
                <a:cs typeface="Open Sans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154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-63610"/>
            <a:ext cx="12192000" cy="6921610"/>
          </a:xfrm>
          <a:prstGeom prst="rect">
            <a:avLst/>
          </a:prstGeom>
          <a:solidFill>
            <a:srgbClr val="D44F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590260"/>
            <a:ext cx="3238831" cy="2234317"/>
          </a:xfrm>
          <a:solidFill>
            <a:srgbClr val="D44F54"/>
          </a:solidFill>
        </p:spPr>
        <p:txBody>
          <a:bodyPr anchor="t">
            <a:noAutofit/>
          </a:bodyPr>
          <a:lstStyle>
            <a:lvl1pPr algn="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1661823"/>
            <a:ext cx="7620000" cy="4708096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3000" b="0" cap="all" baseline="0">
                <a:solidFill>
                  <a:schemeClr val="bg1"/>
                </a:solidFill>
              </a:defRPr>
            </a:lvl1pPr>
            <a:lvl2pPr marL="274320" indent="0">
              <a:buFontTx/>
              <a:buNone/>
              <a:defRPr sz="3000" b="1">
                <a:solidFill>
                  <a:schemeClr val="bg1"/>
                </a:solidFill>
              </a:defRPr>
            </a:lvl2pPr>
            <a:lvl3pPr marL="548640" indent="0">
              <a:buFontTx/>
              <a:buNone/>
              <a:defRPr sz="3000" b="1">
                <a:solidFill>
                  <a:schemeClr val="bg1"/>
                </a:solidFill>
              </a:defRPr>
            </a:lvl3pPr>
            <a:lvl4pPr marL="822960" indent="0">
              <a:buFontTx/>
              <a:buNone/>
              <a:defRPr sz="3000" b="1">
                <a:solidFill>
                  <a:schemeClr val="bg1"/>
                </a:solidFill>
              </a:defRPr>
            </a:lvl4pPr>
            <a:lvl5pPr marL="1051560" indent="0">
              <a:buFontTx/>
              <a:buNone/>
              <a:defRPr sz="3000" b="1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0414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" y="0"/>
            <a:ext cx="6117204" cy="6858000"/>
          </a:xfrm>
          <a:prstGeom prst="rect">
            <a:avLst/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5104737" cy="1139952"/>
          </a:xfrm>
        </p:spPr>
        <p:txBody>
          <a:bodyPr>
            <a:noAutofit/>
          </a:bodyPr>
          <a:lstStyle>
            <a:lvl1pPr>
              <a:defRPr sz="3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06753"/>
            <a:ext cx="5104736" cy="4184903"/>
          </a:xfrm>
        </p:spPr>
        <p:txBody>
          <a:bodyPr/>
          <a:lstStyle>
            <a:lvl1pPr>
              <a:buClr>
                <a:schemeClr val="bg1"/>
              </a:buClr>
              <a:defRPr sz="25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22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8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idx="10"/>
          </p:nvPr>
        </p:nvSpPr>
        <p:spPr>
          <a:xfrm>
            <a:off x="6117203" y="0"/>
            <a:ext cx="6074797" cy="6858000"/>
          </a:xfrm>
          <a:solidFill>
            <a:schemeClr val="bg2"/>
          </a:solidFill>
          <a:ln w="762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000" i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Drag picture to placeholder or </a:t>
            </a:r>
          </a:p>
          <a:p>
            <a:r>
              <a:rPr lang="en-US"/>
              <a:t>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04870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3000" b="1" kern="1200" cap="all" spc="-100" baseline="0" dirty="0" err="1" smtClean="0">
                <a:solidFill>
                  <a:srgbClr val="D44F54"/>
                </a:solidFill>
                <a:latin typeface="Open Sans"/>
                <a:ea typeface="+mj-ea"/>
                <a:cs typeface="Open Sans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7" name="Picture 6" descr="bhsb-rgb-0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4" y="2057401"/>
            <a:ext cx="4012483" cy="93229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5650724" y="3379302"/>
            <a:ext cx="59316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100 S. Charles Street,</a:t>
            </a:r>
          </a:p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Tower 2, 8</a:t>
            </a:r>
            <a:r>
              <a:rPr lang="en-US" sz="1600" baseline="30000">
                <a:latin typeface="Open Sans" charset="0"/>
                <a:ea typeface="Open Sans" charset="0"/>
                <a:cs typeface="Open Sans" charset="0"/>
              </a:rPr>
              <a:t>th</a:t>
            </a: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 Floor,</a:t>
            </a:r>
          </a:p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Baltimore, MD, 21201</a:t>
            </a:r>
          </a:p>
          <a:p>
            <a:pPr lvl="0">
              <a:lnSpc>
                <a:spcPct val="125000"/>
              </a:lnSpc>
            </a:pPr>
            <a:endParaRPr lang="en-US" sz="1600">
              <a:latin typeface="Open Sans" charset="0"/>
              <a:ea typeface="Open Sans" charset="0"/>
              <a:cs typeface="Open Sans" charset="0"/>
            </a:endParaRPr>
          </a:p>
          <a:p>
            <a:pPr lvl="0">
              <a:lnSpc>
                <a:spcPct val="125000"/>
              </a:lnSpc>
            </a:pPr>
            <a:r>
              <a:rPr lang="en-US" sz="1600" b="1">
                <a:latin typeface="Open Sans" charset="0"/>
                <a:ea typeface="Open Sans" charset="0"/>
                <a:cs typeface="Open Sans" charset="0"/>
              </a:rPr>
              <a:t>Phone: </a:t>
            </a: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410-637-1900</a:t>
            </a:r>
          </a:p>
          <a:p>
            <a:pPr lvl="0" algn="l">
              <a:lnSpc>
                <a:spcPct val="125000"/>
              </a:lnSpc>
            </a:pPr>
            <a:r>
              <a:rPr lang="en-US" sz="1600" b="1">
                <a:latin typeface="Open Sans" charset="0"/>
                <a:ea typeface="Open Sans" charset="0"/>
                <a:cs typeface="Open Sans" charset="0"/>
              </a:rPr>
              <a:t>Web: </a:t>
            </a:r>
            <a:r>
              <a:rPr lang="en-US" sz="1600" b="0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  <a:hlinkClick r:id="rId3"/>
              </a:rPr>
              <a:t>www.BHSBaltimore.org</a:t>
            </a:r>
            <a:endParaRPr lang="en-US" sz="1600" b="0" kern="1200">
              <a:solidFill>
                <a:schemeClr val="tx1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marL="0" indent="0" algn="l">
              <a:lnSpc>
                <a:spcPct val="125000"/>
              </a:lnSpc>
              <a:buNone/>
            </a:pPr>
            <a:r>
              <a:rPr lang="en-US" sz="1600" b="1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rPr>
              <a:t>Facebook: </a:t>
            </a:r>
            <a:r>
              <a:rPr lang="en-US" sz="1600" b="1" err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BHSBaltimore</a:t>
            </a:r>
            <a:r>
              <a:rPr lang="en-US" sz="1600" b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</a:p>
          <a:p>
            <a:pPr marL="0" indent="0" algn="l">
              <a:lnSpc>
                <a:spcPct val="125000"/>
              </a:lnSpc>
              <a:buNone/>
            </a:pPr>
            <a:r>
              <a:rPr lang="en-US" sz="1600" b="1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rPr>
              <a:t>Twitter: </a:t>
            </a:r>
            <a:r>
              <a:rPr lang="en-US" sz="1600" b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@</a:t>
            </a:r>
            <a:r>
              <a:rPr lang="en-US" sz="1600" b="1" err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BHSBaltimore</a:t>
            </a:r>
            <a:endParaRPr lang="en-US" sz="1600" b="1">
              <a:solidFill>
                <a:srgbClr val="4A6A7F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0">
              <a:lnSpc>
                <a:spcPct val="125000"/>
              </a:lnSpc>
            </a:pPr>
            <a:endParaRPr lang="en-US" sz="2000">
              <a:latin typeface="Open Sans" charset="0"/>
              <a:ea typeface="Open Sans" charset="0"/>
              <a:cs typeface="Open Sans" charset="0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650725" y="2347797"/>
            <a:ext cx="5931675" cy="371549"/>
          </a:xfrm>
        </p:spPr>
        <p:txBody>
          <a:bodyPr anchor="t">
            <a:normAutofit/>
          </a:bodyPr>
          <a:lstStyle>
            <a:lvl1pPr marL="0" indent="0">
              <a:buNone/>
              <a:defRPr sz="20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contact name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5650725" y="2720480"/>
            <a:ext cx="5931676" cy="339735"/>
          </a:xfrm>
        </p:spPr>
        <p:txBody>
          <a:bodyPr anchor="t">
            <a:normAutofit/>
          </a:bodyPr>
          <a:lstStyle>
            <a:lvl1pPr marL="0" indent="0">
              <a:buNone/>
              <a:defRPr sz="2000" b="0" baseline="0">
                <a:solidFill>
                  <a:srgbClr val="4A6A7F"/>
                </a:solidFill>
              </a:defRPr>
            </a:lvl1pPr>
          </a:lstStyle>
          <a:p>
            <a:pPr lvl="0"/>
            <a:r>
              <a:rPr lang="en-US"/>
              <a:t>Click to edit contact email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59242" y="3060214"/>
            <a:ext cx="36151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>
                <a:solidFill>
                  <a:schemeClr val="bg1">
                    <a:lumMod val="50000"/>
                  </a:schemeClr>
                </a:solidFill>
                <a:latin typeface="Open Sans" charset="0"/>
                <a:ea typeface="Open Sans" charset="0"/>
                <a:cs typeface="Open Sans" charset="0"/>
              </a:rPr>
              <a:t>Envisioning a city where people live and thrive in communities that promote and support behavioral health.</a:t>
            </a:r>
          </a:p>
        </p:txBody>
      </p:sp>
    </p:spTree>
    <p:extLst>
      <p:ext uri="{BB962C8B-B14F-4D97-AF65-F5344CB8AC3E}">
        <p14:creationId xmlns:p14="http://schemas.microsoft.com/office/powerpoint/2010/main" val="395880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892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37136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92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EBDC1E59-17DD-41CE-97CA-624A472382D4}" type="datetime2">
              <a:rPr lang="en-US" smtClean="0"/>
              <a:t>Tuesday, March 31,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527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8CC057FC-95B6-4D89-AFDA-ABA33EE921E5}" type="datetime2">
              <a:rPr lang="en-US" smtClean="0"/>
              <a:t>Tuesday, March 31,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407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EC4549AC-EB31-477F-92A9-B1988E232878}" type="datetime2">
              <a:rPr lang="en-US" smtClean="0"/>
              <a:t>Tuesday, March 31,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19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0" y="231007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231007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05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60025D8-5DD9-624B-AC5D-ACD87717AA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-644465" y="-1356386"/>
            <a:ext cx="12836465" cy="90861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000" b="1">
                <a:solidFill>
                  <a:schemeClr val="accent3"/>
                </a:solidFill>
                <a:latin typeface="Muli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400">
                <a:latin typeface="Muli" pitchFamily="2" charset="77"/>
              </a:defRPr>
            </a:lvl1pPr>
            <a:lvl2pPr>
              <a:defRPr sz="2000">
                <a:latin typeface="Muli" pitchFamily="2" charset="77"/>
              </a:defRPr>
            </a:lvl2pPr>
            <a:lvl3pPr>
              <a:defRPr sz="1800">
                <a:latin typeface="Muli" pitchFamily="2" charset="77"/>
              </a:defRPr>
            </a:lvl3pPr>
            <a:lvl4pPr>
              <a:defRPr sz="1600">
                <a:latin typeface="Muli" pitchFamily="2" charset="77"/>
              </a:defRPr>
            </a:lvl4pPr>
            <a:lvl5pPr>
              <a:defRPr sz="1600">
                <a:latin typeface="Muli" pitchFamily="2" charset="77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2400">
                <a:latin typeface="Muli" pitchFamily="2" charset="77"/>
              </a:defRPr>
            </a:lvl1pPr>
            <a:lvl2pPr>
              <a:defRPr sz="2000">
                <a:latin typeface="Muli" pitchFamily="2" charset="77"/>
              </a:defRPr>
            </a:lvl2pPr>
            <a:lvl3pPr>
              <a:defRPr sz="1800">
                <a:latin typeface="Muli" pitchFamily="2" charset="77"/>
              </a:defRPr>
            </a:lvl3pPr>
            <a:lvl4pPr>
              <a:defRPr sz="1600">
                <a:latin typeface="Muli" pitchFamily="2" charset="77"/>
              </a:defRPr>
            </a:lvl4pPr>
            <a:lvl5pPr>
              <a:defRPr sz="1600">
                <a:latin typeface="Muli" pitchFamily="2" charset="77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B67B5-5ABF-0C45-8DEC-31DBB503C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425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skyline with boats in water&#10;&#10;Description automatically generated">
            <a:extLst>
              <a:ext uri="{FF2B5EF4-FFF2-40B4-BE49-F238E27FC236}">
                <a16:creationId xmlns:a16="http://schemas.microsoft.com/office/drawing/2014/main" id="{F04F253E-8D98-412A-89D0-F2EE51DF37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14" y="-2175833"/>
            <a:ext cx="12292314" cy="70241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0DA498C-CCB5-D6CE-CEEE-456230F9FA11}"/>
              </a:ext>
            </a:extLst>
          </p:cNvPr>
          <p:cNvSpPr/>
          <p:nvPr userDrawn="1"/>
        </p:nvSpPr>
        <p:spPr>
          <a:xfrm>
            <a:off x="0" y="3769458"/>
            <a:ext cx="12192000" cy="31714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D13E2-1B13-73A9-1DC1-C5768EF10D46}"/>
              </a:ext>
            </a:extLst>
          </p:cNvPr>
          <p:cNvSpPr/>
          <p:nvPr userDrawn="1"/>
        </p:nvSpPr>
        <p:spPr>
          <a:xfrm>
            <a:off x="798654" y="1743963"/>
            <a:ext cx="5623365" cy="3306443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3AA7F2-8617-A412-EFC5-1FF1BC6C520A}"/>
              </a:ext>
            </a:extLst>
          </p:cNvPr>
          <p:cNvSpPr/>
          <p:nvPr userDrawn="1"/>
        </p:nvSpPr>
        <p:spPr>
          <a:xfrm>
            <a:off x="5816750" y="2183726"/>
            <a:ext cx="5692343" cy="3347001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1769F6-8E4B-A0F8-6F63-0749BFEBA707}"/>
              </a:ext>
            </a:extLst>
          </p:cNvPr>
          <p:cNvSpPr/>
          <p:nvPr userDrawn="1"/>
        </p:nvSpPr>
        <p:spPr>
          <a:xfrm>
            <a:off x="1082233" y="2051613"/>
            <a:ext cx="10027534" cy="317146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black background with red and blue text&#10;&#10;Description automatically generated">
            <a:extLst>
              <a:ext uri="{FF2B5EF4-FFF2-40B4-BE49-F238E27FC236}">
                <a16:creationId xmlns:a16="http://schemas.microsoft.com/office/drawing/2014/main" id="{CD7A1EA3-B702-7F47-0C1B-D6316B96E6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37" y="5574813"/>
            <a:ext cx="4427317" cy="103673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A9E3B8-8281-365A-BA9B-EBA17C63FA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61844" y="2493963"/>
            <a:ext cx="7068312" cy="11978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6600" b="1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TITLE HERE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16BE18F0-3CD2-BAFF-D055-020F85CA4B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61844" y="3735922"/>
            <a:ext cx="7068312" cy="6675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4000" b="0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SUBTITLE</a:t>
            </a:r>
          </a:p>
        </p:txBody>
      </p:sp>
    </p:spTree>
    <p:extLst>
      <p:ext uri="{BB962C8B-B14F-4D97-AF65-F5344CB8AC3E}">
        <p14:creationId xmlns:p14="http://schemas.microsoft.com/office/powerpoint/2010/main" val="177467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e Fun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D3EB5861-A334-F9C2-3796-8AA0DA3AABF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4829298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6962DA37-9966-8731-56AC-0FD60E4EC5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690215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E38C689-18AD-1100-ED88-0CC77FE7E4BD}"/>
              </a:ext>
            </a:extLst>
          </p:cNvPr>
          <p:cNvSpPr/>
          <p:nvPr userDrawn="1"/>
        </p:nvSpPr>
        <p:spPr>
          <a:xfrm>
            <a:off x="0" y="0"/>
            <a:ext cx="4937760" cy="6858000"/>
          </a:xfrm>
          <a:prstGeom prst="homePlate">
            <a:avLst>
              <a:gd name="adj" fmla="val 20364"/>
            </a:avLst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5CEC934B-C695-F894-6A56-F2274905A3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1746442"/>
            <a:ext cx="2893991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67D7111E-4C53-1BF4-FE40-6E475C4F8D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2551114"/>
            <a:ext cx="3170237" cy="32877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DDD2672D-641E-7DE3-F047-7786C89EF5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5588" y="558399"/>
            <a:ext cx="6254728" cy="583287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24363512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549433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3F2B042-E891-3049-521B-675E4ACA8C11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2525" y="1887537"/>
            <a:ext cx="5341938" cy="4567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2400" kern="1200" dirty="0">
                <a:solidFill>
                  <a:srgbClr val="595A5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Click to add pictures/charts/graphics</a:t>
            </a:r>
          </a:p>
        </p:txBody>
      </p:sp>
    </p:spTree>
    <p:extLst>
      <p:ext uri="{BB962C8B-B14F-4D97-AF65-F5344CB8AC3E}">
        <p14:creationId xmlns:p14="http://schemas.microsoft.com/office/powerpoint/2010/main" val="38004128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with many tall buildings&#10;&#10;Description automatically generated">
            <a:extLst>
              <a:ext uri="{FF2B5EF4-FFF2-40B4-BE49-F238E27FC236}">
                <a16:creationId xmlns:a16="http://schemas.microsoft.com/office/drawing/2014/main" id="{3E367BBB-53DE-86E8-43C3-5390358752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3" y="428"/>
            <a:ext cx="9066667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5186239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10198148" y="4762547"/>
            <a:ext cx="1633833" cy="2557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76123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o is BHS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grey background&#10;&#10;Description automatically generated">
            <a:extLst>
              <a:ext uri="{FF2B5EF4-FFF2-40B4-BE49-F238E27FC236}">
                <a16:creationId xmlns:a16="http://schemas.microsoft.com/office/drawing/2014/main" id="{87AB39FE-18D6-F402-3404-AE7EF48BD7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E2576F8-F70F-5C91-CF3D-3184E9F3409C}"/>
              </a:ext>
            </a:extLst>
          </p:cNvPr>
          <p:cNvSpPr/>
          <p:nvPr userDrawn="1"/>
        </p:nvSpPr>
        <p:spPr>
          <a:xfrm>
            <a:off x="6139032" y="0"/>
            <a:ext cx="5920292" cy="6858000"/>
          </a:xfrm>
          <a:prstGeom prst="rect">
            <a:avLst/>
          </a:prstGeom>
          <a:solidFill>
            <a:srgbClr val="CF3D4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0D20F-E297-A0E7-FFB1-D862383359A2}"/>
              </a:ext>
            </a:extLst>
          </p:cNvPr>
          <p:cNvSpPr/>
          <p:nvPr userDrawn="1"/>
        </p:nvSpPr>
        <p:spPr>
          <a:xfrm>
            <a:off x="6271708" y="0"/>
            <a:ext cx="5920292" cy="6858000"/>
          </a:xfrm>
          <a:prstGeom prst="rect">
            <a:avLst/>
          </a:prstGeom>
          <a:solidFill>
            <a:srgbClr val="4A6A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 descr="A hand pointing at a phone and a telephone&#10;&#10;Description automatically generated">
            <a:extLst>
              <a:ext uri="{FF2B5EF4-FFF2-40B4-BE49-F238E27FC236}">
                <a16:creationId xmlns:a16="http://schemas.microsoft.com/office/drawing/2014/main" id="{0C2AF66D-1C21-86C0-8857-D11084262F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981" y="1314450"/>
            <a:ext cx="4085426" cy="40854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903DCA4-3871-9EF6-C251-9925131140D2}"/>
              </a:ext>
            </a:extLst>
          </p:cNvPr>
          <p:cNvGrpSpPr/>
          <p:nvPr userDrawn="1"/>
        </p:nvGrpSpPr>
        <p:grpSpPr>
          <a:xfrm>
            <a:off x="630342" y="5724108"/>
            <a:ext cx="6354537" cy="634706"/>
            <a:chOff x="609599" y="5566069"/>
            <a:chExt cx="6354537" cy="63470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6F56321-FBA5-21AA-80BF-6785F8AFAFB1}"/>
                </a:ext>
              </a:extLst>
            </p:cNvPr>
            <p:cNvSpPr txBox="1"/>
            <p:nvPr/>
          </p:nvSpPr>
          <p:spPr>
            <a:xfrm>
              <a:off x="1085850" y="5591035"/>
              <a:ext cx="587828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Find more information at bhsbaltimore.org</a:t>
              </a:r>
            </a:p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Follow us at @bhsbltimore</a:t>
              </a:r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08F81725-DE93-2103-7688-933E385261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253"/>
            <a:stretch/>
          </p:blipFill>
          <p:spPr>
            <a:xfrm>
              <a:off x="609599" y="5566069"/>
              <a:ext cx="476251" cy="634706"/>
            </a:xfrm>
            <a:prstGeom prst="rect">
              <a:avLst/>
            </a:prstGeom>
          </p:spPr>
        </p:pic>
      </p:grp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1E368979-8F94-64DA-4542-34916CE47E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3" y="558399"/>
            <a:ext cx="3845625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CONTACT US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FE4B498-402A-80FF-E207-980F7BDC8C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172815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D7D5F-CA06-7DE8-862A-931FF50CC8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0342" y="333511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</p:spTree>
    <p:extLst>
      <p:ext uri="{BB962C8B-B14F-4D97-AF65-F5344CB8AC3E}">
        <p14:creationId xmlns:p14="http://schemas.microsoft.com/office/powerpoint/2010/main" val="22687197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31FB3B57-FA6D-5C77-3F16-F4233AB4C0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37" y="0"/>
            <a:ext cx="909828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4124504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7445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725" r:id="rId11"/>
    <p:sldLayoutId id="2147483672" r:id="rId12"/>
    <p:sldLayoutId id="2147483726" r:id="rId13"/>
    <p:sldLayoutId id="2147483727" r:id="rId14"/>
    <p:sldLayoutId id="2147483728" r:id="rId15"/>
    <p:sldLayoutId id="2147483719" r:id="rId16"/>
    <p:sldLayoutId id="2147483720" r:id="rId17"/>
    <p:sldLayoutId id="2147483721" r:id="rId18"/>
    <p:sldLayoutId id="2147483722" r:id="rId19"/>
    <p:sldLayoutId id="2147483723" r:id="rId20"/>
    <p:sldLayoutId id="2147483724" r:id="rId21"/>
    <p:sldLayoutId id="2147483729" r:id="rId2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500" b="1" kern="1200" cap="all" spc="-100" baseline="0">
          <a:solidFill>
            <a:schemeClr val="tx2"/>
          </a:solidFill>
          <a:latin typeface="Open Sans"/>
          <a:ea typeface="+mj-ea"/>
          <a:cs typeface="Open San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Open Sans"/>
          <a:ea typeface="+mn-ea"/>
          <a:cs typeface="Open San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Open Sans"/>
          <a:ea typeface="+mn-ea"/>
          <a:cs typeface="Open San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Open Sans"/>
          <a:ea typeface="+mn-ea"/>
          <a:cs typeface="Open San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Open Sans"/>
          <a:ea typeface="+mn-ea"/>
          <a:cs typeface="Open San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Open Sans"/>
          <a:ea typeface="+mn-ea"/>
          <a:cs typeface="Open San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Relationship Id="rId6" Type="http://schemas.microsoft.com/office/2007/relationships/hdphoto" Target="../media/hdphoto1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hsbaltimore.org/find-help/file-a-complaint/" TargetMode="External"/><Relationship Id="rId2" Type="http://schemas.openxmlformats.org/officeDocument/2006/relationships/hyperlink" Target="https://health.maryland.gov/bha/Documents/BHA%20PBHSystemMgr%20Manual.pdf" TargetMode="External"/><Relationship Id="rId1" Type="http://schemas.openxmlformats.org/officeDocument/2006/relationships/slideLayout" Target="../slideLayouts/slideLayout17.xml"/><Relationship Id="rId4" Type="http://schemas.openxmlformats.org/officeDocument/2006/relationships/hyperlink" Target="https://www.bhsbaltimore.org/for-providers/critical-incident-report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complaints@bhsbaltimore.org" TargetMode="External"/><Relationship Id="rId2" Type="http://schemas.openxmlformats.org/officeDocument/2006/relationships/hyperlink" Target="https://www.bhsbaltimore.org/find-help/file-a-complaint/" TargetMode="Externa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Adrienne.Breidenstine@bhsbaltimore.org" TargetMode="Externa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596FEA-5139-65CD-0792-1480B1E33F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61844" y="2493963"/>
            <a:ext cx="7427730" cy="1197864"/>
          </a:xfrm>
        </p:spPr>
        <p:txBody>
          <a:bodyPr>
            <a:noAutofit/>
          </a:bodyPr>
          <a:lstStyle/>
          <a:p>
            <a:r>
              <a:rPr lang="en-US" sz="2800">
                <a:latin typeface="Open Sans"/>
                <a:ea typeface="Open Sans"/>
                <a:cs typeface="Open Sans"/>
              </a:rPr>
              <a:t>Public Health &amp; Environment </a:t>
            </a:r>
            <a:endParaRPr lang="en-US"/>
          </a:p>
          <a:p>
            <a:r>
              <a:rPr lang="en-US" sz="2800">
                <a:latin typeface="Open Sans"/>
                <a:ea typeface="Open Sans"/>
                <a:cs typeface="Open Sans"/>
              </a:rPr>
              <a:t>Committee Hearing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CAA26B-4FA1-F979-029A-719632C546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61844" y="3735921"/>
            <a:ext cx="7068312" cy="1197863"/>
          </a:xfrm>
        </p:spPr>
        <p:txBody>
          <a:bodyPr>
            <a:normAutofit/>
          </a:bodyPr>
          <a:lstStyle/>
          <a:p>
            <a:r>
              <a:rPr lang="en-US" sz="2400" i="1" dirty="0">
                <a:latin typeface="Open Sans"/>
                <a:ea typeface="Open Sans"/>
                <a:cs typeface="Open Sans"/>
              </a:rPr>
              <a:t>LO25-0007 - Behavioral Health</a:t>
            </a:r>
            <a:endParaRPr lang="en-US" sz="4800" dirty="0"/>
          </a:p>
          <a:p>
            <a:r>
              <a:rPr lang="en-US" sz="2400" dirty="0">
                <a:latin typeface="Open Sans"/>
                <a:ea typeface="Open Sans"/>
                <a:cs typeface="Open Sans"/>
              </a:rPr>
              <a:t>April 1, 2026</a:t>
            </a:r>
          </a:p>
        </p:txBody>
      </p:sp>
    </p:spTree>
    <p:extLst>
      <p:ext uri="{BB962C8B-B14F-4D97-AF65-F5344CB8AC3E}">
        <p14:creationId xmlns:p14="http://schemas.microsoft.com/office/powerpoint/2010/main" val="430688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Flowchart: Alternate Process 72">
            <a:extLst>
              <a:ext uri="{FF2B5EF4-FFF2-40B4-BE49-F238E27FC236}">
                <a16:creationId xmlns:a16="http://schemas.microsoft.com/office/drawing/2014/main" id="{AE28864E-2E3D-47A5-AA92-6F11264389D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658139" y="5136892"/>
            <a:ext cx="6904383" cy="977488"/>
          </a:xfrm>
          <a:prstGeom prst="flowChartAlternateProcess">
            <a:avLst/>
          </a:prstGeom>
          <a:solidFill>
            <a:srgbClr val="E2868A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542F77C-13A3-8D86-0788-12146A29E5F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14278" y="5440970"/>
            <a:ext cx="4979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Individuals, Families, Communities</a:t>
            </a:r>
          </a:p>
        </p:txBody>
      </p:sp>
      <p:sp>
        <p:nvSpPr>
          <p:cNvPr id="53" name="Arrow: Bent 52">
            <a:extLst>
              <a:ext uri="{FF2B5EF4-FFF2-40B4-BE49-F238E27FC236}">
                <a16:creationId xmlns:a16="http://schemas.microsoft.com/office/drawing/2014/main" id="{2DEB3DD6-75BB-486E-43EF-A9A70FCC7F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 flipV="1">
            <a:off x="3529118" y="4729617"/>
            <a:ext cx="1399586" cy="1476671"/>
          </a:xfrm>
          <a:prstGeom prst="bentArrow">
            <a:avLst>
              <a:gd name="adj1" fmla="val 25000"/>
              <a:gd name="adj2" fmla="val 24085"/>
              <a:gd name="adj3" fmla="val 33411"/>
              <a:gd name="adj4" fmla="val 48386"/>
            </a:avLst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9" name="Flowchart: Alternate Process 68">
            <a:extLst>
              <a:ext uri="{FF2B5EF4-FFF2-40B4-BE49-F238E27FC236}">
                <a16:creationId xmlns:a16="http://schemas.microsoft.com/office/drawing/2014/main" id="{9C419AD9-314D-6364-E48C-14BB17206B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08626" y="4048733"/>
            <a:ext cx="6904383" cy="977488"/>
          </a:xfrm>
          <a:prstGeom prst="flowChartAlternateProcess">
            <a:avLst/>
          </a:prstGeom>
          <a:solidFill>
            <a:srgbClr val="DE78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F2BCA16-E942-8908-77D2-77A96B14271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664765" y="4352811"/>
            <a:ext cx="4979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Behavioral Health Organizations</a:t>
            </a:r>
          </a:p>
        </p:txBody>
      </p:sp>
      <p:sp>
        <p:nvSpPr>
          <p:cNvPr id="46" name="Arrow: Bent 45">
            <a:extLst>
              <a:ext uri="{FF2B5EF4-FFF2-40B4-BE49-F238E27FC236}">
                <a16:creationId xmlns:a16="http://schemas.microsoft.com/office/drawing/2014/main" id="{6C203657-3006-83C3-AA17-107586E2A2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 flipV="1">
            <a:off x="2172979" y="3573425"/>
            <a:ext cx="1399586" cy="1476671"/>
          </a:xfrm>
          <a:prstGeom prst="bentArrow">
            <a:avLst>
              <a:gd name="adj1" fmla="val 25000"/>
              <a:gd name="adj2" fmla="val 24085"/>
              <a:gd name="adj3" fmla="val 33411"/>
              <a:gd name="adj4" fmla="val 48386"/>
            </a:avLst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7D718E4-EFBE-4219-EAC2-65AC90DCCE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/>
          </p:nvPr>
        </p:nvSpPr>
        <p:spPr>
          <a:xfrm>
            <a:off x="601683" y="558399"/>
            <a:ext cx="7406243" cy="804672"/>
          </a:xfrm>
        </p:spPr>
        <p:txBody>
          <a:bodyPr/>
          <a:lstStyle/>
          <a:p>
            <a:r>
              <a:rPr lang="en-US" sz="3600">
                <a:solidFill>
                  <a:srgbClr val="4A6A7F"/>
                </a:solidFill>
              </a:rPr>
              <a:t>STATE SYSTEM CONTEXT</a:t>
            </a:r>
            <a:endParaRPr lang="en-US"/>
          </a:p>
        </p:txBody>
      </p:sp>
      <p:pic>
        <p:nvPicPr>
          <p:cNvPr id="79" name="Picture 78" descr="A group of people with a child&#10;&#10;Description automatically generated">
            <a:extLst>
              <a:ext uri="{FF2B5EF4-FFF2-40B4-BE49-F238E27FC236}">
                <a16:creationId xmlns:a16="http://schemas.microsoft.com/office/drawing/2014/main" id="{B535CF56-44FB-E845-8F85-BDC74BF37BB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819" y="5243380"/>
            <a:ext cx="731520" cy="73152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4EBD0CF9-E09B-A133-EE6F-ADEB7B0CB14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959113" y="2943127"/>
            <a:ext cx="6904383" cy="977488"/>
            <a:chOff x="609600" y="1845225"/>
            <a:chExt cx="6904383" cy="977488"/>
          </a:xfrm>
          <a:solidFill>
            <a:srgbClr val="D75B61"/>
          </a:solidFill>
        </p:grpSpPr>
        <p:sp>
          <p:nvSpPr>
            <p:cNvPr id="65" name="Flowchart: Alternate Process 64">
              <a:extLst>
                <a:ext uri="{FF2B5EF4-FFF2-40B4-BE49-F238E27FC236}">
                  <a16:creationId xmlns:a16="http://schemas.microsoft.com/office/drawing/2014/main" id="{C95B36B4-EBA3-661B-33B5-6B42C3E2EEA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9600" y="1845225"/>
              <a:ext cx="6904383" cy="977488"/>
            </a:xfrm>
            <a:prstGeom prst="flowChartAlternateProcess">
              <a:avLst/>
            </a:pr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E903D07B-705F-3251-D931-DA961F2F6C0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965739" y="2149303"/>
              <a:ext cx="497905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Behavioral Health System Baltimore</a:t>
              </a:r>
            </a:p>
          </p:txBody>
        </p:sp>
        <p:pic>
          <p:nvPicPr>
            <p:cNvPr id="67" name="Picture 66" descr="A white line drawing of a building&#10;&#10;Description automatically generated">
              <a:extLst>
                <a:ext uri="{FF2B5EF4-FFF2-40B4-BE49-F238E27FC236}">
                  <a16:creationId xmlns:a16="http://schemas.microsoft.com/office/drawing/2014/main" id="{0C3554B7-9304-BF59-FBCA-6A04B183A90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4280" y="1968209"/>
              <a:ext cx="731520" cy="731520"/>
            </a:xfrm>
            <a:prstGeom prst="rect">
              <a:avLst/>
            </a:prstGeom>
            <a:grpFill/>
          </p:spPr>
        </p:pic>
      </p:grpSp>
      <p:sp>
        <p:nvSpPr>
          <p:cNvPr id="16" name="Arrow: Bent 15">
            <a:extLst>
              <a:ext uri="{FF2B5EF4-FFF2-40B4-BE49-F238E27FC236}">
                <a16:creationId xmlns:a16="http://schemas.microsoft.com/office/drawing/2014/main" id="{699AB021-57C0-804C-3DEA-FCD78C96BC2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 flipV="1">
            <a:off x="816840" y="2469163"/>
            <a:ext cx="1399586" cy="1476671"/>
          </a:xfrm>
          <a:prstGeom prst="bentArrow">
            <a:avLst>
              <a:gd name="adj1" fmla="val 25000"/>
              <a:gd name="adj2" fmla="val 24085"/>
              <a:gd name="adj3" fmla="val 33411"/>
              <a:gd name="adj4" fmla="val 48386"/>
            </a:avLst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77" name="Picture 76" descr="A hand holding a heart with a cross&#10;&#10;Description automatically generated">
            <a:extLst>
              <a:ext uri="{FF2B5EF4-FFF2-40B4-BE49-F238E27FC236}">
                <a16:creationId xmlns:a16="http://schemas.microsoft.com/office/drawing/2014/main" id="{24B8DB8F-A59F-B4C1-3131-85AE6A7F913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306" y="4171717"/>
            <a:ext cx="731520" cy="731520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0F08A08C-133A-F7A5-16E3-F122BC1232B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09600" y="1833747"/>
            <a:ext cx="6904383" cy="977488"/>
            <a:chOff x="609600" y="1845225"/>
            <a:chExt cx="6904383" cy="977488"/>
          </a:xfrm>
          <a:solidFill>
            <a:srgbClr val="D44F54"/>
          </a:solidFill>
        </p:grpSpPr>
        <p:sp>
          <p:nvSpPr>
            <p:cNvPr id="4" name="Flowchart: Alternate Process 3">
              <a:extLst>
                <a:ext uri="{FF2B5EF4-FFF2-40B4-BE49-F238E27FC236}">
                  <a16:creationId xmlns:a16="http://schemas.microsoft.com/office/drawing/2014/main" id="{FE3B4A86-BA84-A066-0A3A-FE03E0D9CB2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09600" y="1845225"/>
              <a:ext cx="6904383" cy="977488"/>
            </a:xfrm>
            <a:prstGeom prst="flowChartAlternateProcess">
              <a:avLst/>
            </a:pr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21E63E-7E57-947F-73AA-2472ECC5337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965739" y="2149303"/>
              <a:ext cx="497905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Maryland Department of Health</a:t>
              </a:r>
            </a:p>
          </p:txBody>
        </p:sp>
        <p:pic>
          <p:nvPicPr>
            <p:cNvPr id="58" name="Picture 57" descr="A white line drawing of a building&#10;&#10;Description automatically generated">
              <a:extLst>
                <a:ext uri="{FF2B5EF4-FFF2-40B4-BE49-F238E27FC236}">
                  <a16:creationId xmlns:a16="http://schemas.microsoft.com/office/drawing/2014/main" id="{A779F1F1-3FFA-D8B1-600C-93C497D468D9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4280" y="1968209"/>
              <a:ext cx="731520" cy="731520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718327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Picture 69" descr="A white and grey background&#10;&#10;Description automatically generated">
            <a:extLst>
              <a:ext uri="{FF2B5EF4-FFF2-40B4-BE49-F238E27FC236}">
                <a16:creationId xmlns:a16="http://schemas.microsoft.com/office/drawing/2014/main" id="{C8B9EBC9-7636-08AC-E7EA-17027FCDAA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grpSp>
        <p:nvGrpSpPr>
          <p:cNvPr id="66" name="Group 65">
            <a:extLst>
              <a:ext uri="{FF2B5EF4-FFF2-40B4-BE49-F238E27FC236}">
                <a16:creationId xmlns:a16="http://schemas.microsoft.com/office/drawing/2014/main" id="{4195ACEB-DF7E-E164-D89B-CEA5392C183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917097" y="1197534"/>
            <a:ext cx="9665304" cy="5344070"/>
            <a:chOff x="811385" y="1246489"/>
            <a:chExt cx="10107013" cy="558829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5F0AB8FF-D48F-B7D3-4830-05C90B68A93C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936229" y="2479995"/>
              <a:ext cx="2209413" cy="1887523"/>
              <a:chOff x="936229" y="2474752"/>
              <a:chExt cx="2209413" cy="1887523"/>
            </a:xfrm>
          </p:grpSpPr>
          <p:sp>
            <p:nvSpPr>
              <p:cNvPr id="13" name="Hexagon 12">
                <a:extLst>
                  <a:ext uri="{FF2B5EF4-FFF2-40B4-BE49-F238E27FC236}">
                    <a16:creationId xmlns:a16="http://schemas.microsoft.com/office/drawing/2014/main" id="{349F6E6D-F8D6-C735-E856-E30199C5853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936229" y="247475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4A6A7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41A9760-3565-4F29-D0F7-08FFE48CE5CB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057279" y="303101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Advocacy &amp;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Planning</a:t>
                </a: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AC853BB2-0FB4-1416-1540-87AABF25AA89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4796563" y="2479995"/>
              <a:ext cx="2209413" cy="1887523"/>
              <a:chOff x="4796563" y="2485238"/>
              <a:chExt cx="2209413" cy="1887523"/>
            </a:xfrm>
          </p:grpSpPr>
          <p:sp>
            <p:nvSpPr>
              <p:cNvPr id="20" name="Hexagon 19">
                <a:extLst>
                  <a:ext uri="{FF2B5EF4-FFF2-40B4-BE49-F238E27FC236}">
                    <a16:creationId xmlns:a16="http://schemas.microsoft.com/office/drawing/2014/main" id="{782DE1FF-2D21-0DA1-FEFA-378D5112404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96563" y="2485238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D44F5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362E832-BB2C-FC5E-AD46-910D77F4B446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940356" y="3031014"/>
                <a:ext cx="1921826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Local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Partnerships</a:t>
                </a: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4281D263-AD86-4116-07FE-5046052D1A2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920352" y="3666746"/>
              <a:ext cx="2209413" cy="1887523"/>
              <a:chOff x="2916682" y="3667369"/>
              <a:chExt cx="2209413" cy="1887523"/>
            </a:xfrm>
          </p:grpSpPr>
          <p:sp>
            <p:nvSpPr>
              <p:cNvPr id="22" name="Hexagon 21">
                <a:extLst>
                  <a:ext uri="{FF2B5EF4-FFF2-40B4-BE49-F238E27FC236}">
                    <a16:creationId xmlns:a16="http://schemas.microsoft.com/office/drawing/2014/main" id="{75065E46-1E42-F6B3-72EB-306C1D60379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2916682" y="3667369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60C08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0A2046D-8878-22D3-851C-4986A3111856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3037732" y="4223632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Managing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Public Funds</a:t>
                </a: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1150CA5-5612-47FF-7185-49F583395668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6721931" y="3666746"/>
              <a:ext cx="2209413" cy="1887523"/>
              <a:chOff x="6721931" y="3666122"/>
              <a:chExt cx="2209413" cy="1887523"/>
            </a:xfrm>
          </p:grpSpPr>
          <p:sp>
            <p:nvSpPr>
              <p:cNvPr id="24" name="Hexagon 23">
                <a:extLst>
                  <a:ext uri="{FF2B5EF4-FFF2-40B4-BE49-F238E27FC236}">
                    <a16:creationId xmlns:a16="http://schemas.microsoft.com/office/drawing/2014/main" id="{7956F653-50C1-CABD-5C5B-6A102BEB371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21931" y="366612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F57F4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0ABFC37-AB84-F76A-A094-24FD86804639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42981" y="422238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Public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Education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8C77F829-7C7B-4222-D333-6005484E597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8601812" y="2479995"/>
              <a:ext cx="2209413" cy="1887523"/>
              <a:chOff x="8601812" y="2474752"/>
              <a:chExt cx="2209413" cy="1887523"/>
            </a:xfrm>
          </p:grpSpPr>
          <p:sp>
            <p:nvSpPr>
              <p:cNvPr id="28" name="Hexagon 27">
                <a:extLst>
                  <a:ext uri="{FF2B5EF4-FFF2-40B4-BE49-F238E27FC236}">
                    <a16:creationId xmlns:a16="http://schemas.microsoft.com/office/drawing/2014/main" id="{978E8699-8672-433E-FD49-5DE42A40B1B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601812" y="247475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4A6A7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E784A8-35BC-DA3C-0FA1-8C7E7D1635D5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722862" y="303101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System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Management</a:t>
                </a:r>
              </a:p>
            </p:txBody>
          </p:sp>
        </p:grpSp>
        <p:pic>
          <p:nvPicPr>
            <p:cNvPr id="53" name="Picture 52" descr="A group of people posing for a photo&#10;&#10;Description automatically generated">
              <a:extLst>
                <a:ext uri="{FF2B5EF4-FFF2-40B4-BE49-F238E27FC236}">
                  <a16:creationId xmlns:a16="http://schemas.microsoft.com/office/drawing/2014/main" id="{64D5EC4E-801B-767D-66E0-476CFA10C7B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9621" y="1246489"/>
              <a:ext cx="2490874" cy="2490874"/>
            </a:xfrm>
            <a:prstGeom prst="hexagon">
              <a:avLst>
                <a:gd name="adj" fmla="val 33194"/>
                <a:gd name="vf" fmla="val 115470"/>
              </a:avLst>
            </a:prstGeom>
          </p:spPr>
        </p:pic>
        <p:pic>
          <p:nvPicPr>
            <p:cNvPr id="57" name="Picture 56" descr="Two people standing together&#10;&#10;Description automatically generated">
              <a:extLst>
                <a:ext uri="{FF2B5EF4-FFF2-40B4-BE49-F238E27FC236}">
                  <a16:creationId xmlns:a16="http://schemas.microsoft.com/office/drawing/2014/main" id="{DB15E962-13E3-57D9-65E6-941B8FF7EC8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3053" y="1246489"/>
              <a:ext cx="2487168" cy="2487168"/>
            </a:xfrm>
            <a:prstGeom prst="rect">
              <a:avLst/>
            </a:prstGeom>
          </p:spPr>
        </p:pic>
        <p:pic>
          <p:nvPicPr>
            <p:cNvPr id="59" name="Picture 58" descr="A group of people posing for a photo&#10;&#10;Description automatically generated">
              <a:extLst>
                <a:ext uri="{FF2B5EF4-FFF2-40B4-BE49-F238E27FC236}">
                  <a16:creationId xmlns:a16="http://schemas.microsoft.com/office/drawing/2014/main" id="{C82739C3-B053-5326-C8A2-E5DC8C6B6F0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385" y="4347618"/>
              <a:ext cx="2487168" cy="2487168"/>
            </a:xfrm>
            <a:prstGeom prst="rect">
              <a:avLst/>
            </a:prstGeom>
          </p:spPr>
        </p:pic>
        <p:pic>
          <p:nvPicPr>
            <p:cNvPr id="63" name="Picture 62" descr="A couple of women sitting at a table&#10;&#10;Description automatically generated">
              <a:extLst>
                <a:ext uri="{FF2B5EF4-FFF2-40B4-BE49-F238E27FC236}">
                  <a16:creationId xmlns:a16="http://schemas.microsoft.com/office/drawing/2014/main" id="{2550911A-3BA6-2274-4EE7-51B1A271FC61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31230" y="4347618"/>
              <a:ext cx="2487168" cy="2487168"/>
            </a:xfrm>
            <a:prstGeom prst="rect">
              <a:avLst/>
            </a:prstGeom>
          </p:spPr>
        </p:pic>
        <p:pic>
          <p:nvPicPr>
            <p:cNvPr id="65" name="Picture 64" descr="A couple of women posing for a picture&#10;&#10;Description automatically generated">
              <a:extLst>
                <a:ext uri="{FF2B5EF4-FFF2-40B4-BE49-F238E27FC236}">
                  <a16:creationId xmlns:a16="http://schemas.microsoft.com/office/drawing/2014/main" id="{E7C0E5C5-8D93-867D-5055-0E2E62654C3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685" y="4347618"/>
              <a:ext cx="2487168" cy="2487168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76B23-A3D5-6551-F425-3FC3BE9C77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/>
          </p:nvPr>
        </p:nvSpPr>
        <p:spPr>
          <a:xfrm>
            <a:off x="601684" y="558399"/>
            <a:ext cx="4829298" cy="1412670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rgbClr val="4A6A7F"/>
                </a:solidFill>
              </a:rPr>
              <a:t>BHSB’S CORE </a:t>
            </a:r>
            <a:br>
              <a:rPr lang="en-US" sz="3600">
                <a:solidFill>
                  <a:srgbClr val="4A6A7F"/>
                </a:solidFill>
              </a:rPr>
            </a:br>
            <a:r>
              <a:rPr lang="en-US" sz="3600">
                <a:solidFill>
                  <a:srgbClr val="4A6A7F"/>
                </a:solidFill>
              </a:rPr>
              <a:t>FUNCTIONS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5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0C9D0-D85D-6257-6ED7-914B0BFF5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Baltimore PBHS Service Utilization  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469F18D-0F33-2A67-DF30-6FF6C89815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780489"/>
              </p:ext>
            </p:extLst>
          </p:nvPr>
        </p:nvGraphicFramePr>
        <p:xfrm>
          <a:off x="609600" y="1600200"/>
          <a:ext cx="109728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35815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8DE49-89FC-A0E8-67A4-C396D54586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DD8708B-9A7C-0110-3082-4D4E6E56ED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spcBef>
                <a:spcPts val="1400"/>
              </a:spcBef>
            </a:pPr>
            <a:r>
              <a:rPr lang="en-US" dirty="0">
                <a:ea typeface="Open Sans"/>
              </a:rPr>
              <a:t>TOTAL BALTIMORE PBHS FUNDING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72D40493-38C1-756B-EEBC-F97316EDDB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0593572"/>
              </p:ext>
            </p:extLst>
          </p:nvPr>
        </p:nvGraphicFramePr>
        <p:xfrm>
          <a:off x="2782455" y="2002271"/>
          <a:ext cx="6834908" cy="4527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4196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DFC568-5A42-5653-3093-4E12E49C9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BAC16-ED0A-1654-3052-15F86FA4A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Community Mental health clinics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518017-714D-CBF1-7919-B6F6624663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627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8BE2E-4008-66DA-C7E7-3F42312B0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5104737" cy="1139952"/>
          </a:xfrm>
        </p:spPr>
        <p:txBody>
          <a:bodyPr anchor="ctr">
            <a:normAutofit/>
          </a:bodyPr>
          <a:lstStyle/>
          <a:p>
            <a:r>
              <a:rPr lang="en-US" dirty="0"/>
              <a:t>Outpatient mental health clinic (OMHC)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DFD28C-1451-C0E0-30E6-AD86856195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104736" cy="5184647"/>
          </a:xfrm>
        </p:spPr>
        <p:txBody>
          <a:bodyPr>
            <a:normAutofit/>
          </a:bodyPr>
          <a:lstStyle/>
          <a:p>
            <a:r>
              <a:rPr lang="en-US"/>
              <a:t>Psycho</a:t>
            </a:r>
            <a:r>
              <a:rPr lang="en-US" dirty="0"/>
              <a:t>/social assessments and evaluations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Individualized treatment planning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Therapy with licensed clinician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Group therapy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Case management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Occupational therapy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Prescribing and monitoring medication by psychiatrists and nurse partitioners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3B8EC72-7F6C-459B-A754-097E61BC2F43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3"/>
          <a:stretch/>
        </p:blipFill>
        <p:spPr>
          <a:xfrm>
            <a:off x="6117203" y="505504"/>
            <a:ext cx="6074797" cy="5846992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C43C62-DF88-1EF8-3667-09B0B000DA4B}"/>
              </a:ext>
            </a:extLst>
          </p:cNvPr>
          <p:cNvSpPr txBox="1"/>
          <p:nvPr/>
        </p:nvSpPr>
        <p:spPr>
          <a:xfrm>
            <a:off x="6252210" y="6352496"/>
            <a:ext cx="5939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Currently, 209 OMHCs in Baltimore City</a:t>
            </a:r>
          </a:p>
        </p:txBody>
      </p:sp>
    </p:spTree>
    <p:extLst>
      <p:ext uri="{BB962C8B-B14F-4D97-AF65-F5344CB8AC3E}">
        <p14:creationId xmlns:p14="http://schemas.microsoft.com/office/powerpoint/2010/main" val="2145154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AFD55-BF29-E76F-C0A3-B9CF1E538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Baltimore Outpatient MH service Utilization 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2D35860-785E-03ED-7C41-72644EEADB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8903706"/>
              </p:ext>
            </p:extLst>
          </p:nvPr>
        </p:nvGraphicFramePr>
        <p:xfrm>
          <a:off x="609600" y="1600200"/>
          <a:ext cx="109728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78518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18186-9A99-A0E6-20B7-4FD141C81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en-US" sz="3200"/>
              <a:t>Certified community behavioral health clinics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FA49BC7-B2FF-F501-A179-7707456813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5494839"/>
              </p:ext>
            </p:extLst>
          </p:nvPr>
        </p:nvGraphicFramePr>
        <p:xfrm>
          <a:off x="609600" y="1600200"/>
          <a:ext cx="109728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2473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0602C-0481-8768-C8C4-B204504FD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5104737" cy="1139952"/>
          </a:xfrm>
        </p:spPr>
        <p:txBody>
          <a:bodyPr anchor="ctr">
            <a:normAutofit/>
          </a:bodyPr>
          <a:lstStyle/>
          <a:p>
            <a:r>
              <a:rPr lang="en-US" dirty="0" err="1"/>
              <a:t>CCbhc’s</a:t>
            </a:r>
            <a:r>
              <a:rPr lang="en-US" dirty="0"/>
              <a:t> in </a:t>
            </a:r>
            <a:r>
              <a:rPr lang="en-US" dirty="0" err="1"/>
              <a:t>baltimore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C60052-804A-2214-1627-10622A76D3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1" y="1673352"/>
            <a:ext cx="5104736" cy="49672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/>
              <a:t>High quality, improve outcomes, and expand access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Sheppard Pratt</a:t>
            </a:r>
          </a:p>
          <a:p>
            <a:endParaRPr lang="en-US" dirty="0"/>
          </a:p>
          <a:p>
            <a:r>
              <a:rPr lang="en-US" dirty="0" err="1"/>
              <a:t>Gaudenzia</a:t>
            </a:r>
            <a:endParaRPr lang="en-US" dirty="0"/>
          </a:p>
          <a:p>
            <a:endParaRPr lang="en-US" dirty="0"/>
          </a:p>
          <a:p>
            <a:r>
              <a:rPr lang="en-US" dirty="0"/>
              <a:t>Volunteers of America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61EDC7-E22E-3F17-FF54-81E189883B5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347" r="20659" b="-2"/>
          <a:stretch>
            <a:fillRect/>
          </a:stretch>
        </p:blipFill>
        <p:spPr>
          <a:xfrm>
            <a:off x="6117203" y="10"/>
            <a:ext cx="6074797" cy="6857990"/>
          </a:xfrm>
          <a:prstGeom prst="rect">
            <a:avLst/>
          </a:prstGeom>
          <a:noFill/>
          <a:ln w="76200">
            <a:noFill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3227617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03059-C03B-964E-4FB1-2750A94D3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Access to care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EAD358-A0C1-3C25-FE4F-2560B9C222A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Operates </a:t>
            </a:r>
            <a:r>
              <a:rPr lang="en-US" b="1" dirty="0"/>
              <a:t>24/7, 365 days</a:t>
            </a:r>
          </a:p>
          <a:p>
            <a:endParaRPr lang="en-US" dirty="0"/>
          </a:p>
          <a:p>
            <a:r>
              <a:rPr lang="en-US" dirty="0"/>
              <a:t>All calls are </a:t>
            </a:r>
            <a:r>
              <a:rPr lang="en-US" b="1" dirty="0"/>
              <a:t>free and confidential.</a:t>
            </a:r>
            <a:endParaRPr lang="en-US" dirty="0"/>
          </a:p>
          <a:p>
            <a:endParaRPr lang="en-US" dirty="0"/>
          </a:p>
          <a:p>
            <a:r>
              <a:rPr lang="en-US" dirty="0"/>
              <a:t>People are </a:t>
            </a:r>
            <a:r>
              <a:rPr lang="en-US" b="1" dirty="0"/>
              <a:t>treated with dignity.</a:t>
            </a:r>
            <a:endParaRPr lang="en-US" dirty="0"/>
          </a:p>
          <a:p>
            <a:endParaRPr lang="en-US" dirty="0"/>
          </a:p>
          <a:p>
            <a:r>
              <a:rPr lang="en-US" dirty="0"/>
              <a:t>Most callers get </a:t>
            </a:r>
            <a:r>
              <a:rPr lang="en-US" b="1" dirty="0"/>
              <a:t>immediate relief.</a:t>
            </a:r>
          </a:p>
          <a:p>
            <a:endParaRPr lang="en-US" b="1" dirty="0"/>
          </a:p>
          <a:p>
            <a:r>
              <a:rPr lang="en-US" dirty="0"/>
              <a:t>Connects people directly to clinics that offer </a:t>
            </a:r>
            <a:r>
              <a:rPr lang="en-US" b="1" dirty="0"/>
              <a:t>same/next day appointments</a:t>
            </a:r>
            <a:endParaRPr lang="en-US" dirty="0"/>
          </a:p>
          <a:p>
            <a:endParaRPr lang="en-US" dirty="0"/>
          </a:p>
        </p:txBody>
      </p:sp>
      <p:pic>
        <p:nvPicPr>
          <p:cNvPr id="12" name="Picture 11" descr="A purple and orange numbers&#10;&#10;AI-generated content may be incorrect.">
            <a:extLst>
              <a:ext uri="{FF2B5EF4-FFF2-40B4-BE49-F238E27FC236}">
                <a16:creationId xmlns:a16="http://schemas.microsoft.com/office/drawing/2014/main" id="{607058CC-F7BF-4952-E767-05C1E07896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946" y="1143000"/>
            <a:ext cx="7888548" cy="47961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416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2271E8-C670-B3D4-3478-3799C564C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639" y="517525"/>
            <a:ext cx="10198721" cy="62722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89188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2E01-8DAA-D0EF-0D11-A5F3B20AE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48305-BB70-D154-D198-5BFE088B3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Provider accountability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F898F0-C49F-6AF3-7735-823C449F5D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47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DE514-D66D-25CB-A9AB-E8B201FE0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25C538B-65D9-A0C1-85C2-091B6B6711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Provider</a:t>
            </a:r>
            <a:endParaRPr lang="en-US"/>
          </a:p>
          <a:p>
            <a:r>
              <a:rPr lang="en-US">
                <a:latin typeface="Open Sans"/>
                <a:ea typeface="Open Sans"/>
                <a:cs typeface="Open Sans"/>
              </a:rPr>
              <a:t>Accountability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F665B0-27C6-08CD-55D2-2C82B5CF58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Monitoring for quality and outcomes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86F4F4-BAE6-E2A2-18D2-F9E04EE80E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lIns="91440" tIns="45720" rIns="91440" bIns="4572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BHSB provides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leadership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management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oversight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and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operations functions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at the local level in collaboration with the BHA and the Medicaid Administrative Services Organization (ASO).</a:t>
            </a:r>
            <a:endParaRPr lang="en-US" sz="1600" dirty="0">
              <a:solidFill>
                <a:srgbClr val="4B6B80"/>
              </a:solidFill>
            </a:endParaRPr>
          </a:p>
          <a:p>
            <a:pPr marL="0" indent="0" algn="ctr">
              <a:buNone/>
            </a:pPr>
            <a:r>
              <a:rPr lang="en-US" sz="1600" dirty="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2"/>
              </a:rPr>
              <a:t>Link: Manual for Managing the PBHS in Maryland</a:t>
            </a:r>
            <a:endParaRPr lang="en-US" sz="1600" dirty="0">
              <a:solidFill>
                <a:srgbClr val="4B6B80"/>
              </a:solidFill>
            </a:endParaRP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u="sng" dirty="0">
                <a:solidFill>
                  <a:srgbClr val="DB5257"/>
                </a:solidFill>
                <a:latin typeface="Open Sans"/>
                <a:ea typeface="Open Sans"/>
                <a:cs typeface="Open Sans"/>
              </a:rPr>
              <a:t>BHSB Accountability Functions:</a:t>
            </a: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Arial"/>
              </a:rPr>
              <a:t>Conducting regular audits and site visits</a:t>
            </a:r>
          </a:p>
          <a:p>
            <a:endParaRPr lang="en-US" sz="1800" dirty="0">
              <a:solidFill>
                <a:srgbClr val="4B6B80"/>
              </a:solidFill>
              <a:latin typeface="Open Sans"/>
              <a:ea typeface="Open Sans"/>
              <a:cs typeface="Arial"/>
            </a:endParaRP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Arial"/>
              </a:rPr>
              <a:t>Approving and monitoring Corrective Action Plans, Performance Improvement Plans, and Program Improvement Plans</a:t>
            </a:r>
            <a:endParaRPr lang="en-US" sz="1800" dirty="0">
              <a:solidFill>
                <a:srgbClr val="4B6B80"/>
              </a:solidFill>
              <a:cs typeface="Arial"/>
            </a:endParaRPr>
          </a:p>
          <a:p>
            <a:pPr marL="0" indent="0">
              <a:buNone/>
            </a:pPr>
            <a:endParaRPr lang="en-US" sz="1800" dirty="0">
              <a:solidFill>
                <a:srgbClr val="4B6B80"/>
              </a:solidFill>
              <a:latin typeface="Open Sans"/>
              <a:ea typeface="Open Sans"/>
              <a:cs typeface="Arial"/>
            </a:endParaRP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3"/>
              </a:rPr>
              <a:t>Complaints</a:t>
            </a:r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protocols, resolutions, and tracking</a:t>
            </a:r>
          </a:p>
          <a:p>
            <a:pPr marL="0" indent="0">
              <a:buNone/>
            </a:pPr>
            <a:endParaRPr lang="en-US" sz="1800" dirty="0">
              <a:solidFill>
                <a:srgbClr val="4B6B80"/>
              </a:solidFill>
              <a:latin typeface="Open Sans"/>
              <a:ea typeface="Open Sans"/>
              <a:cs typeface="Open Sans"/>
            </a:endParaRP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Investigation and Tracking of </a:t>
            </a:r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4"/>
              </a:rPr>
              <a:t>Critical Incidents</a:t>
            </a:r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– suspected abuse/neglect, staff misconduct, suspected fraudulent practices, overdose, death of a participant, etc.</a:t>
            </a:r>
          </a:p>
          <a:p>
            <a:pPr marL="457200" lvl="1" indent="0">
              <a:buNone/>
            </a:pPr>
            <a:endParaRPr lang="en-US" sz="1800" dirty="0">
              <a:solidFill>
                <a:srgbClr val="595A5C"/>
              </a:solidFill>
              <a:latin typeface="Open Sans"/>
              <a:ea typeface="Open Sans"/>
              <a:cs typeface="Open Sans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US" sz="1800" dirty="0">
              <a:solidFill>
                <a:srgbClr val="595A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26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A8B29-E170-FC92-D59A-AD302FF04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70325-6E42-7DF8-AE01-85831843C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Complaints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67619-14F1-8FF9-09EA-09EDC7256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5257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solidFill>
                  <a:schemeClr val="dk1"/>
                </a:solidFill>
              </a:rPr>
              <a:t>Complaint:</a:t>
            </a:r>
            <a:r>
              <a:rPr lang="en-US">
                <a:solidFill>
                  <a:schemeClr val="dk1"/>
                </a:solidFill>
              </a:rPr>
              <a:t> A verbal or written expression of dissatisfaction regarding the care or services provided by the healthcare provider.</a:t>
            </a:r>
          </a:p>
          <a:p>
            <a:pPr marL="0" indent="0">
              <a:buNone/>
            </a:pPr>
            <a:endParaRPr lang="en-US">
              <a:solidFill>
                <a:schemeClr val="dk1"/>
              </a:solidFill>
              <a:ea typeface="Open Sans"/>
            </a:endParaRPr>
          </a:p>
          <a:p>
            <a:r>
              <a:rPr lang="en-US"/>
              <a:t>LBHAs in their role as local systems managers are responsible for the investigation of complaints and incidents that occur in their jurisdiction. </a:t>
            </a:r>
            <a:endParaRPr lang="en-US">
              <a:ea typeface="Open Sans"/>
            </a:endParaRPr>
          </a:p>
          <a:p>
            <a:pPr marL="0" indent="0">
              <a:buNone/>
            </a:pPr>
            <a:endParaRPr lang="en-US">
              <a:ea typeface="Open Sans"/>
            </a:endParaRPr>
          </a:p>
          <a:p>
            <a:r>
              <a:rPr lang="en-US"/>
              <a:t>Situations in which the LBHA would </a:t>
            </a:r>
            <a:r>
              <a:rPr lang="en-US" b="1" i="1"/>
              <a:t>not</a:t>
            </a:r>
            <a:r>
              <a:rPr lang="en-US"/>
              <a:t> be expected to investigate:</a:t>
            </a:r>
            <a:endParaRPr lang="en-US">
              <a:ea typeface="Open Sans"/>
            </a:endParaRPr>
          </a:p>
          <a:p>
            <a:pPr lvl="1"/>
            <a:r>
              <a:rPr lang="en-US"/>
              <a:t>When there is a conflict of interest, or a perceived conflict of interest </a:t>
            </a:r>
            <a:endParaRPr lang="en-US">
              <a:ea typeface="Open Sans"/>
            </a:endParaRPr>
          </a:p>
          <a:p>
            <a:pPr lvl="1"/>
            <a:r>
              <a:rPr lang="en-US"/>
              <a:t>When services or claims have been denied by Medicaid</a:t>
            </a:r>
            <a:endParaRPr lang="en-US">
              <a:ea typeface="Open Sans"/>
            </a:endParaRPr>
          </a:p>
          <a:p>
            <a:pPr lvl="1"/>
            <a:r>
              <a:rPr lang="en-US"/>
              <a:t>Allegations of suspected abuse or neglect. </a:t>
            </a:r>
            <a:endParaRPr lang="en-US">
              <a:ea typeface="Open Sans"/>
            </a:endParaRPr>
          </a:p>
          <a:p>
            <a:pPr lvl="1"/>
            <a:r>
              <a:rPr lang="en-US"/>
              <a:t>Suspected Medicaid  fraud</a:t>
            </a:r>
            <a:endParaRPr lang="en-US">
              <a:ea typeface="Open Sans"/>
            </a:endParaRPr>
          </a:p>
          <a:p>
            <a:pPr lvl="1"/>
            <a:r>
              <a:rPr lang="en-US"/>
              <a:t>Incidents/Complaints concerning hospitals, Residential Treatment Center, or other healthcare facility not licensed by BHA</a:t>
            </a:r>
            <a:endParaRPr lang="en-US">
              <a:ea typeface="Open Sans"/>
            </a:endParaRP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491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61484-414F-4132-3AA6-2E3FD2D5D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84FAB-94E9-9E76-632D-C67A7FCF3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Investigation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5802F-CF02-4518-33A4-4511CC4C4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lvl="0" indent="0">
              <a:spcBef>
                <a:spcPts val="1000"/>
              </a:spcBef>
              <a:buNone/>
            </a:pPr>
            <a:r>
              <a:rPr lang="en-US"/>
              <a:t>Several tools can be utilized to conduct investigations:</a:t>
            </a:r>
          </a:p>
          <a:p>
            <a:pPr>
              <a:spcBef>
                <a:spcPts val="1000"/>
              </a:spcBef>
            </a:pPr>
            <a:r>
              <a:rPr lang="en-US"/>
              <a:t>Record Review</a:t>
            </a:r>
            <a:endParaRPr lang="en-US">
              <a:ea typeface="Open Sans"/>
            </a:endParaRPr>
          </a:p>
          <a:p>
            <a:pPr marL="914400" lvl="1" indent="-358140">
              <a:spcBef>
                <a:spcPts val="0"/>
              </a:spcBef>
              <a:buSzPct val="100000"/>
            </a:pPr>
            <a:r>
              <a:rPr lang="en-US"/>
              <a:t>This may include the review of medical, client and staff records. This can be reviewed on site, or virtually.</a:t>
            </a:r>
          </a:p>
          <a:p>
            <a:pPr marL="420370" indent="-342900">
              <a:spcBef>
                <a:spcPts val="0"/>
              </a:spcBef>
              <a:buSzPct val="100000"/>
            </a:pPr>
            <a:r>
              <a:rPr lang="en-US"/>
              <a:t>Policy &amp; Procedure Review </a:t>
            </a:r>
          </a:p>
          <a:p>
            <a:pPr marL="914400" lvl="1" indent="-400050">
              <a:spcBef>
                <a:spcPts val="0"/>
              </a:spcBef>
              <a:buSzPct val="100000"/>
            </a:pPr>
            <a:r>
              <a:rPr lang="en-US"/>
              <a:t>Ensure that programs who are licensed under COMAR 10.63 has policies and procedures to support this regulation. </a:t>
            </a:r>
            <a:endParaRPr lang="en-US">
              <a:ea typeface="Open Sans"/>
            </a:endParaRPr>
          </a:p>
          <a:p>
            <a:pPr marL="420370" indent="-342900">
              <a:spcBef>
                <a:spcPts val="0"/>
              </a:spcBef>
              <a:buSzPct val="100000"/>
            </a:pPr>
            <a:r>
              <a:rPr lang="en-US"/>
              <a:t>Site Inspection</a:t>
            </a:r>
            <a:endParaRPr lang="en-US">
              <a:ea typeface="Open Sans"/>
            </a:endParaRPr>
          </a:p>
          <a:p>
            <a:pPr marL="914400" lvl="1" indent="-358140">
              <a:spcBef>
                <a:spcPts val="0"/>
              </a:spcBef>
              <a:buSzPct val="100000"/>
            </a:pPr>
            <a:r>
              <a:rPr lang="en-US"/>
              <a:t>Refers to physical site inspection. There are some reports that are in regards of non compliance of physical site.</a:t>
            </a:r>
            <a:endParaRPr lang="en-US">
              <a:ea typeface="Open Sans"/>
            </a:endParaRPr>
          </a:p>
          <a:p>
            <a:pPr marL="420370" indent="-342900">
              <a:spcBef>
                <a:spcPts val="0"/>
              </a:spcBef>
              <a:buSzPct val="100000"/>
            </a:pPr>
            <a:r>
              <a:rPr lang="en-US"/>
              <a:t>Site Visit</a:t>
            </a:r>
            <a:endParaRPr lang="en-US">
              <a:ea typeface="Open Sans"/>
            </a:endParaRPr>
          </a:p>
          <a:p>
            <a:pPr marL="914400" lvl="1" indent="-358140">
              <a:spcBef>
                <a:spcPts val="0"/>
              </a:spcBef>
              <a:buSzPct val="100000"/>
            </a:pPr>
            <a:r>
              <a:rPr lang="en-US"/>
              <a:t>This may include a physical site inspection, review of records, policies and procedures.</a:t>
            </a:r>
          </a:p>
          <a:p>
            <a:pPr marL="420370" indent="-342900">
              <a:spcBef>
                <a:spcPts val="0"/>
              </a:spcBef>
              <a:buSzPct val="100000"/>
            </a:pPr>
            <a:r>
              <a:rPr lang="en-US"/>
              <a:t>Interviews</a:t>
            </a:r>
            <a:endParaRPr lang="en-US">
              <a:ea typeface="Open Sans"/>
            </a:endParaRPr>
          </a:p>
          <a:p>
            <a:pPr marL="914400" lvl="1" indent="-358140">
              <a:spcBef>
                <a:spcPts val="0"/>
              </a:spcBef>
              <a:buSzPct val="100000"/>
            </a:pPr>
            <a:r>
              <a:rPr lang="en-US"/>
              <a:t>Interviewing of staff and clients who may be involved. </a:t>
            </a:r>
            <a:endParaRPr lang="en-US">
              <a:ea typeface="Open Sans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5833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6AFFC-F64F-2E41-2EBD-24B9E94BB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617DC-3FAB-8BE2-C903-9FEDFA9A7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Steps For Responding to Complaints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06351-CF9B-8558-F7E5-D05ADD194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/>
              <a:t>BHSB will contact the person who filed the complaint</a:t>
            </a:r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r>
              <a:rPr lang="en-US"/>
              <a:t>BHSB Investigations Team conducts an analysis of the complaint</a:t>
            </a:r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r>
              <a:rPr lang="en-US"/>
              <a:t>Use investigation tools to verify and substantiate the complaint </a:t>
            </a:r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r>
              <a:rPr lang="en-US"/>
              <a:t>Recommend corrective actions to BHA</a:t>
            </a:r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r>
              <a:rPr lang="en-US"/>
              <a:t>Offer guidance, education, and support to provider to correct the findings in the complaint, as directed by BHA </a:t>
            </a:r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endParaRPr lang="en-US"/>
          </a:p>
          <a:p>
            <a:pPr marL="457200" indent="-457200">
              <a:buAutoNum type="arabicPeriod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600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9CC2B-5809-F80A-4585-F9796B8A8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5FFFAEE-A5C8-7662-F83F-D1D54CFA8D1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65312" y="636104"/>
          <a:ext cx="10098157" cy="5840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7440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C7A49-4EA6-7C55-3FD2-B60A2F643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895CBD-1D72-88E4-3A1E-1055B59B14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1514169"/>
            <a:ext cx="3567193" cy="1347018"/>
          </a:xfrm>
        </p:spPr>
        <p:txBody>
          <a:bodyPr/>
          <a:lstStyle/>
          <a:p>
            <a:pPr algn="ctr"/>
            <a:r>
              <a:rPr lang="en-US" sz="4000"/>
              <a:t>Provider Complaints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9F895D0-95BC-02F1-FB0B-A353A40E802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35588" y="579276"/>
            <a:ext cx="6254728" cy="6114711"/>
          </a:xfrm>
        </p:spPr>
        <p:txBody>
          <a:bodyPr lIns="91440" tIns="45720" rIns="91440" bIns="4572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>
                <a:solidFill>
                  <a:srgbClr val="4B6C8B"/>
                </a:solidFill>
              </a:rPr>
              <a:t>Q:  Who can submit a complaint about a provider to BHSB?</a:t>
            </a:r>
          </a:p>
          <a:p>
            <a:pPr marL="0" indent="0">
              <a:buNone/>
            </a:pPr>
            <a:r>
              <a:rPr lang="en-US" sz="1800" b="1">
                <a:latin typeface="Open Sans"/>
                <a:ea typeface="Open Sans"/>
                <a:cs typeface="Open Sans"/>
              </a:rPr>
              <a:t>A:  </a:t>
            </a:r>
            <a:r>
              <a:rPr lang="en-US" sz="1800">
                <a:latin typeface="Open Sans"/>
                <a:ea typeface="Open Sans"/>
                <a:cs typeface="Open Sans"/>
              </a:rPr>
              <a:t>Anyone can submit a complaint about a behavioral health/SUD provider or BHSB to the BHSB Investigations Team. Use the QR code to the left to access the complaint form and process, or visit: </a:t>
            </a:r>
            <a:r>
              <a:rPr lang="en-US" sz="1800">
                <a:latin typeface="Open Sans"/>
                <a:ea typeface="Open Sans"/>
                <a:cs typeface="Open Sans"/>
                <a:hlinkClick r:id="rId2"/>
              </a:rPr>
              <a:t>File a complaint about a provider or BHSB</a:t>
            </a:r>
            <a:r>
              <a:rPr lang="en-US" sz="1800">
                <a:latin typeface="Open Sans"/>
                <a:ea typeface="Open Sans"/>
                <a:cs typeface="Open Sans"/>
              </a:rPr>
              <a:t>.</a:t>
            </a:r>
          </a:p>
          <a:p>
            <a:pPr marL="0" indent="0">
              <a:buNone/>
            </a:pPr>
            <a:endParaRPr lang="en-US" sz="1800"/>
          </a:p>
          <a:p>
            <a:pPr marL="0" indent="0">
              <a:buNone/>
            </a:pPr>
            <a:r>
              <a:rPr lang="en-US" b="1">
                <a:solidFill>
                  <a:srgbClr val="4B6C8B"/>
                </a:solidFill>
              </a:rPr>
              <a:t>Q:  How else can I submit a complaint about a provider to BHSB?</a:t>
            </a:r>
          </a:p>
          <a:p>
            <a:pPr marL="0" indent="0">
              <a:buNone/>
            </a:pPr>
            <a:r>
              <a:rPr lang="en-US" sz="1800" b="1"/>
              <a:t>A:  </a:t>
            </a:r>
            <a:r>
              <a:rPr lang="en-US" sz="1800"/>
              <a:t>You may email: </a:t>
            </a:r>
            <a:r>
              <a:rPr lang="en-US" sz="1800">
                <a:hlinkClick r:id="rId3"/>
              </a:rPr>
              <a:t>complaints@bhsbaltimore.org</a:t>
            </a:r>
            <a:r>
              <a:rPr lang="en-US" sz="1800"/>
              <a:t>, or call 410-637-1900, option 5.</a:t>
            </a:r>
          </a:p>
          <a:p>
            <a:pPr marL="0" indent="0">
              <a:buNone/>
            </a:pPr>
            <a:endParaRPr lang="en-US" sz="1800"/>
          </a:p>
          <a:p>
            <a:pPr marL="0" indent="0">
              <a:buNone/>
            </a:pPr>
            <a:r>
              <a:rPr lang="en-US" b="1">
                <a:solidFill>
                  <a:srgbClr val="4B6C8B"/>
                </a:solidFill>
              </a:rPr>
              <a:t>Q: What happens after I report an issue to BHSB?</a:t>
            </a:r>
          </a:p>
          <a:p>
            <a:pPr marL="0" indent="0">
              <a:buNone/>
            </a:pPr>
            <a:r>
              <a:rPr lang="en-US" sz="1800" b="1"/>
              <a:t>A: </a:t>
            </a:r>
            <a:r>
              <a:rPr lang="en-US" sz="1800"/>
              <a:t>BHSB’s Investigations Team will follow up with the complainant within 2 business days to gather additional information. </a:t>
            </a:r>
          </a:p>
          <a:p>
            <a:pPr marL="0" indent="0">
              <a:buNone/>
            </a:pPr>
            <a:r>
              <a:rPr lang="en-US" sz="1800"/>
              <a:t>The team will then conduct a thorough investigation of the complaint received. Complaints are typically resolved within 30 days if they do not require additional involvement from state agencies.</a:t>
            </a:r>
          </a:p>
          <a:p>
            <a:endParaRPr lang="en-US"/>
          </a:p>
        </p:txBody>
      </p:sp>
      <p:pic>
        <p:nvPicPr>
          <p:cNvPr id="3" name="Picture 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F525ED18-F81E-F8D7-98FE-2B0A065B5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705" y="3247628"/>
            <a:ext cx="2433150" cy="243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906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B7C5B-D428-2C8F-6260-BD5BC8F767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30F6F-4B74-1499-5115-3D9B30C2C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comar</a:t>
            </a:r>
            <a:r>
              <a:rPr lang="en-US" dirty="0"/>
              <a:t> 10.63 revisions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0027A0-71D3-A4D1-1707-E390D48CDE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51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8AA24-A9A8-F94D-71D6-4C1401C3C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D395BA-9C46-BBCF-8604-2F2BE3E429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558399"/>
            <a:ext cx="10972800" cy="804672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/>
              <a:t>COMAR Overview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BA8673-1289-C100-1250-749420DA9E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370336"/>
            <a:ext cx="6021387" cy="5458389"/>
          </a:xfrm>
        </p:spPr>
        <p:txBody>
          <a:bodyPr lIns="91440" tIns="45720" rIns="91440" bIns="45720" anchor="t">
            <a:normAutofit/>
          </a:bodyPr>
          <a:lstStyle/>
          <a:p>
            <a:pPr>
              <a:defRPr/>
            </a:pPr>
            <a:r>
              <a:rPr lang="en-US"/>
              <a:t>COMAR</a:t>
            </a:r>
            <a:r>
              <a:rPr lang="en-US">
                <a:ea typeface="Open Sans"/>
              </a:rPr>
              <a:t> 10.63, the state regulations that govern community-based behavioral health providers</a:t>
            </a: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r>
              <a:rPr lang="en-US">
                <a:ea typeface="Open Sans"/>
              </a:rPr>
              <a:t>COMAR 10.63 includes definitions and requirements that apply to certain provider types</a:t>
            </a:r>
          </a:p>
          <a:p>
            <a:pPr>
              <a:defRPr/>
            </a:pPr>
            <a:endParaRPr lang="en-US">
              <a:solidFill>
                <a:srgbClr val="FFFFFF"/>
              </a:solidFill>
              <a:ea typeface="Open Sans"/>
            </a:endParaRPr>
          </a:p>
          <a:p>
            <a:pPr>
              <a:defRPr/>
            </a:pPr>
            <a:r>
              <a:rPr lang="en-US">
                <a:solidFill>
                  <a:srgbClr val="FFFFFF"/>
                </a:solidFill>
                <a:ea typeface="Open Sans"/>
              </a:rPr>
              <a:t>Rules related to licensing and accreditation set in COMAR</a:t>
            </a:r>
          </a:p>
          <a:p>
            <a:pPr>
              <a:defRPr/>
            </a:pPr>
            <a:endParaRPr lang="en-US">
              <a:solidFill>
                <a:srgbClr val="FFFFFF"/>
              </a:solidFill>
              <a:ea typeface="Open Sans"/>
            </a:endParaRPr>
          </a:p>
          <a:p>
            <a:pPr>
              <a:defRPr/>
            </a:pPr>
            <a:r>
              <a:rPr lang="en-US">
                <a:solidFill>
                  <a:srgbClr val="FFFFFF"/>
                </a:solidFill>
                <a:ea typeface="Open Sans"/>
              </a:rPr>
              <a:t>General expectations for provider accountability set in COMAR</a:t>
            </a:r>
          </a:p>
          <a:p>
            <a:pPr marL="0" indent="0">
              <a:buNone/>
              <a:defRPr/>
            </a:pPr>
            <a:endParaRPr lang="en-US">
              <a:solidFill>
                <a:srgbClr val="595A5C"/>
              </a:solidFill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 sz="2000">
              <a:ea typeface="Open Sans"/>
            </a:endParaRPr>
          </a:p>
          <a:p>
            <a:pPr>
              <a:defRPr/>
            </a:pPr>
            <a:endParaRPr lang="en-US" sz="2000"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437314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3733B-6DFF-32F7-D537-D9294235C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B88C6A8-4664-3DAF-7D00-20C31F9257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ea typeface="Open Sans"/>
              </a:rPr>
              <a:t>COMAR Revisions 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F6D826-FF74-6EDD-4F18-150C5413F0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ea typeface="Open Sans"/>
              </a:rPr>
              <a:t>COMAR 10.63 - Community-Based Behavioral Health Programs and Services</a:t>
            </a:r>
            <a:endParaRPr lang="en-US">
              <a:latin typeface="Open Sans"/>
              <a:ea typeface="Open Sans"/>
              <a:cs typeface="Open Sans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6079FF-BE26-32D0-1ADC-1A2AF83810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u="sng" dirty="0">
                <a:ea typeface="Open Sans"/>
              </a:rPr>
              <a:t>Overview of COMAR revisions</a:t>
            </a:r>
            <a:r>
              <a:rPr lang="en-US" dirty="0">
                <a:ea typeface="Open Sans"/>
              </a:rPr>
              <a:t>:</a:t>
            </a:r>
          </a:p>
          <a:p>
            <a:r>
              <a:rPr lang="en-US" dirty="0">
                <a:ea typeface="Open Sans"/>
              </a:rPr>
              <a:t>Intended to address provider accountability and service quality</a:t>
            </a:r>
          </a:p>
          <a:p>
            <a:pPr marL="0" indent="0">
              <a:buNone/>
            </a:pPr>
            <a:endParaRPr lang="en-US" dirty="0">
              <a:ea typeface="Open Sans"/>
            </a:endParaRPr>
          </a:p>
          <a:p>
            <a:r>
              <a:rPr lang="en-US" dirty="0">
                <a:ea typeface="Open Sans"/>
              </a:rPr>
              <a:t>Establishes new expectations for certain provider types</a:t>
            </a:r>
          </a:p>
          <a:p>
            <a:pPr marL="0" indent="0">
              <a:buNone/>
            </a:pPr>
            <a:endParaRPr lang="en-US" dirty="0">
              <a:ea typeface="Open Sans"/>
            </a:endParaRPr>
          </a:p>
          <a:p>
            <a:r>
              <a:rPr lang="en-US" dirty="0">
                <a:ea typeface="Open Sans"/>
              </a:rPr>
              <a:t>Provides new tools for system accountability</a:t>
            </a:r>
          </a:p>
          <a:p>
            <a:pPr marL="0" indent="0">
              <a:buNone/>
            </a:pPr>
            <a:endParaRPr lang="en-US" dirty="0">
              <a:ea typeface="Open Sans"/>
            </a:endParaRPr>
          </a:p>
          <a:p>
            <a:r>
              <a:rPr lang="en-US" dirty="0">
                <a:ea typeface="Open Sans"/>
              </a:rPr>
              <a:t>Adds new requirements for recovery residence certifications</a:t>
            </a:r>
          </a:p>
        </p:txBody>
      </p:sp>
    </p:spTree>
    <p:extLst>
      <p:ext uri="{BB962C8B-B14F-4D97-AF65-F5344CB8AC3E}">
        <p14:creationId xmlns:p14="http://schemas.microsoft.com/office/powerpoint/2010/main" val="32576602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07E0B-5A6C-50D9-F2E6-3E2BA440D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B79C35-232E-850E-6595-D977814FE7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ea typeface="Open Sans"/>
              </a:rPr>
              <a:t>COMAR Revisions 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335BD-DAD0-A6DB-CD42-94C60C3EA7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ea typeface="Open Sans"/>
              </a:rPr>
              <a:t>COMAR 10.63 - Community-Based Behavioral Health Programs and Services</a:t>
            </a:r>
            <a:endParaRPr lang="en-US">
              <a:latin typeface="Open Sans"/>
              <a:ea typeface="Open Sans"/>
              <a:cs typeface="Open Sans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E9A91C5-C468-6B7D-8174-C46B03928F2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35588" y="152400"/>
            <a:ext cx="6254728" cy="68797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u="sng" dirty="0">
                <a:ea typeface="Open Sans"/>
              </a:rPr>
              <a:t>Timeline of Activities</a:t>
            </a:r>
            <a:r>
              <a:rPr lang="en-US" dirty="0">
                <a:ea typeface="Open Sans"/>
              </a:rPr>
              <a:t>:</a:t>
            </a:r>
          </a:p>
          <a:p>
            <a:r>
              <a:rPr lang="en-US" dirty="0">
                <a:ea typeface="Open Sans"/>
              </a:rPr>
              <a:t>Summer 2024: Unofficial draft of COMAR 10.63 revisions released for stakeholder feedback</a:t>
            </a:r>
          </a:p>
          <a:p>
            <a:endParaRPr lang="en-US" sz="800" dirty="0">
              <a:ea typeface="Open Sans"/>
            </a:endParaRPr>
          </a:p>
          <a:p>
            <a:r>
              <a:rPr lang="en-US" dirty="0">
                <a:ea typeface="Open Sans"/>
              </a:rPr>
              <a:t>May 2025: Official draft regulations published in MD Register (included Chapters 1,2,6,9)</a:t>
            </a:r>
          </a:p>
          <a:p>
            <a:endParaRPr lang="en-US" sz="800" dirty="0">
              <a:ea typeface="Open Sans"/>
            </a:endParaRPr>
          </a:p>
          <a:p>
            <a:r>
              <a:rPr lang="en-US" dirty="0">
                <a:ea typeface="Open Sans"/>
              </a:rPr>
              <a:t>June 2025: MD General Assembly directs MDH to delay adoption of the regs</a:t>
            </a:r>
          </a:p>
          <a:p>
            <a:endParaRPr lang="en-US" sz="800" dirty="0">
              <a:ea typeface="Open Sans"/>
            </a:endParaRPr>
          </a:p>
          <a:p>
            <a:r>
              <a:rPr lang="en-US" dirty="0">
                <a:ea typeface="Open Sans"/>
              </a:rPr>
              <a:t>August 2025: MDH rescinds draft regs</a:t>
            </a:r>
          </a:p>
          <a:p>
            <a:endParaRPr lang="en-US" sz="800" dirty="0">
              <a:ea typeface="Open Sans"/>
            </a:endParaRPr>
          </a:p>
          <a:p>
            <a:r>
              <a:rPr lang="en-US" b="1" i="1" dirty="0">
                <a:ea typeface="Open Sans"/>
              </a:rPr>
              <a:t>January 2026: MDH convenes stakeholders to share changes to regs</a:t>
            </a:r>
          </a:p>
          <a:p>
            <a:endParaRPr lang="en-US" sz="800" b="1" i="1" dirty="0">
              <a:ea typeface="Open Sans"/>
            </a:endParaRPr>
          </a:p>
          <a:p>
            <a:r>
              <a:rPr lang="en-US" b="1" i="1" dirty="0">
                <a:ea typeface="Open Sans"/>
              </a:rPr>
              <a:t>March 2026: Stakeholder convening to finalize agreement w/stakeholders</a:t>
            </a:r>
          </a:p>
          <a:p>
            <a:endParaRPr lang="en-US" dirty="0"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6025042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8EF8859-8CD6-FD1A-7ED0-C93C171DAB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C76257-80F6-2EC5-7A41-7EB936A88B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83" y="1656669"/>
            <a:ext cx="5312930" cy="1185863"/>
          </a:xfrm>
        </p:spPr>
        <p:txBody>
          <a:bodyPr/>
          <a:lstStyle/>
          <a:p>
            <a:endParaRPr lang="en-US" dirty="0"/>
          </a:p>
          <a:p>
            <a:r>
              <a:rPr lang="en-US" sz="2000" dirty="0"/>
              <a:t>Adrienne Breidenstine</a:t>
            </a:r>
          </a:p>
          <a:p>
            <a:r>
              <a:rPr lang="en-US" sz="2000" dirty="0"/>
              <a:t>Vice President, Policy &amp; Communications</a:t>
            </a:r>
          </a:p>
          <a:p>
            <a:r>
              <a:rPr lang="en-US" sz="2000" dirty="0">
                <a:hlinkClick r:id="rId2"/>
              </a:rPr>
              <a:t>Adrienne.Breidenstine@bhsbaltimore.org</a:t>
            </a:r>
            <a:r>
              <a:rPr lang="en-US" sz="2000" dirty="0"/>
              <a:t> 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280037DF-E9C6-035F-50B1-79EAA2378DC6}"/>
              </a:ext>
            </a:extLst>
          </p:cNvPr>
          <p:cNvSpPr txBox="1">
            <a:spLocks/>
          </p:cNvSpPr>
          <p:nvPr/>
        </p:nvSpPr>
        <p:spPr>
          <a:xfrm>
            <a:off x="601683" y="3422537"/>
            <a:ext cx="5312930" cy="11858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b="0" kern="1200">
                <a:solidFill>
                  <a:srgbClr val="595A5C"/>
                </a:solidFill>
                <a:latin typeface="Open Sans"/>
                <a:ea typeface="+mn-ea"/>
                <a:cs typeface="Open San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Open San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Open San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Open San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Open Sans"/>
                <a:ea typeface="+mn-ea"/>
                <a:cs typeface="Open San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r>
              <a:rPr lang="en-US" sz="2000" dirty="0"/>
              <a:t>Dan Rabbitt</a:t>
            </a:r>
          </a:p>
          <a:p>
            <a:r>
              <a:rPr lang="en-US" sz="2000" dirty="0"/>
              <a:t>Director, Policy</a:t>
            </a:r>
          </a:p>
          <a:p>
            <a:r>
              <a:rPr lang="en-US" sz="2000" dirty="0">
                <a:hlinkClick r:id="rId2"/>
              </a:rPr>
              <a:t>Daniel.Rabbitt@bhsbaltimore.org</a:t>
            </a:r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97746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ustom 8">
      <a:dk1>
        <a:srgbClr val="4A6A7F"/>
      </a:dk1>
      <a:lt1>
        <a:srgbClr val="FFFFFF"/>
      </a:lt1>
      <a:dk2>
        <a:srgbClr val="D74941"/>
      </a:dk2>
      <a:lt2>
        <a:srgbClr val="F3F2DC"/>
      </a:lt2>
      <a:accent1>
        <a:srgbClr val="4A6A7F"/>
      </a:accent1>
      <a:accent2>
        <a:srgbClr val="D5D5D5"/>
      </a:accent2>
      <a:accent3>
        <a:srgbClr val="D74941"/>
      </a:accent3>
      <a:accent4>
        <a:srgbClr val="4C5A6A"/>
      </a:accent4>
      <a:accent5>
        <a:srgbClr val="808DA0"/>
      </a:accent5>
      <a:accent6>
        <a:srgbClr val="79463D"/>
      </a:accent6>
      <a:hlink>
        <a:srgbClr val="D44F54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741e565-2eea-43a9-ae1d-ba40a4db91ef" xsi:nil="true"/>
    <lcf76f155ced4ddcb4097134ff3c332f xmlns="ccb302bf-2ac8-4683-b6d7-d40e5f24268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97DC499E9BEA489051B890AB74031D" ma:contentTypeVersion="16" ma:contentTypeDescription="Create a new document." ma:contentTypeScope="" ma:versionID="15cb7c7669ba6992e95fc0dbaf1c63eb">
  <xsd:schema xmlns:xsd="http://www.w3.org/2001/XMLSchema" xmlns:xs="http://www.w3.org/2001/XMLSchema" xmlns:p="http://schemas.microsoft.com/office/2006/metadata/properties" xmlns:ns2="ccb302bf-2ac8-4683-b6d7-d40e5f242683" xmlns:ns3="9741e565-2eea-43a9-ae1d-ba40a4db91ef" targetNamespace="http://schemas.microsoft.com/office/2006/metadata/properties" ma:root="true" ma:fieldsID="61d2d56d5c5454787219e125f566bde3" ns2:_="" ns3:_="">
    <xsd:import namespace="ccb302bf-2ac8-4683-b6d7-d40e5f242683"/>
    <xsd:import namespace="9741e565-2eea-43a9-ae1d-ba40a4db91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b302bf-2ac8-4683-b6d7-d40e5f2426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15b4a90-20d8-47f3-9d43-5c9b99bb5d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41e565-2eea-43a9-ae1d-ba40a4db91e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c12a86f-4589-4a56-a8b8-c3c811e3dbc4}" ma:internalName="TaxCatchAll" ma:showField="CatchAllData" ma:web="9741e565-2eea-43a9-ae1d-ba40a4db91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54405C-F8E7-4D8D-9D9C-F68A4F20998E}">
  <ds:schemaRefs>
    <ds:schemaRef ds:uri="ccb302bf-2ac8-4683-b6d7-d40e5f242683"/>
    <ds:schemaRef ds:uri="9741e565-2eea-43a9-ae1d-ba40a4db91ef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dcmitype/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0F79BCD6-A80B-4D9E-8CD0-4AEAB054C6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102864-16A3-40AB-A85A-22F2F052FB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b302bf-2ac8-4683-b6d7-d40e5f242683"/>
    <ds:schemaRef ds:uri="9741e565-2eea-43a9-ae1d-ba40a4db91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7005</TotalTime>
  <Words>1068</Words>
  <Application>Microsoft Office PowerPoint</Application>
  <PresentationFormat>Widescreen</PresentationFormat>
  <Paragraphs>189</Paragraphs>
  <Slides>24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Aptos</vt:lpstr>
      <vt:lpstr>Arial</vt:lpstr>
      <vt:lpstr>Courier New</vt:lpstr>
      <vt:lpstr>Muli</vt:lpstr>
      <vt:lpstr>Open Sans</vt:lpstr>
      <vt:lpstr>Open Sans Light</vt:lpstr>
      <vt:lpstr>Wingdings</vt:lpstr>
      <vt:lpstr>Clarity</vt:lpstr>
      <vt:lpstr>PowerPoint Presentation</vt:lpstr>
      <vt:lpstr>PowerPoint Presentation</vt:lpstr>
      <vt:lpstr>PowerPoint Presentation</vt:lpstr>
      <vt:lpstr>Total Baltimore PBHS Service Utilization  </vt:lpstr>
      <vt:lpstr>PowerPoint Presentation</vt:lpstr>
      <vt:lpstr>Community Mental health clinics</vt:lpstr>
      <vt:lpstr>Outpatient mental health clinic (OMHC)</vt:lpstr>
      <vt:lpstr>Baltimore Outpatient MH service Utilization </vt:lpstr>
      <vt:lpstr>Certified community behavioral health clinics</vt:lpstr>
      <vt:lpstr>CCbhc’s in baltimore</vt:lpstr>
      <vt:lpstr>Access to care</vt:lpstr>
      <vt:lpstr>PowerPoint Presentation</vt:lpstr>
      <vt:lpstr>Provider accountability</vt:lpstr>
      <vt:lpstr>PowerPoint Presentation</vt:lpstr>
      <vt:lpstr>Complaints</vt:lpstr>
      <vt:lpstr>Investigation Tools</vt:lpstr>
      <vt:lpstr>Steps For Responding to Complaints</vt:lpstr>
      <vt:lpstr>PowerPoint Presentation</vt:lpstr>
      <vt:lpstr>PowerPoint Presentation</vt:lpstr>
      <vt:lpstr>comar 10.63 revisions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988 Helpline  Call Volume All Phone #s   August 2023 - july 2024</dc:title>
  <dc:creator>Chauna Brocht</dc:creator>
  <cp:lastModifiedBy>Currin, Marguerite (City Council)</cp:lastModifiedBy>
  <cp:revision>5</cp:revision>
  <cp:lastPrinted>2026-03-31T18:39:50Z</cp:lastPrinted>
  <dcterms:created xsi:type="dcterms:W3CDTF">2024-06-18T12:35:10Z</dcterms:created>
  <dcterms:modified xsi:type="dcterms:W3CDTF">2026-03-31T18:40:45Z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0x010100E497DC499E9BEA489051B890AB74031D</vt:lpwstr>
  </property>
  <property fmtid="{D5CDD505-2E9C-101B-9397-08002B2CF9AE}" pid="3" name="MediaServiceImageTags">
    <vt:lpwstr/>
  </property>
</Properties>
</file>