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5" r:id="rId4"/>
  </p:sldMasterIdLst>
  <p:notesMasterIdLst>
    <p:notesMasterId r:id="rId19"/>
  </p:notesMasterIdLst>
  <p:sldIdLst>
    <p:sldId id="2090" r:id="rId5"/>
    <p:sldId id="2287" r:id="rId6"/>
    <p:sldId id="2288" r:id="rId7"/>
    <p:sldId id="2277" r:id="rId8"/>
    <p:sldId id="2155" r:id="rId9"/>
    <p:sldId id="2289" r:id="rId10"/>
    <p:sldId id="2285" r:id="rId11"/>
    <p:sldId id="2282" r:id="rId12"/>
    <p:sldId id="2284" r:id="rId13"/>
    <p:sldId id="2280" r:id="rId14"/>
    <p:sldId id="2292" r:id="rId15"/>
    <p:sldId id="2231" r:id="rId16"/>
    <p:sldId id="2294" r:id="rId17"/>
    <p:sldId id="2099" r:id="rId18"/>
  </p:sldIdLst>
  <p:sldSz cx="9144000" cy="5143500" type="screen16x9"/>
  <p:notesSz cx="6858000" cy="9236075"/>
  <p:embeddedFontLst>
    <p:embeddedFont>
      <p:font typeface="Adobe Garamond Pro" panose="02020502060506020403" charset="0"/>
      <p:regular r:id="rId20"/>
      <p:bold r:id="rId21"/>
      <p:italic r:id="rId22"/>
      <p:boldItalic r:id="rId23"/>
    </p:embeddedFont>
    <p:embeddedFont>
      <p:font typeface="Montserrat" panose="00000500000000000000" pitchFamily="2" charset="0"/>
      <p:regular r:id="rId24"/>
      <p:bold r:id="rId25"/>
      <p:italic r:id="rId26"/>
      <p:boldItalic r:id="rId27"/>
    </p:embeddedFont>
    <p:embeddedFont>
      <p:font typeface="Montserrat Black" panose="00000A00000000000000" pitchFamily="2" charset="0"/>
      <p:bold r:id="rId28"/>
      <p:italic r:id="rId29"/>
      <p:boldItalic r:id="rId30"/>
    </p:embeddedFont>
    <p:embeddedFont>
      <p:font typeface="Montserrat ExtraBold" panose="00000900000000000000" pitchFamily="2" charset="0"/>
      <p:bold r:id="rId31"/>
      <p:italic r:id="rId32"/>
      <p:boldItalic r:id="rId33"/>
    </p:embeddedFont>
    <p:embeddedFont>
      <p:font typeface="Montserrat Medium" panose="00000600000000000000" pitchFamily="2" charset="0"/>
      <p:regular r:id="rId34"/>
      <p: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38D823-B1D2-4ED9-523F-233647A848A4}" name="Wright, Jason (DHCD)" initials="JW" userId="S::jason.wright1@baltimorecity.gov::2d0ca6d1-3c52-4aa0-b970-09d921e8d1a8" providerId="AD"/>
  <p188:author id="{AF447B24-FE48-A9D7-98C4-F8BF672EEE38}" name="Turner, James (DHCD)" initials="" userId="S::James.Turner2@baltimorecity.gov::b0b21421-5281-4750-b554-4305384f6bf8" providerId="AD"/>
  <p188:author id="{7C5AF037-1B87-BF36-A105-A4B51AC358B0}" name="Hessler, Jason (DHCD)" initials="HJ" userId="S::jason.hessler@baltimorecity.gov::360d4b11-9384-4ee2-a80e-3a945c23a9b2" providerId="AD"/>
  <p188:author id="{837EDB39-1327-0332-3C36-AFD43BB13BF2}" name="Stanford, Paul (DHCD)" initials="SP" userId="S::paul.stanford@baltimorecity.gov::8e4072fd-6826-4844-94c2-9b8b02a4cf94" providerId="AD"/>
  <p188:author id="{5602D23F-2327-99D6-6E13-B7F4B5847720}" name="Murdock, Stephanie (DHCD)" initials="MS" userId="S::stephanie.murdock@baltimorecity.gov::b47b8f21-2c4c-4b1e-b084-644869c90703" providerId="AD"/>
  <p188:author id="{7A395D4A-5920-E9AE-62D0-5DBB88967AD6}" name="IBUKUN, CLEOPATRA (DHCD)" initials="IC" userId="S::cleopatra.ibukun@baltimorecity.gov::ead5326a-6558-4660-8c3d-16320c998c17" providerId="AD"/>
  <p188:author id="{9D6D0C65-31E8-E460-597A-DE843E21495C}" name="Waldron, Henry (DHCD)" initials="" userId="S::henry.waldron@baltimorecity.gov::9ad53f64-0036-4edb-8516-63fdfc36b120" providerId="AD"/>
  <p188:author id="{97A3576F-9CA9-AA62-080F-F06867F093CE}" name="Freed, Stacy (DHCD)" initials="FS" userId="S::stacy.freed@baltimorecity.gov::b1e77d06-d078-4a8c-97d1-e8bfd5c84c78" providerId="AD"/>
  <p188:author id="{6CE0A3A3-7034-8875-436C-E18EF37EE1CC}" name="Buettner, Mary (DHCD)" initials="BM" userId="S::mary.buettner@baltimorecity.gov::63eeb6ec-8905-4e0c-b12d-2a36024a7c7f" providerId="AD"/>
  <p188:author id="{F1DFCEAB-8648-19CB-1004-83D3A1733F14}" name="Hart, Nicole (DHCD)" initials="HN" userId="S::nicole.hart@baltimorecity.gov::f773022e-f708-4527-a56e-5c423593eef6" providerId="AD"/>
  <p188:author id="{0D05B1D8-A33A-ECED-4D78-EDB69B825A31}" name="Hawley, Tammy (DHCD)" initials="" userId="S::Tammy.Hawley@baltimorecity.gov::cd540912-6081-43c9-a031-7f6e781f22f6" providerId="AD"/>
  <p188:author id="{4C21E6DD-EA27-6A9C-E6A5-4A7DB7A3CEF3}" name="Hawley, Tammy (DHCD)" initials="HT" userId="S::tammy.hawley@baltimorecity.gov::cd540912-6081-43c9-a031-7f6e781f22f6" providerId="AD"/>
  <p188:author id="{549253ED-B525-676C-480D-D23E0E637CBE}" name="Freed, Stacy (DHCD)" initials="SF" userId="S::Stacy.Freed@baltimorecity.gov::b1e77d06-d078-4a8c-97d1-e8bfd5c84c7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34A5"/>
    <a:srgbClr val="0048A5"/>
    <a:srgbClr val="293589"/>
    <a:srgbClr val="0228C8"/>
    <a:srgbClr val="FEB8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230910-540D-480B-9CBD-2428457463BC}" v="57" dt="2026-06-15T22:16:37.653"/>
  </p1510:revLst>
</p1510:revInfo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94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7.fntdata"/><Relationship Id="rId39" Type="http://schemas.openxmlformats.org/officeDocument/2006/relationships/tableStyles" Target="tableStyles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41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50838" y="692150"/>
            <a:ext cx="6156325" cy="34639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87136"/>
            <a:ext cx="5486400" cy="415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 userDrawn="1">
  <p:cSld name="1_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759937" y="946204"/>
            <a:ext cx="7624125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200" b="1" i="0">
                <a:latin typeface="Montserrat" pitchFamily="2" charset="77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759937" y="1733997"/>
            <a:ext cx="7624125" cy="25397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139700" lvl="0" indent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latin typeface="Montserrat" pitchFamily="2" charset="77"/>
              </a:defRPr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" name="Google Shape;60;p14">
            <a:extLst>
              <a:ext uri="{FF2B5EF4-FFF2-40B4-BE49-F238E27FC236}">
                <a16:creationId xmlns:a16="http://schemas.microsoft.com/office/drawing/2014/main" id="{CE4B13BD-44E0-1845-A3A8-ADC35519E0C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934200" y="4703891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7" name="Picture 2" descr="Open Baltimore">
            <a:extLst>
              <a:ext uri="{FF2B5EF4-FFF2-40B4-BE49-F238E27FC236}">
                <a16:creationId xmlns:a16="http://schemas.microsoft.com/office/drawing/2014/main" id="{03523E7D-1479-B545-BEF4-C153BCC8F74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900" y="4273703"/>
            <a:ext cx="644110" cy="70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519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 userDrawn="1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 hasCustomPrompt="1"/>
          </p:nvPr>
        </p:nvSpPr>
        <p:spPr>
          <a:xfrm>
            <a:off x="982885" y="1615506"/>
            <a:ext cx="7624125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600" b="1" i="0">
                <a:latin typeface="Montserrat" pitchFamily="2" charset="77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rPr lang="en-US"/>
              <a:t>Pull quotes or important information can run alone.</a:t>
            </a:r>
            <a:endParaRPr/>
          </a:p>
        </p:txBody>
      </p:sp>
      <p:sp>
        <p:nvSpPr>
          <p:cNvPr id="6" name="Google Shape;60;p14">
            <a:extLst>
              <a:ext uri="{FF2B5EF4-FFF2-40B4-BE49-F238E27FC236}">
                <a16:creationId xmlns:a16="http://schemas.microsoft.com/office/drawing/2014/main" id="{CE4B13BD-44E0-1845-A3A8-ADC35519E0C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934200" y="4703891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7" name="Picture 2" descr="Open Baltimore">
            <a:extLst>
              <a:ext uri="{FF2B5EF4-FFF2-40B4-BE49-F238E27FC236}">
                <a16:creationId xmlns:a16="http://schemas.microsoft.com/office/drawing/2014/main" id="{03523E7D-1479-B545-BEF4-C153BCC8F74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900" y="4273703"/>
            <a:ext cx="644110" cy="70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199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B9BC3-3433-90BF-D18E-B193B10E03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C4C9F2-6178-0461-1F8A-DC1CC4C787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7FE753-FF54-EF2C-4FEE-39954C1CB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FCAD-D0F6-49E8-AEBA-DA26CDAB931B}" type="datetime1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A67AA-C6DE-BF61-C643-2C06FDE1E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6B603D-4ECB-6C71-26B5-6D7F4B0B8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105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go Slide">
  <p:cSld name="Logo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3" descr="A black and white diamond patter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2955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901E680-14AC-BB95-0DE4-3A81B30269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028700"/>
            <a:ext cx="4048125" cy="2990850"/>
          </a:xfrm>
          <a:custGeom>
            <a:avLst/>
            <a:gdLst>
              <a:gd name="connsiteX0" fmla="*/ 0 w 5397500"/>
              <a:gd name="connsiteY0" fmla="*/ 0 h 3987800"/>
              <a:gd name="connsiteX1" fmla="*/ 5397500 w 5397500"/>
              <a:gd name="connsiteY1" fmla="*/ 0 h 3987800"/>
              <a:gd name="connsiteX2" fmla="*/ 5397500 w 5397500"/>
              <a:gd name="connsiteY2" fmla="*/ 3987800 h 3987800"/>
              <a:gd name="connsiteX3" fmla="*/ 0 w 5397500"/>
              <a:gd name="connsiteY3" fmla="*/ 3987800 h 398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97500" h="3987800">
                <a:moveTo>
                  <a:pt x="0" y="0"/>
                </a:moveTo>
                <a:lnTo>
                  <a:pt x="5397500" y="0"/>
                </a:lnTo>
                <a:lnTo>
                  <a:pt x="5397500" y="3987800"/>
                </a:lnTo>
                <a:lnTo>
                  <a:pt x="0" y="39878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AAF6E0-E67A-ADAA-7BE2-51C51F11DBF4}"/>
              </a:ext>
            </a:extLst>
          </p:cNvPr>
          <p:cNvSpPr/>
          <p:nvPr userDrawn="1"/>
        </p:nvSpPr>
        <p:spPr>
          <a:xfrm>
            <a:off x="4572000" y="1028700"/>
            <a:ext cx="4048125" cy="29908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350"/>
          </a:p>
        </p:txBody>
      </p:sp>
      <p:pic>
        <p:nvPicPr>
          <p:cNvPr id="3" name="Picture 2" descr="A picture containing icon&#10;&#10;AI-generated content may be incorrect.">
            <a:extLst>
              <a:ext uri="{FF2B5EF4-FFF2-40B4-BE49-F238E27FC236}">
                <a16:creationId xmlns:a16="http://schemas.microsoft.com/office/drawing/2014/main" id="{A999C3A5-E645-BBA5-BFB4-47D502E158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88377"/>
            <a:ext cx="1897094" cy="531173"/>
          </a:xfrm>
          <a:prstGeom prst="rect">
            <a:avLst/>
          </a:prstGeom>
        </p:spPr>
      </p:pic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EFFDD375-A842-2681-2796-97FF0B9BBA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25008" y="1241281"/>
            <a:ext cx="3542110" cy="2585543"/>
          </a:xfrm>
        </p:spPr>
        <p:txBody>
          <a:bodyPr/>
          <a:lstStyle>
            <a:lvl1pPr>
              <a:lnSpc>
                <a:spcPct val="15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50000"/>
              </a:lnSpc>
              <a:defRPr/>
            </a:lvl2pPr>
            <a:lvl3pPr>
              <a:lnSpc>
                <a:spcPct val="150000"/>
              </a:lnSpc>
              <a:defRPr/>
            </a:lvl3pPr>
            <a:lvl4pPr>
              <a:lnSpc>
                <a:spcPct val="150000"/>
              </a:lnSpc>
              <a:defRPr/>
            </a:lvl4pPr>
            <a:lvl5pPr>
              <a:lnSpc>
                <a:spcPct val="15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7554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70" r:id="rId4"/>
    <p:sldLayoutId id="2147483671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phone&#10;&#10;Description automatically generated">
            <a:extLst>
              <a:ext uri="{FF2B5EF4-FFF2-40B4-BE49-F238E27FC236}">
                <a16:creationId xmlns:a16="http://schemas.microsoft.com/office/drawing/2014/main" id="{092491EB-F4F4-F40F-B7AE-806BBE57B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DA6347EB-6FDC-8A13-B718-B353DD75DB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1769" y="306777"/>
            <a:ext cx="1657911" cy="1875808"/>
          </a:xfrm>
          <a:prstGeom prst="rect">
            <a:avLst/>
          </a:prstGeom>
        </p:spPr>
      </p:pic>
      <p:sp>
        <p:nvSpPr>
          <p:cNvPr id="2" name="Google Shape;81;p19">
            <a:extLst>
              <a:ext uri="{FF2B5EF4-FFF2-40B4-BE49-F238E27FC236}">
                <a16:creationId xmlns:a16="http://schemas.microsoft.com/office/drawing/2014/main" id="{DC0D8CD6-C16F-071E-0F47-B258159378E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61478" y="2018488"/>
            <a:ext cx="8055283" cy="129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b="1">
                <a:latin typeface="Montserrat ExtraBold"/>
              </a:rPr>
              <a:t>Whole Block Strategy &amp; Disposition Timelines</a:t>
            </a:r>
          </a:p>
        </p:txBody>
      </p:sp>
      <p:sp>
        <p:nvSpPr>
          <p:cNvPr id="3" name="Google Shape;81;p19">
            <a:extLst>
              <a:ext uri="{FF2B5EF4-FFF2-40B4-BE49-F238E27FC236}">
                <a16:creationId xmlns:a16="http://schemas.microsoft.com/office/drawing/2014/main" id="{6A044A80-EBB7-D02B-8EFC-989B406BBD3D}"/>
              </a:ext>
            </a:extLst>
          </p:cNvPr>
          <p:cNvSpPr txBox="1">
            <a:spLocks/>
          </p:cNvSpPr>
          <p:nvPr/>
        </p:nvSpPr>
        <p:spPr>
          <a:xfrm>
            <a:off x="361478" y="3783757"/>
            <a:ext cx="8055283" cy="762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en-US" sz="1000" b="1" spc="300" dirty="0">
                <a:latin typeface="Montserrat Black"/>
              </a:rPr>
              <a:t>PREPARED BY</a:t>
            </a:r>
          </a:p>
          <a:p>
            <a:pPr algn="l"/>
            <a:r>
              <a:rPr lang="en-US" sz="1600" b="1" dirty="0">
                <a:latin typeface="Montserrat"/>
              </a:rPr>
              <a:t>Department of Housing &amp; Community Development</a:t>
            </a:r>
          </a:p>
          <a:p>
            <a:pPr algn="l"/>
            <a:endParaRPr lang="en-US" sz="1600" b="1" dirty="0">
              <a:latin typeface="Montserrat"/>
            </a:endParaRPr>
          </a:p>
          <a:p>
            <a:pPr algn="l"/>
            <a:endParaRPr lang="en-US" sz="900" b="1" spc="300" dirty="0">
              <a:latin typeface="Montserrat Black" pitchFamily="2" charset="77"/>
            </a:endParaRPr>
          </a:p>
          <a:p>
            <a:pPr algn="l"/>
            <a:r>
              <a:rPr lang="en-US" sz="1400" i="1" dirty="0">
                <a:latin typeface="Adobe Garamond Pro"/>
              </a:rPr>
              <a:t>June 16, 2026</a:t>
            </a:r>
            <a:endParaRPr lang="en-US" sz="1400" i="1" dirty="0">
              <a:latin typeface="Adobe Garamond Pro" panose="02020502060506020403" pitchFamily="18" charset="0"/>
            </a:endParaRPr>
          </a:p>
          <a:p>
            <a:endParaRPr lang="en-US" b="1" dirty="0">
              <a:latin typeface="Montserrat" pitchFamily="2" charset="77"/>
            </a:endParaRPr>
          </a:p>
        </p:txBody>
      </p:sp>
      <p:sp>
        <p:nvSpPr>
          <p:cNvPr id="9" name="Google Shape;81;p19">
            <a:extLst>
              <a:ext uri="{FF2B5EF4-FFF2-40B4-BE49-F238E27FC236}">
                <a16:creationId xmlns:a16="http://schemas.microsoft.com/office/drawing/2014/main" id="{C024437F-DA48-52BE-D06C-02D2C1807719}"/>
              </a:ext>
            </a:extLst>
          </p:cNvPr>
          <p:cNvSpPr txBox="1">
            <a:spLocks/>
          </p:cNvSpPr>
          <p:nvPr/>
        </p:nvSpPr>
        <p:spPr>
          <a:xfrm>
            <a:off x="361478" y="1650877"/>
            <a:ext cx="8055283" cy="367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en-US" sz="1600" b="1" spc="300">
                <a:latin typeface="Montserrat Black" pitchFamily="2" charset="77"/>
              </a:rPr>
              <a:t>LO25-0029</a:t>
            </a:r>
          </a:p>
        </p:txBody>
      </p:sp>
    </p:spTree>
    <p:extLst>
      <p:ext uri="{BB962C8B-B14F-4D97-AF65-F5344CB8AC3E}">
        <p14:creationId xmlns:p14="http://schemas.microsoft.com/office/powerpoint/2010/main" val="1598948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0C75E-E257-4021-E18B-2649B02F5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0E50F61F-7E85-2A63-312B-38EA1A104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A29301A7-1F5E-9BBF-7362-BEB5F4B0BA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AFBA910-A781-B472-A620-7D89E7EA859A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4D0E85D-4092-6BE2-F3F9-F1BC932E8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2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36A67-BA5F-E8AF-A130-335A5971390A}"/>
              </a:ext>
            </a:extLst>
          </p:cNvPr>
          <p:cNvSpPr>
            <a:spLocks noGrp="1"/>
          </p:cNvSpPr>
          <p:nvPr/>
        </p:nvSpPr>
        <p:spPr>
          <a:xfrm>
            <a:off x="1809510" y="389435"/>
            <a:ext cx="5921829" cy="7635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200" dirty="0">
                <a:latin typeface="Montserrat Black" panose="00000A00000000000000" pitchFamily="2" charset="0"/>
                <a:cs typeface="Arial"/>
              </a:rPr>
              <a:t>Whole Block Strategy</a:t>
            </a:r>
            <a:endParaRPr lang="en-US" sz="3200" dirty="0">
              <a:latin typeface="Montserrat Black" panose="00000A00000000000000" pitchFamily="2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B5D37E7-EDE0-0492-7ED3-4C13BB1D7501}"/>
              </a:ext>
            </a:extLst>
          </p:cNvPr>
          <p:cNvSpPr>
            <a:spLocks noGrp="1"/>
          </p:cNvSpPr>
          <p:nvPr/>
        </p:nvSpPr>
        <p:spPr>
          <a:xfrm>
            <a:off x="304613" y="1660565"/>
            <a:ext cx="4266973" cy="279076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2300" i="1">
                <a:latin typeface="Montserrat Medium"/>
                <a:cs typeface="Arial"/>
              </a:rPr>
              <a:t>"Whole Block" is defined as two sides (block faces) of a street facing each other from corner to corner.</a:t>
            </a:r>
            <a:endParaRPr lang="en-US"/>
          </a:p>
          <a:p>
            <a:r>
              <a:rPr lang="en-US" sz="1800" i="1" dirty="0">
                <a:latin typeface="Montserrat Medium" panose="00000600000000000000" pitchFamily="2" charset="0"/>
                <a:cs typeface="Arial"/>
              </a:rPr>
              <a:t>Vacant Buildings</a:t>
            </a:r>
            <a:endParaRPr lang="en-US" sz="1800" i="1" dirty="0">
              <a:latin typeface="Montserrat Medium" panose="00000600000000000000" pitchFamily="2" charset="0"/>
            </a:endParaRPr>
          </a:p>
          <a:p>
            <a:r>
              <a:rPr lang="en-US" sz="1800" i="1" dirty="0">
                <a:latin typeface="Montserrat Medium" panose="00000600000000000000" pitchFamily="2" charset="0"/>
                <a:cs typeface="Arial"/>
              </a:rPr>
              <a:t>Vacant Lots</a:t>
            </a:r>
            <a:endParaRPr lang="en-US" sz="1800" i="1" dirty="0">
              <a:latin typeface="Montserrat Medium" panose="00000600000000000000" pitchFamily="2" charset="0"/>
            </a:endParaRPr>
          </a:p>
          <a:p>
            <a:r>
              <a:rPr lang="en-US" sz="1800" i="1">
                <a:latin typeface="Montserrat Medium"/>
                <a:cs typeface="Arial"/>
              </a:rPr>
              <a:t>Homeownership Preservation</a:t>
            </a:r>
            <a:endParaRPr lang="en-US" sz="1800" i="1" dirty="0">
              <a:latin typeface="Montserrat Medium"/>
              <a:cs typeface="Arial"/>
            </a:endParaRPr>
          </a:p>
          <a:p>
            <a:r>
              <a:rPr lang="en-US" sz="1800" i="1" dirty="0">
                <a:latin typeface="Montserrat Medium" panose="00000600000000000000" pitchFamily="2" charset="0"/>
                <a:cs typeface="Arial"/>
              </a:rPr>
              <a:t>Infrastructure</a:t>
            </a:r>
            <a:endParaRPr lang="en-US" sz="1800" i="1" dirty="0">
              <a:latin typeface="Montserrat Medium" panose="00000600000000000000" pitchFamily="2" charset="0"/>
            </a:endParaRPr>
          </a:p>
          <a:p>
            <a:pPr lvl="1"/>
            <a:r>
              <a:rPr lang="en-US" sz="1800" i="1" dirty="0">
                <a:latin typeface="Montserrat Medium" panose="00000600000000000000" pitchFamily="2" charset="0"/>
                <a:cs typeface="Arial"/>
              </a:rPr>
              <a:t>Sidewalks</a:t>
            </a:r>
            <a:endParaRPr lang="en-US" sz="1800" i="1" dirty="0">
              <a:latin typeface="Montserrat Medium" panose="00000600000000000000" pitchFamily="2" charset="0"/>
            </a:endParaRPr>
          </a:p>
          <a:p>
            <a:pPr lvl="1"/>
            <a:r>
              <a:rPr lang="en-US" sz="1800" i="1" dirty="0">
                <a:latin typeface="Montserrat Medium" panose="00000600000000000000" pitchFamily="2" charset="0"/>
                <a:cs typeface="Arial"/>
              </a:rPr>
              <a:t>ADA Ramps</a:t>
            </a:r>
            <a:endParaRPr lang="en-US" sz="1800" i="1" dirty="0">
              <a:latin typeface="Montserrat Medium" panose="00000600000000000000" pitchFamily="2" charset="0"/>
            </a:endParaRPr>
          </a:p>
          <a:p>
            <a:pPr lvl="1"/>
            <a:r>
              <a:rPr lang="en-US" sz="1800" i="1" dirty="0">
                <a:latin typeface="Montserrat Medium" panose="00000600000000000000" pitchFamily="2" charset="0"/>
                <a:cs typeface="Arial"/>
              </a:rPr>
              <a:t>Tree Pits</a:t>
            </a:r>
            <a:endParaRPr lang="en-US" sz="1800" i="1" dirty="0">
              <a:latin typeface="Montserrat Medium" panose="00000600000000000000" pitchFamily="2" charset="0"/>
            </a:endParaRPr>
          </a:p>
          <a:p>
            <a:pPr marL="0" indent="0">
              <a:buNone/>
            </a:pPr>
            <a:endParaRPr lang="en-US" sz="3300" dirty="0"/>
          </a:p>
        </p:txBody>
      </p:sp>
      <p:pic>
        <p:nvPicPr>
          <p:cNvPr id="5" name="Picture 4" descr="Table&#10;&#10;AI-generated content may be incorrect.">
            <a:extLst>
              <a:ext uri="{FF2B5EF4-FFF2-40B4-BE49-F238E27FC236}">
                <a16:creationId xmlns:a16="http://schemas.microsoft.com/office/drawing/2014/main" id="{4DF29AE3-6022-765B-1F88-60DA157376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5814" y="1796286"/>
            <a:ext cx="3890963" cy="2349501"/>
          </a:xfrm>
          <a:prstGeom prst="rect">
            <a:avLst/>
          </a:prstGeom>
        </p:spPr>
      </p:pic>
      <p:sp>
        <p:nvSpPr>
          <p:cNvPr id="6" name="TextBox 4">
            <a:extLst>
              <a:ext uri="{FF2B5EF4-FFF2-40B4-BE49-F238E27FC236}">
                <a16:creationId xmlns:a16="http://schemas.microsoft.com/office/drawing/2014/main" id="{2D6C40CD-54F3-EC97-18B2-D6033D5A5C3E}"/>
              </a:ext>
            </a:extLst>
          </p:cNvPr>
          <p:cNvSpPr txBox="1"/>
          <p:nvPr/>
        </p:nvSpPr>
        <p:spPr>
          <a:xfrm>
            <a:off x="5076868" y="4278350"/>
            <a:ext cx="3118756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aseline="0">
                <a:latin typeface="Arial"/>
              </a:rPr>
              <a:t>2000 Block of E Baltimore St</a:t>
            </a:r>
            <a:endParaRPr lang="en-US" sz="16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071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6C081-4C19-5BB8-C9DE-739B592D3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CC3BAB1D-60C9-F695-80E2-B434964568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2998E81E-B847-7170-520F-65C5B09BA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9D1E324-5E32-72CE-3C8E-7A2BB5BAACB0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D088DE9-DC34-10BE-C415-67F0FA960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3</a:t>
            </a:fld>
            <a:endParaRPr lang="en-US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9514D57-F0B7-CC86-8A72-E57ACDC2E0BC}"/>
              </a:ext>
            </a:extLst>
          </p:cNvPr>
          <p:cNvSpPr>
            <a:spLocks noGrp="1"/>
          </p:cNvSpPr>
          <p:nvPr/>
        </p:nvSpPr>
        <p:spPr>
          <a:xfrm>
            <a:off x="471978" y="1928981"/>
            <a:ext cx="4614079" cy="203335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70000"/>
              </a:lnSpc>
              <a:buNone/>
            </a:pPr>
            <a:r>
              <a:rPr lang="en-US" sz="2000" i="1">
                <a:latin typeface="Montserrat Medium"/>
                <a:cs typeface="Arial"/>
              </a:rPr>
              <a:t>Block Level Planning (</a:t>
            </a:r>
            <a:r>
              <a:rPr lang="en-US" sz="2000" i="1" err="1">
                <a:latin typeface="Montserrat Medium"/>
                <a:cs typeface="Arial"/>
              </a:rPr>
              <a:t>BLP</a:t>
            </a:r>
            <a:r>
              <a:rPr lang="en-US" sz="2000" i="1">
                <a:latin typeface="Montserrat Medium"/>
                <a:cs typeface="Arial"/>
              </a:rPr>
              <a:t>) is the cross-agency activity that determines the property-level strategies in chosen priority blocks for DHCD and other agencies to implement in the coming fiscal years. </a:t>
            </a:r>
            <a:endParaRPr lang="en-US">
              <a:latin typeface="Montserrat Medium"/>
              <a:cs typeface="Arial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59A4D0A-787D-EC20-1430-651D97F1A0D0}"/>
              </a:ext>
            </a:extLst>
          </p:cNvPr>
          <p:cNvSpPr>
            <a:spLocks noGrp="1"/>
          </p:cNvSpPr>
          <p:nvPr/>
        </p:nvSpPr>
        <p:spPr>
          <a:xfrm>
            <a:off x="1043717" y="520843"/>
            <a:ext cx="7254073" cy="7635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3200" dirty="0">
                <a:latin typeface="Montserrat Black" panose="00000A00000000000000" pitchFamily="2" charset="0"/>
              </a:rPr>
              <a:t>What is Block Level Planning?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E405B7-DF5A-3821-045E-42DD013288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144" y="1805892"/>
            <a:ext cx="3299750" cy="2385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68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0A4D9-8FF4-9F92-2D2E-C80D87F65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C93A7F4D-B624-A6F6-FBED-CC31553135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CAF87861-2D39-870E-B5ED-BA9761B3F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015ABFC-AC6E-9B47-0309-4C7DF8824AA2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i="0" u="none" strike="noStrike" baseline="0" dirty="0">
                <a:solidFill>
                  <a:srgbClr val="000000"/>
                </a:solidFill>
                <a:latin typeface="Montserrat Black" panose="00000A00000000000000" pitchFamily="2" charset="0"/>
              </a:rPr>
              <a:t>Vacant Reduction Priority Geographies</a:t>
            </a:r>
            <a:endParaRPr lang="en-US" sz="3200" dirty="0">
              <a:latin typeface="Montserrat Black" panose="00000A00000000000000" pitchFamily="2" charset="0"/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9F3189-1749-2B3D-DD69-C7DFDB627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95B03F2-DEFF-C964-CD30-B63249A724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834718"/>
              </p:ext>
            </p:extLst>
          </p:nvPr>
        </p:nvGraphicFramePr>
        <p:xfrm>
          <a:off x="195943" y="1396195"/>
          <a:ext cx="8760277" cy="34528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70647">
                  <a:extLst>
                    <a:ext uri="{9D8B030D-6E8A-4147-A177-3AD203B41FA5}">
                      <a16:colId xmlns:a16="http://schemas.microsoft.com/office/drawing/2014/main" val="1656958255"/>
                    </a:ext>
                  </a:extLst>
                </a:gridCol>
                <a:gridCol w="2160203">
                  <a:extLst>
                    <a:ext uri="{9D8B030D-6E8A-4147-A177-3AD203B41FA5}">
                      <a16:colId xmlns:a16="http://schemas.microsoft.com/office/drawing/2014/main" val="1368754611"/>
                    </a:ext>
                  </a:extLst>
                </a:gridCol>
                <a:gridCol w="2629427">
                  <a:extLst>
                    <a:ext uri="{9D8B030D-6E8A-4147-A177-3AD203B41FA5}">
                      <a16:colId xmlns:a16="http://schemas.microsoft.com/office/drawing/2014/main" val="3068031386"/>
                    </a:ext>
                  </a:extLst>
                </a:gridCol>
              </a:tblGrid>
              <a:tr h="214131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Impact Investment Areas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1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Neighborhoods</a:t>
                      </a:r>
                      <a:endParaRPr lang="en-US" b="1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Strategic Blocks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1166656"/>
                  </a:ext>
                </a:extLst>
              </a:tr>
              <a:tr h="41090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Montserrat Medium" panose="00000600000000000000" pitchFamily="2" charset="0"/>
                      </a:endParaRPr>
                    </a:p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Broadway East IIA</a:t>
                      </a:r>
                    </a:p>
                  </a:txBody>
                  <a:tcPr marL="47244" marR="47244" marT="23622" marB="2362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endParaRPr lang="en-US" b="0" i="0" baseline="0" dirty="0">
                        <a:solidFill>
                          <a:srgbClr val="000000"/>
                        </a:solidFill>
                        <a:effectLst/>
                        <a:latin typeface="Montserrat Medium" panose="00000600000000000000" pitchFamily="2" charset="0"/>
                      </a:endParaRPr>
                    </a:p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baseline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Boyd-Booth</a:t>
                      </a:r>
                    </a:p>
                  </a:txBody>
                  <a:tcPr marL="47244" marR="47244" marT="23622" marB="2362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Montserrat Medium" panose="00000600000000000000" pitchFamily="2" charset="0"/>
                      </a:endParaRPr>
                    </a:p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Allendale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0202262"/>
                  </a:ext>
                </a:extLst>
              </a:tr>
              <a:tr h="23149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Coldstream Homestead Montebello IIA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baseline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Brooklyn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 err="1">
                          <a:solidFill>
                            <a:srgbClr val="000000"/>
                          </a:solidFill>
                          <a:effectLst/>
                          <a:latin typeface="Montserrat Medium"/>
                        </a:rPr>
                        <a:t>Auchentoroly</a:t>
                      </a: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/>
                        </a:rPr>
                        <a:t>-Parkwood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5550046"/>
                  </a:ext>
                </a:extLst>
              </a:tr>
              <a:tr h="2430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East Baltimore Midway IIA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baseline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Carrolton Ridge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Berea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6331488"/>
                  </a:ext>
                </a:extLst>
              </a:tr>
              <a:tr h="2430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Johnston Square IIA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baseline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Curtis Bay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Biddle Street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7644036"/>
                  </a:ext>
                </a:extLst>
              </a:tr>
              <a:tr h="2430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Park Heights IIA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baseline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Darley Park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Edgewood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622992"/>
                  </a:ext>
                </a:extLst>
              </a:tr>
              <a:tr h="27779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Southwest Partnership IIA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baseline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Harlem Park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Edmondson Village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0343136"/>
                  </a:ext>
                </a:extLst>
              </a:tr>
              <a:tr h="21123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West IIA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McElderry Park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Ellwood Park/Monument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727549"/>
                  </a:ext>
                </a:extLst>
              </a:tr>
              <a:tr h="256901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Midtown-Edmondson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Mosher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2439883"/>
                  </a:ext>
                </a:extLst>
              </a:tr>
              <a:tr h="256901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South Clifton Park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Oliver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4813873"/>
                  </a:ext>
                </a:extLst>
              </a:tr>
              <a:tr h="33111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Westport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Penrose/Fayette Street Outreach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2435394"/>
                  </a:ext>
                </a:extLst>
              </a:tr>
              <a:tr h="256901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Shipley Hill</a:t>
                      </a: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9005417"/>
                  </a:ext>
                </a:extLst>
              </a:tr>
              <a:tr h="256901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b="0" i="0" dirty="0" err="1">
                          <a:solidFill>
                            <a:srgbClr val="000000"/>
                          </a:solidFill>
                          <a:effectLst/>
                          <a:latin typeface="Montserrat Medium"/>
                        </a:rPr>
                        <a:t>WNADA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Montserrat Medium"/>
                      </a:endParaRPr>
                    </a:p>
                  </a:txBody>
                  <a:tcPr marL="47244" marR="47244" marT="23622" marB="23622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7964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4542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EA4DD4-636D-98B6-EEAE-447050654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E5E99937-A529-7AC2-AA78-4A67F4A5D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A237EF6-9B73-CE92-2053-ECFA3001D906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93589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black and yellow logo with a black and yellow striped circle and a black and white flag&#10;&#10;Description automatically generated">
            <a:extLst>
              <a:ext uri="{FF2B5EF4-FFF2-40B4-BE49-F238E27FC236}">
                <a16:creationId xmlns:a16="http://schemas.microsoft.com/office/drawing/2014/main" id="{16B3EB0E-7F98-06BD-4AD0-E40563AE4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7768" y="4270518"/>
            <a:ext cx="667045" cy="754714"/>
          </a:xfrm>
          <a:prstGeom prst="rect">
            <a:avLst/>
          </a:prstGeom>
        </p:spPr>
      </p:pic>
      <p:sp>
        <p:nvSpPr>
          <p:cNvPr id="11" name="Google Shape;81;p19">
            <a:extLst>
              <a:ext uri="{FF2B5EF4-FFF2-40B4-BE49-F238E27FC236}">
                <a16:creationId xmlns:a16="http://schemas.microsoft.com/office/drawing/2014/main" id="{772944AF-263F-4FC4-74D2-C070A5EA37B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69560" y="1737326"/>
            <a:ext cx="8714095" cy="16621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4400" b="1">
                <a:solidFill>
                  <a:schemeClr val="bg1"/>
                </a:solidFill>
                <a:latin typeface="Montserrat Black"/>
              </a:rPr>
              <a:t>Successful Whole Block Strategy </a:t>
            </a:r>
          </a:p>
        </p:txBody>
      </p:sp>
    </p:spTree>
    <p:extLst>
      <p:ext uri="{BB962C8B-B14F-4D97-AF65-F5344CB8AC3E}">
        <p14:creationId xmlns:p14="http://schemas.microsoft.com/office/powerpoint/2010/main" val="2058602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1C29F-3E43-88F5-BA98-F2DA950D1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F8F5E2FD-D217-370F-CBE1-9C19C85B7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5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77C18983-D71F-7F54-6BED-8D0159CD6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A8EFDA8-05AD-C3E5-F5D2-C58E4614E7AE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5BEC37D-17E0-F214-07B8-31DDD1C7C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6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C3352-81A1-6E05-4061-3F2807E87B09}"/>
              </a:ext>
            </a:extLst>
          </p:cNvPr>
          <p:cNvSpPr txBox="1"/>
          <p:nvPr/>
        </p:nvSpPr>
        <p:spPr>
          <a:xfrm>
            <a:off x="6421035" y="1892842"/>
            <a:ext cx="2333624" cy="12618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latin typeface="Montserrat Medium"/>
              </a:rPr>
              <a:t>Current </a:t>
            </a:r>
            <a:r>
              <a:rPr lang="en-US" sz="2000" b="1">
                <a:latin typeface="Montserrat Medium"/>
              </a:rPr>
              <a:t>VBN</a:t>
            </a:r>
            <a:r>
              <a:rPr lang="en-US" sz="2000" b="1" dirty="0">
                <a:latin typeface="Montserrat Medium"/>
              </a:rPr>
              <a:t> Count:</a:t>
            </a:r>
          </a:p>
          <a:p>
            <a:pPr algn="ctr"/>
            <a:endParaRPr lang="en-US" sz="800" b="1" dirty="0">
              <a:latin typeface="Montserrat Medium" panose="00000600000000000000" pitchFamily="2" charset="0"/>
            </a:endParaRPr>
          </a:p>
          <a:p>
            <a:pPr algn="ctr"/>
            <a:r>
              <a:rPr lang="en-US" sz="2000" b="1">
                <a:latin typeface="Montserrat Medium"/>
              </a:rPr>
              <a:t>11,633</a:t>
            </a:r>
            <a:endParaRPr lang="en-US" sz="2000" b="1">
              <a:latin typeface="Montserrat Medium" panose="00000600000000000000" pitchFamily="2" charset="0"/>
            </a:endParaRPr>
          </a:p>
          <a:p>
            <a:pPr algn="r"/>
            <a:r>
              <a:rPr lang="en-US" sz="800" i="1">
                <a:latin typeface="Montserrat Medium"/>
              </a:rPr>
              <a:t>As of 6/15/2026</a:t>
            </a:r>
            <a:endParaRPr lang="en-US" sz="800" i="1">
              <a:latin typeface="Montserrat Medium" panose="000006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687AD6-5F10-D375-429D-4F87208349AB}"/>
              </a:ext>
            </a:extLst>
          </p:cNvPr>
          <p:cNvSpPr txBox="1"/>
          <p:nvPr/>
        </p:nvSpPr>
        <p:spPr>
          <a:xfrm>
            <a:off x="1873250" y="515938"/>
            <a:ext cx="561975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latin typeface="Montserrat Medium" panose="00000600000000000000" pitchFamily="2" charset="0"/>
              </a:rPr>
              <a:t>Vacancy Reduction Goals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F5AAB4-750C-C6E2-1A66-34D39D3807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477" y="1404616"/>
            <a:ext cx="5955546" cy="361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81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4B5C5-6FC0-C822-71A5-AB5D05F35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EF192066-E298-5C15-0D97-E158243F9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BF087069-B874-D83A-5FFE-20E532D7E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E3E37AE-31D3-D487-A292-461B424A3047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697F966-10BC-3E2E-E6A3-690DF49679D7}"/>
              </a:ext>
            </a:extLst>
          </p:cNvPr>
          <p:cNvSpPr txBox="1">
            <a:spLocks/>
          </p:cNvSpPr>
          <p:nvPr/>
        </p:nvSpPr>
        <p:spPr>
          <a:xfrm>
            <a:off x="362243" y="358575"/>
            <a:ext cx="8428306" cy="637174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3200" b="1" dirty="0">
                <a:latin typeface="Montserrat Black"/>
              </a:rPr>
              <a:t>800 Blk Harlem &amp; Edmondson Ave.</a:t>
            </a:r>
            <a:endParaRPr lang="en-US" sz="3200" b="1" dirty="0">
              <a:latin typeface="Montserrat Black" pitchFamily="2" charset="77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4FD3AA3-A99E-2F27-866C-E595A98B3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7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4A1463-52A8-635F-EB77-59DA250110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87" y="1452991"/>
            <a:ext cx="4119563" cy="2650268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15525F-F062-EEDB-E78A-BBD22A6095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3" y="1451821"/>
            <a:ext cx="4302125" cy="2652608"/>
          </a:xfrm>
          <a:prstGeom prst="rect">
            <a:avLst/>
          </a:prstGeom>
          <a:ln>
            <a:solidFill>
              <a:srgbClr val="4472C4"/>
            </a:solidFill>
          </a:ln>
        </p:spPr>
      </p:pic>
      <p:sp>
        <p:nvSpPr>
          <p:cNvPr id="6" name="TextBox 4">
            <a:extLst>
              <a:ext uri="{FF2B5EF4-FFF2-40B4-BE49-F238E27FC236}">
                <a16:creationId xmlns:a16="http://schemas.microsoft.com/office/drawing/2014/main" id="{CD693E76-E0D5-EFD7-F47B-5F89C5D09725}"/>
              </a:ext>
            </a:extLst>
          </p:cNvPr>
          <p:cNvSpPr txBox="1"/>
          <p:nvPr/>
        </p:nvSpPr>
        <p:spPr>
          <a:xfrm>
            <a:off x="1289976" y="3900917"/>
            <a:ext cx="6561101" cy="116955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>
                <a:solidFill>
                  <a:srgbClr val="FFFFFF"/>
                </a:solidFill>
                <a:latin typeface="Montserrat Medium" panose="00000600000000000000" pitchFamily="2" charset="0"/>
              </a:rPr>
              <a:t>The 800 block of Harlem included a total of 38 city-owned vacant properties. </a:t>
            </a:r>
            <a:r>
              <a:rPr lang="en-US" sz="1400" dirty="0">
                <a:solidFill>
                  <a:srgbClr val="FFFFFF"/>
                </a:solidFill>
                <a:latin typeface="Montserrat Medium" panose="00000600000000000000" pitchFamily="2" charset="0"/>
              </a:rPr>
              <a:t>The project meets DHCD goals of both addressing blight and revitalizing beautiful and historically significant blocks that can act as anchors for future redevelopment efforts.</a:t>
            </a:r>
            <a:endParaRPr lang="en-US" sz="1400" dirty="0">
              <a:solidFill>
                <a:srgbClr val="FFFFFF"/>
              </a:solidFill>
              <a:latin typeface="Montserrat Medium" panose="00000600000000000000" pitchFamily="2" charset="0"/>
              <a:ea typeface="Calibri"/>
              <a:cs typeface="Calibri"/>
            </a:endParaRPr>
          </a:p>
          <a:p>
            <a:endParaRPr lang="en-US" sz="1400" dirty="0">
              <a:solidFill>
                <a:srgbClr val="FFFFFF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52189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E3D1D-DBF2-DF3B-A926-5F1CCE10A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E66CA52E-A462-5B6F-DB27-C0207A736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C07FE923-2F75-177F-4691-10F2229EC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7CFF689-C73F-A458-3663-8BF33F3CDDEF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1DCF9F5-801E-9803-5DF9-7E67BFFBA370}"/>
              </a:ext>
            </a:extLst>
          </p:cNvPr>
          <p:cNvSpPr txBox="1">
            <a:spLocks/>
          </p:cNvSpPr>
          <p:nvPr/>
        </p:nvSpPr>
        <p:spPr>
          <a:xfrm>
            <a:off x="108243" y="303012"/>
            <a:ext cx="4967556" cy="637174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3200" b="1">
                <a:latin typeface="Montserrat Black"/>
              </a:rPr>
              <a:t>1400 Blk Bethel Ave.</a:t>
            </a:r>
            <a:endParaRPr lang="en-US" sz="3200" b="1">
              <a:latin typeface="Montserrat Black" pitchFamily="2" charset="77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45AC151-3285-6801-6DC4-83634B275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8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337703-C473-2627-1BEF-6CF807D39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813" y="2461282"/>
            <a:ext cx="4683125" cy="2332313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2FDB715-B8D0-9B11-540D-0A72E9A1BC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625" y="1196619"/>
            <a:ext cx="4675188" cy="2535949"/>
          </a:xfrm>
          <a:prstGeom prst="rect">
            <a:avLst/>
          </a:prstGeom>
          <a:ln>
            <a:solidFill>
              <a:srgbClr val="4472C4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7F2CA5B-C4C6-59E7-EF90-A4241F2AA5A8}"/>
              </a:ext>
            </a:extLst>
          </p:cNvPr>
          <p:cNvSpPr txBox="1"/>
          <p:nvPr/>
        </p:nvSpPr>
        <p:spPr>
          <a:xfrm>
            <a:off x="428625" y="3825875"/>
            <a:ext cx="3857625" cy="746601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Montserrat Medium" panose="00000600000000000000" pitchFamily="2" charset="0"/>
              </a:rPr>
              <a:t>The rehab 1400 blk of Bethel successfully reduced density and increased homeownership. 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328C73-59AA-822F-8D0D-B3F580DD08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8888" y="471488"/>
            <a:ext cx="2847975" cy="1851025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47C966-CFF5-0208-1CD7-94557F0889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8900" y="469901"/>
            <a:ext cx="1322387" cy="185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983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E2D52A-0090-202C-2762-ED193BCA7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5D9324E2-4B3E-4CE3-AB82-3BC11F52C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715C7C1E-1C8D-1599-CC5D-1DA3F78AC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1609FDA-65D6-DF4A-CA8F-3F96154960E0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52C9098-63E8-E922-A925-183D01BDB119}"/>
              </a:ext>
            </a:extLst>
          </p:cNvPr>
          <p:cNvSpPr txBox="1">
            <a:spLocks/>
          </p:cNvSpPr>
          <p:nvPr/>
        </p:nvSpPr>
        <p:spPr>
          <a:xfrm>
            <a:off x="195555" y="160137"/>
            <a:ext cx="8761681" cy="787986"/>
          </a:xfrm>
          <a:prstGeom prst="rect">
            <a:avLst/>
          </a:prstGeom>
        </p:spPr>
        <p:txBody>
          <a:bodyPr lIns="91440" tIns="45720" rIns="91440" bIns="45720" anchor="t"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3000" b="1">
                <a:latin typeface="Montserrat Black"/>
              </a:rPr>
              <a:t>Parkview Rec Project – 1500 Blk Clifton Ave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77147C1-6512-BED7-6BDD-384B2EA0C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9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54BC6F-0425-6673-7922-4352F1102B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13" y="1850708"/>
            <a:ext cx="4810126" cy="2807335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F4A8EC8-FD1E-56A8-5C3A-0DE120164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4038" y="1017588"/>
            <a:ext cx="4392613" cy="2743200"/>
          </a:xfrm>
          <a:prstGeom prst="rect">
            <a:avLst/>
          </a:prstGeom>
          <a:ln>
            <a:solidFill>
              <a:srgbClr val="4472C4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F97A67-29B6-02EA-D322-0BDDB8CF63E5}"/>
              </a:ext>
            </a:extLst>
          </p:cNvPr>
          <p:cNvSpPr txBox="1"/>
          <p:nvPr/>
        </p:nvSpPr>
        <p:spPr>
          <a:xfrm>
            <a:off x="5218794" y="3766753"/>
            <a:ext cx="2959053" cy="1384995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>
                <a:solidFill>
                  <a:srgbClr val="FFFFFF"/>
                </a:solidFill>
                <a:latin typeface="Montserrat Medium"/>
              </a:rPr>
              <a:t>The Parkview Rec Project will result in 30 homeownership opportunities. The developer cohort has begun clean out and stabilization on Clifton and </a:t>
            </a:r>
            <a:r>
              <a:rPr lang="en-US" sz="1200">
                <a:solidFill>
                  <a:srgbClr val="FFFFFF"/>
                </a:solidFill>
                <a:latin typeface="Montserrat Medium"/>
              </a:rPr>
              <a:t>Woodbrook Ave. Full rehab underway on Francis St.</a:t>
            </a:r>
            <a:endParaRPr lang="en-US" sz="1200" dirty="0">
              <a:solidFill>
                <a:srgbClr val="FFFFFF"/>
              </a:solidFill>
              <a:latin typeface="Montserrat Medium"/>
            </a:endParaRPr>
          </a:p>
        </p:txBody>
      </p:sp>
    </p:spTree>
    <p:extLst>
      <p:ext uri="{BB962C8B-B14F-4D97-AF65-F5344CB8AC3E}">
        <p14:creationId xmlns:p14="http://schemas.microsoft.com/office/powerpoint/2010/main" val="656413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4D007-4E37-3E59-83E1-1341C0860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A4367B2B-339D-2DFA-3839-2D241D7B1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7026555E-C0F2-7846-22A6-AD7A7B7D4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47DB40B-0C74-1E2D-FA29-E8CCF7811629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6648D95-B35F-6952-FAB9-4C09B4AFC808}"/>
              </a:ext>
            </a:extLst>
          </p:cNvPr>
          <p:cNvSpPr txBox="1">
            <a:spLocks/>
          </p:cNvSpPr>
          <p:nvPr/>
        </p:nvSpPr>
        <p:spPr>
          <a:xfrm>
            <a:off x="124118" y="160137"/>
            <a:ext cx="8428306" cy="637174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3200" b="1">
                <a:latin typeface="Montserrat Black"/>
              </a:rPr>
              <a:t>1600 Blk Cliftview &amp; Darley Ave.</a:t>
            </a:r>
            <a:endParaRPr lang="en-US" sz="3200" b="1">
              <a:latin typeface="Montserrat Black" pitchFamily="2" charset="7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67FDC9-A227-6762-2926-7DBA74F3552F}"/>
              </a:ext>
            </a:extLst>
          </p:cNvPr>
          <p:cNvSpPr txBox="1"/>
          <p:nvPr/>
        </p:nvSpPr>
        <p:spPr>
          <a:xfrm>
            <a:off x="529296" y="1350384"/>
            <a:ext cx="7675734" cy="6283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lvl="1" indent="-342900">
              <a:spcAft>
                <a:spcPts val="75"/>
              </a:spcAft>
              <a:buFont typeface="+mj-lt"/>
              <a:buAutoNum type="arabicPeriod"/>
            </a:pPr>
            <a:endParaRPr lang="en-US" sz="1600" b="1">
              <a:latin typeface="Montserrat" pitchFamily="2" charset="77"/>
            </a:endParaRPr>
          </a:p>
          <a:p>
            <a:pPr lvl="1">
              <a:spcAft>
                <a:spcPts val="75"/>
              </a:spcAft>
            </a:pPr>
            <a:endParaRPr lang="en-US" sz="1800" b="1">
              <a:latin typeface="Montserrat Medium" panose="000006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053516-B57A-F23C-6877-B83C74F0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10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80EABC-0E9B-6FD8-6399-5D45AC2940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00" y="2055829"/>
            <a:ext cx="5373687" cy="27304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ABA5C9-3867-2608-F23F-1A7B383A7B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9812" y="793750"/>
            <a:ext cx="4032251" cy="2159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AC6E9F-164E-8164-C69B-045042AFF6A9}"/>
              </a:ext>
            </a:extLst>
          </p:cNvPr>
          <p:cNvSpPr txBox="1"/>
          <p:nvPr/>
        </p:nvSpPr>
        <p:spPr>
          <a:xfrm>
            <a:off x="5707062" y="3180199"/>
            <a:ext cx="2317750" cy="116955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rgbClr val="FFFFFF"/>
                </a:solidFill>
                <a:latin typeface="Montserrat Medium" panose="00000600000000000000" pitchFamily="2" charset="0"/>
              </a:rPr>
              <a:t>DHCD and its development partner have secured site control and rehab is underway.</a:t>
            </a:r>
          </a:p>
        </p:txBody>
      </p:sp>
    </p:spTree>
    <p:extLst>
      <p:ext uri="{BB962C8B-B14F-4D97-AF65-F5344CB8AC3E}">
        <p14:creationId xmlns:p14="http://schemas.microsoft.com/office/powerpoint/2010/main" val="746163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E776F-7952-8A86-38BB-80C1A8451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6D2E7D64-74E5-E1D5-8EF8-357E8517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6200EDF-3963-137E-B33E-1FB68FE39B52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93589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black and yellow logo with a black and yellow striped circle and a black and white flag&#10;&#10;Description automatically generated">
            <a:extLst>
              <a:ext uri="{FF2B5EF4-FFF2-40B4-BE49-F238E27FC236}">
                <a16:creationId xmlns:a16="http://schemas.microsoft.com/office/drawing/2014/main" id="{7BA01FCD-A68D-5D0B-1A18-AB6CED93F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7768" y="4270518"/>
            <a:ext cx="667045" cy="754714"/>
          </a:xfrm>
          <a:prstGeom prst="rect">
            <a:avLst/>
          </a:prstGeom>
        </p:spPr>
      </p:pic>
      <p:sp>
        <p:nvSpPr>
          <p:cNvPr id="11" name="Google Shape;81;p19">
            <a:extLst>
              <a:ext uri="{FF2B5EF4-FFF2-40B4-BE49-F238E27FC236}">
                <a16:creationId xmlns:a16="http://schemas.microsoft.com/office/drawing/2014/main" id="{CA3E3328-CB64-9FAB-FB68-8A6AA6EDFAC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8921" y="2070098"/>
            <a:ext cx="8714095" cy="16621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4400" b="1">
                <a:solidFill>
                  <a:schemeClr val="bg1"/>
                </a:solidFill>
                <a:latin typeface="Montserrat Black"/>
              </a:rPr>
              <a:t>Disposition Timelines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122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iamond pattern&#10;&#10;Description automatically generated">
            <a:extLst>
              <a:ext uri="{FF2B5EF4-FFF2-40B4-BE49-F238E27FC236}">
                <a16:creationId xmlns:a16="http://schemas.microsoft.com/office/drawing/2014/main" id="{C8DB0726-0A42-408F-6A6D-A96F3648D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A black and yellow logo with a tower&#10;&#10;Description automatically generated">
            <a:extLst>
              <a:ext uri="{FF2B5EF4-FFF2-40B4-BE49-F238E27FC236}">
                <a16:creationId xmlns:a16="http://schemas.microsoft.com/office/drawing/2014/main" id="{DA6347EB-6FDC-8A13-B718-B353DD75DB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4270518"/>
            <a:ext cx="667045" cy="754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11D3AE4-37E3-83B1-6014-9DF9E8A9DA17}"/>
              </a:ext>
            </a:extLst>
          </p:cNvPr>
          <p:cNvSpPr/>
          <p:nvPr/>
        </p:nvSpPr>
        <p:spPr>
          <a:xfrm>
            <a:off x="0" y="0"/>
            <a:ext cx="9144000" cy="1351345"/>
          </a:xfrm>
          <a:prstGeom prst="rect">
            <a:avLst/>
          </a:prstGeom>
          <a:solidFill>
            <a:srgbClr val="FEB827"/>
          </a:solidFill>
          <a:ln>
            <a:noFill/>
          </a:ln>
          <a:effectLst>
            <a:outerShdw blurRad="172078" dist="38100" dir="5400000" sx="100684" sy="100684" algn="t" rotWithShape="0">
              <a:prstClr val="black">
                <a:alpha val="16347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B491754-5E6A-D7B7-0A0A-5A993E6647D7}"/>
              </a:ext>
            </a:extLst>
          </p:cNvPr>
          <p:cNvSpPr txBox="1">
            <a:spLocks/>
          </p:cNvSpPr>
          <p:nvPr/>
        </p:nvSpPr>
        <p:spPr>
          <a:xfrm>
            <a:off x="362243" y="358575"/>
            <a:ext cx="8428306" cy="637174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3200" b="1">
                <a:latin typeface="Montserrat Black"/>
              </a:rPr>
              <a:t>Disposition Timelines</a:t>
            </a:r>
            <a:r>
              <a:rPr lang="en-US" sz="3000" b="1">
                <a:latin typeface="Montserrat Black"/>
              </a:rPr>
              <a:t> - FY26 YTD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2F00846-52DE-26FF-B80A-AE7A8756B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B0B26-293B-254B-B7C5-B670D79253F5}" type="slidenum">
              <a:rPr lang="en-US" smtClean="0"/>
              <a:t>12</a:t>
            </a:fld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2C680A7-05E2-35BE-020D-21E59279F8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640404"/>
              </p:ext>
            </p:extLst>
          </p:nvPr>
        </p:nvGraphicFramePr>
        <p:xfrm>
          <a:off x="470221" y="1851949"/>
          <a:ext cx="3274487" cy="2025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4584">
                  <a:extLst>
                    <a:ext uri="{9D8B030D-6E8A-4147-A177-3AD203B41FA5}">
                      <a16:colId xmlns:a16="http://schemas.microsoft.com/office/drawing/2014/main" val="2423399397"/>
                    </a:ext>
                  </a:extLst>
                </a:gridCol>
                <a:gridCol w="1149903">
                  <a:extLst>
                    <a:ext uri="{9D8B030D-6E8A-4147-A177-3AD203B41FA5}">
                      <a16:colId xmlns:a16="http://schemas.microsoft.com/office/drawing/2014/main" val="8359387"/>
                    </a:ext>
                  </a:extLst>
                </a:gridCol>
              </a:tblGrid>
              <a:tr h="845883">
                <a:tc>
                  <a:txBody>
                    <a:bodyPr/>
                    <a:lstStyle/>
                    <a:p>
                      <a:pPr algn="r"/>
                      <a:r>
                        <a:rPr lang="en-US" b="1">
                          <a:solidFill>
                            <a:schemeClr val="tx1"/>
                          </a:solidFill>
                          <a:latin typeface="Montserrat Medium" panose="00000600000000000000" pitchFamily="2" charset="0"/>
                        </a:rPr>
                        <a:t>% of Dispositions Complete in 120 Days</a:t>
                      </a:r>
                    </a:p>
                  </a:txBody>
                  <a:tcPr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  <a:latin typeface="Montserrat Medium" panose="00000600000000000000" pitchFamily="2" charset="0"/>
                        </a:rPr>
                        <a:t>30%</a:t>
                      </a:r>
                    </a:p>
                  </a:txBody>
                  <a:tcPr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7823769"/>
                  </a:ext>
                </a:extLst>
              </a:tr>
              <a:tr h="590031">
                <a:tc>
                  <a:txBody>
                    <a:bodyPr/>
                    <a:lstStyle/>
                    <a:p>
                      <a:pPr algn="r"/>
                      <a:r>
                        <a:rPr lang="en-US" b="1">
                          <a:latin typeface="Montserrat Medium" panose="00000600000000000000" pitchFamily="2" charset="0"/>
                        </a:rPr>
                        <a:t>Average Disposition Time</a:t>
                      </a:r>
                    </a:p>
                  </a:txBody>
                  <a:tcPr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latin typeface="Montserrat Medium" panose="00000600000000000000" pitchFamily="2" charset="0"/>
                        </a:rPr>
                        <a:t>193 Days</a:t>
                      </a:r>
                    </a:p>
                  </a:txBody>
                  <a:tcPr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775651"/>
                  </a:ext>
                </a:extLst>
              </a:tr>
              <a:tr h="590031">
                <a:tc>
                  <a:txBody>
                    <a:bodyPr/>
                    <a:lstStyle/>
                    <a:p>
                      <a:pPr algn="r"/>
                      <a:r>
                        <a:rPr lang="en-US" b="1">
                          <a:latin typeface="Montserrat Medium" panose="00000600000000000000" pitchFamily="2" charset="0"/>
                        </a:rPr>
                        <a:t>Total Dispositions</a:t>
                      </a:r>
                    </a:p>
                  </a:txBody>
                  <a:tcPr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Montserrat Medium"/>
                        </a:rPr>
                        <a:t>196</a:t>
                      </a:r>
                    </a:p>
                  </a:txBody>
                  <a:tcPr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42885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3118E37-68F8-87C1-F619-BDB07BDCC8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4328" y="1585615"/>
            <a:ext cx="4919241" cy="2768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23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C7DE2-763F-0E95-81A6-B198CDE9B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A88A19-43C1-5CB8-E1DA-DACF4C630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2" y="13957"/>
            <a:ext cx="9105255" cy="512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339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diamond pattern&#10;&#10;Description automatically generated">
            <a:extLst>
              <a:ext uri="{FF2B5EF4-FFF2-40B4-BE49-F238E27FC236}">
                <a16:creationId xmlns:a16="http://schemas.microsoft.com/office/drawing/2014/main" id="{1E46F515-2468-CFCA-6140-108FE67BFF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293589"/>
          </a:solidFill>
        </p:spPr>
      </p:pic>
      <p:sp>
        <p:nvSpPr>
          <p:cNvPr id="2" name="Google Shape;81;p19">
            <a:extLst>
              <a:ext uri="{FF2B5EF4-FFF2-40B4-BE49-F238E27FC236}">
                <a16:creationId xmlns:a16="http://schemas.microsoft.com/office/drawing/2014/main" id="{DC0D8CD6-C16F-071E-0F47-B258159378E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44358" y="1552571"/>
            <a:ext cx="8055283" cy="10191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1">
                <a:solidFill>
                  <a:schemeClr val="bg1"/>
                </a:solidFill>
                <a:latin typeface="Montserrat Black" pitchFamily="2" charset="77"/>
              </a:rPr>
              <a:t>THANK YOU!</a:t>
            </a:r>
          </a:p>
        </p:txBody>
      </p:sp>
      <p:pic>
        <p:nvPicPr>
          <p:cNvPr id="4" name="Picture 3" descr="A black and yellow logo with a black and yellow striped circle and a black and white flag&#10;&#10;Description automatically generated">
            <a:extLst>
              <a:ext uri="{FF2B5EF4-FFF2-40B4-BE49-F238E27FC236}">
                <a16:creationId xmlns:a16="http://schemas.microsoft.com/office/drawing/2014/main" id="{318D8516-E4B7-4A33-B929-BAD4A21E4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6796" y="3587858"/>
            <a:ext cx="1270407" cy="1437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25041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a138b7-c1b6-43ea-b3cc-d773e605bf47">
      <Terms xmlns="http://schemas.microsoft.com/office/infopath/2007/PartnerControls"/>
    </lcf76f155ced4ddcb4097134ff3c332f>
    <TaxCatchAll xmlns="f0297f69-f2be-45ff-b8c7-04b6472a62b8" xsi:nil="true"/>
    <SharedWithUsers xmlns="f0297f69-f2be-45ff-b8c7-04b6472a62b8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8C82ECDC5C3C4CB052E71CEE4A1198" ma:contentTypeVersion="17" ma:contentTypeDescription="Create a new document." ma:contentTypeScope="" ma:versionID="4249a80e9ee594076ba319b6005ddb63">
  <xsd:schema xmlns:xsd="http://www.w3.org/2001/XMLSchema" xmlns:xs="http://www.w3.org/2001/XMLSchema" xmlns:p="http://schemas.microsoft.com/office/2006/metadata/properties" xmlns:ns2="37a138b7-c1b6-43ea-b3cc-d773e605bf47" xmlns:ns3="f0297f69-f2be-45ff-b8c7-04b6472a62b8" targetNamespace="http://schemas.microsoft.com/office/2006/metadata/properties" ma:root="true" ma:fieldsID="c6641c0f61507c73ff3fe8d741cdade0" ns2:_="" ns3:_="">
    <xsd:import namespace="37a138b7-c1b6-43ea-b3cc-d773e605bf47"/>
    <xsd:import namespace="f0297f69-f2be-45ff-b8c7-04b6472a62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a138b7-c1b6-43ea-b3cc-d773e605bf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bf7b5f8-060a-4a29-ade1-cc5a2d57134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297f69-f2be-45ff-b8c7-04b6472a62b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1" nillable="true" ma:displayName="Taxonomy Catch All Column" ma:hidden="true" ma:list="{07ffcd2f-720d-4a00-81ad-89268c32a466}" ma:internalName="TaxCatchAll" ma:showField="CatchAllData" ma:web="f0297f69-f2be-45ff-b8c7-04b6472a62b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5FAEB1-46B0-4F70-B895-888C39F76D43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f0297f69-f2be-45ff-b8c7-04b6472a62b8"/>
    <ds:schemaRef ds:uri="http://schemas.microsoft.com/office/infopath/2007/PartnerControls"/>
    <ds:schemaRef ds:uri="37a138b7-c1b6-43ea-b3cc-d773e605bf47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CEE417-5E18-41FC-A1D8-2608047BB1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8870D2-5994-4C37-A119-52F43F786694}">
  <ds:schemaRefs>
    <ds:schemaRef ds:uri="37a138b7-c1b6-43ea-b3cc-d773e605bf47"/>
    <ds:schemaRef ds:uri="f0297f69-f2be-45ff-b8c7-04b6472a62b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351</Words>
  <Application>Microsoft Office PowerPoint</Application>
  <PresentationFormat>On-screen Show (16:9)</PresentationFormat>
  <Paragraphs>87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Montserrat ExtraBold</vt:lpstr>
      <vt:lpstr>Montserrat Medium</vt:lpstr>
      <vt:lpstr>Montserrat</vt:lpstr>
      <vt:lpstr>Adobe Garamond Pro</vt:lpstr>
      <vt:lpstr>Montserrat Black</vt:lpstr>
      <vt:lpstr>Aptos</vt:lpstr>
      <vt:lpstr>Calibri</vt:lpstr>
      <vt:lpstr>Arial</vt:lpstr>
      <vt:lpstr>Simple Light</vt:lpstr>
      <vt:lpstr>Whole Block Strategy &amp; Disposition Timelines</vt:lpstr>
      <vt:lpstr>PowerPoint Presentation</vt:lpstr>
      <vt:lpstr>PowerPoint Presentation</vt:lpstr>
      <vt:lpstr>PowerPoint Presentation</vt:lpstr>
      <vt:lpstr>Successful Whole Block Strategy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Disposition Timelines</vt:lpstr>
      <vt:lpstr>PowerPoint Presentation</vt:lpstr>
      <vt:lpstr>PowerPoint Presentation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Merrill, John David (Mayor's Office)</dc:creator>
  <cp:lastModifiedBy>Wright, Jason (DHCD)</cp:lastModifiedBy>
  <cp:revision>34</cp:revision>
  <cp:lastPrinted>2025-09-16T13:01:33Z</cp:lastPrinted>
  <dcterms:modified xsi:type="dcterms:W3CDTF">2026-06-16T14:53:23Z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0x010100718C82ECDC5C3C4CB052E71CEE4A1198</vt:lpwstr>
  </property>
  <property fmtid="{D5CDD505-2E9C-101B-9397-08002B2CF9AE}" pid="3" name="MediaServiceImageTags">
    <vt:lpwstr/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_activity">
    <vt:lpwstr>{"FileActivityType":"11","FileActivityTimeStamp":"2025-09-25T12:10:08.613Z","FileActivityUsersOnPage":[{"DisplayName":"Freed, Stacy (DHCD)","Id":"stacy.freed@baltimorecity.gov"},{"DisplayName":"Turner, James (DHCD)","Id":"james.turner2@baltimorecity.gov"}],"FileActivityNavigationId":null}</vt:lpwstr>
  </property>
  <property fmtid="{D5CDD505-2E9C-101B-9397-08002B2CF9AE}" pid="7" name="TriggerFlowInfo">
    <vt:lpwstr/>
  </property>
</Properties>
</file>