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62" r:id="rId4"/>
    <p:sldId id="265" r:id="rId5"/>
    <p:sldId id="26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A19E54-EC2F-492F-A1C4-8D64E24B020A}" v="68" dt="2026-03-18T19:09:16.1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9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F7EE3D-EAA7-4BAC-9BAF-BD2BEBD48EA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D312F0-D5B3-4399-94CB-1EAFB4B4409A}">
      <dgm:prSet phldrT="[Text]" phldr="0"/>
      <dgm:spPr/>
      <dgm:t>
        <a:bodyPr/>
        <a:lstStyle/>
        <a:p>
          <a:r>
            <a:rPr lang="en-US" dirty="0"/>
            <a:t>Catholic Charities</a:t>
          </a:r>
        </a:p>
      </dgm:t>
    </dgm:pt>
    <dgm:pt modelId="{5B0E2F58-23F9-46BC-B48A-CB963DCEC571}" type="parTrans" cxnId="{07CC9DBB-008B-4153-9DE4-60E3E45D96DD}">
      <dgm:prSet/>
      <dgm:spPr/>
      <dgm:t>
        <a:bodyPr/>
        <a:lstStyle/>
        <a:p>
          <a:endParaRPr lang="en-US"/>
        </a:p>
      </dgm:t>
    </dgm:pt>
    <dgm:pt modelId="{5A0887EA-8444-4A43-A785-E80C2E27BE21}" type="sibTrans" cxnId="{07CC9DBB-008B-4153-9DE4-60E3E45D96DD}">
      <dgm:prSet/>
      <dgm:spPr/>
      <dgm:t>
        <a:bodyPr/>
        <a:lstStyle/>
        <a:p>
          <a:endParaRPr lang="en-US"/>
        </a:p>
      </dgm:t>
    </dgm:pt>
    <dgm:pt modelId="{569CFA82-F7BC-41D7-B17E-5B01650CD524}">
      <dgm:prSet phldrT="[Text]" phldr="0"/>
      <dgm:spPr/>
      <dgm:t>
        <a:bodyPr/>
        <a:lstStyle/>
        <a:p>
          <a:r>
            <a:rPr lang="en-US" dirty="0"/>
            <a:t>Mayor’s Office</a:t>
          </a:r>
        </a:p>
      </dgm:t>
    </dgm:pt>
    <dgm:pt modelId="{A963F7D2-F3A3-41D8-B8FF-B76A0E1548AC}" type="parTrans" cxnId="{84D7FBBD-7D52-4565-BA82-69459E6CC70E}">
      <dgm:prSet/>
      <dgm:spPr/>
      <dgm:t>
        <a:bodyPr/>
        <a:lstStyle/>
        <a:p>
          <a:endParaRPr lang="en-US"/>
        </a:p>
      </dgm:t>
    </dgm:pt>
    <dgm:pt modelId="{4F8F1543-4554-4769-B0F8-446E64B760D8}" type="sibTrans" cxnId="{84D7FBBD-7D52-4565-BA82-69459E6CC70E}">
      <dgm:prSet/>
      <dgm:spPr/>
      <dgm:t>
        <a:bodyPr/>
        <a:lstStyle/>
        <a:p>
          <a:endParaRPr lang="en-US"/>
        </a:p>
      </dgm:t>
    </dgm:pt>
    <dgm:pt modelId="{2346F6ED-359A-4F76-BB31-1BCBC68314DB}">
      <dgm:prSet phldrT="[Text]" phldr="0"/>
      <dgm:spPr/>
      <dgm:t>
        <a:bodyPr/>
        <a:lstStyle/>
        <a:p>
          <a:r>
            <a:rPr lang="en-US" dirty="0"/>
            <a:t>St. Vincent de Paul</a:t>
          </a:r>
        </a:p>
      </dgm:t>
    </dgm:pt>
    <dgm:pt modelId="{9730DC66-2F89-4A17-941B-A7C340EA5B7F}" type="parTrans" cxnId="{62B24EE1-3357-40FC-BB99-44ADB8525128}">
      <dgm:prSet/>
      <dgm:spPr/>
      <dgm:t>
        <a:bodyPr/>
        <a:lstStyle/>
        <a:p>
          <a:endParaRPr lang="en-US"/>
        </a:p>
      </dgm:t>
    </dgm:pt>
    <dgm:pt modelId="{EBD44B26-9CEF-4B81-A7A9-5DAD624AD56E}" type="sibTrans" cxnId="{62B24EE1-3357-40FC-BB99-44ADB8525128}">
      <dgm:prSet/>
      <dgm:spPr/>
      <dgm:t>
        <a:bodyPr/>
        <a:lstStyle/>
        <a:p>
          <a:endParaRPr lang="en-US"/>
        </a:p>
      </dgm:t>
    </dgm:pt>
    <dgm:pt modelId="{30EB4157-10B9-4031-85C2-15DDACB4074D}">
      <dgm:prSet phldrT="[Text]" phldr="0"/>
      <dgm:spPr/>
      <dgm:t>
        <a:bodyPr/>
        <a:lstStyle/>
        <a:p>
          <a:r>
            <a:rPr lang="en-US" dirty="0"/>
            <a:t>Y in Central MD</a:t>
          </a:r>
        </a:p>
      </dgm:t>
    </dgm:pt>
    <dgm:pt modelId="{24B2E7DF-6BDF-47C6-8CC2-C700C8F9D4C0}" type="parTrans" cxnId="{0A2DA861-F59F-45EC-B66F-E731B5CA97F1}">
      <dgm:prSet/>
      <dgm:spPr/>
      <dgm:t>
        <a:bodyPr/>
        <a:lstStyle/>
        <a:p>
          <a:endParaRPr lang="en-US"/>
        </a:p>
      </dgm:t>
    </dgm:pt>
    <dgm:pt modelId="{1C6ACA34-5471-4F80-A37D-1C1E6DBD2765}" type="sibTrans" cxnId="{0A2DA861-F59F-45EC-B66F-E731B5CA97F1}">
      <dgm:prSet/>
      <dgm:spPr/>
      <dgm:t>
        <a:bodyPr/>
        <a:lstStyle/>
        <a:p>
          <a:endParaRPr lang="en-US"/>
        </a:p>
      </dgm:t>
    </dgm:pt>
    <dgm:pt modelId="{548D40D1-4C1A-45AC-8B78-F267D4BD76A0}">
      <dgm:prSet phldrT="[Text]" phldr="0"/>
      <dgm:spPr/>
      <dgm:t>
        <a:bodyPr/>
        <a:lstStyle/>
        <a:p>
          <a:r>
            <a:rPr lang="en-US" dirty="0"/>
            <a:t>Maryland Family Network</a:t>
          </a:r>
        </a:p>
      </dgm:t>
    </dgm:pt>
    <dgm:pt modelId="{C2BFEA51-7338-4F0A-B622-188003696E06}" type="parTrans" cxnId="{55A22E47-FE2D-4F4D-9226-517DC5BD019C}">
      <dgm:prSet/>
      <dgm:spPr/>
      <dgm:t>
        <a:bodyPr/>
        <a:lstStyle/>
        <a:p>
          <a:endParaRPr lang="en-US"/>
        </a:p>
      </dgm:t>
    </dgm:pt>
    <dgm:pt modelId="{C39BD26E-2294-4647-A02F-0E30513456BA}" type="sibTrans" cxnId="{55A22E47-FE2D-4F4D-9226-517DC5BD019C}">
      <dgm:prSet/>
      <dgm:spPr/>
      <dgm:t>
        <a:bodyPr/>
        <a:lstStyle/>
        <a:p>
          <a:endParaRPr lang="en-US"/>
        </a:p>
      </dgm:t>
    </dgm:pt>
    <dgm:pt modelId="{139D3330-8DB8-4D1A-952A-635B0D0763B0}" type="pres">
      <dgm:prSet presAssocID="{1AF7EE3D-EAA7-4BAC-9BAF-BD2BEBD48EA5}" presName="diagram" presStyleCnt="0">
        <dgm:presLayoutVars>
          <dgm:dir/>
          <dgm:resizeHandles val="exact"/>
        </dgm:presLayoutVars>
      </dgm:prSet>
      <dgm:spPr/>
    </dgm:pt>
    <dgm:pt modelId="{B808276C-34B0-4E67-A508-1136CD445775}" type="pres">
      <dgm:prSet presAssocID="{91D312F0-D5B3-4399-94CB-1EAFB4B4409A}" presName="node" presStyleLbl="node1" presStyleIdx="0" presStyleCnt="5">
        <dgm:presLayoutVars>
          <dgm:bulletEnabled val="1"/>
        </dgm:presLayoutVars>
      </dgm:prSet>
      <dgm:spPr/>
    </dgm:pt>
    <dgm:pt modelId="{AE4B1A64-1BD3-412A-80F0-C6ECC43037D7}" type="pres">
      <dgm:prSet presAssocID="{5A0887EA-8444-4A43-A785-E80C2E27BE21}" presName="sibTrans" presStyleCnt="0"/>
      <dgm:spPr/>
    </dgm:pt>
    <dgm:pt modelId="{D50657DD-16A1-4046-ADDA-2A51BCBB1938}" type="pres">
      <dgm:prSet presAssocID="{569CFA82-F7BC-41D7-B17E-5B01650CD524}" presName="node" presStyleLbl="node1" presStyleIdx="1" presStyleCnt="5">
        <dgm:presLayoutVars>
          <dgm:bulletEnabled val="1"/>
        </dgm:presLayoutVars>
      </dgm:prSet>
      <dgm:spPr/>
    </dgm:pt>
    <dgm:pt modelId="{529D8B3E-B735-46E1-9971-66A72B4BFD4A}" type="pres">
      <dgm:prSet presAssocID="{4F8F1543-4554-4769-B0F8-446E64B760D8}" presName="sibTrans" presStyleCnt="0"/>
      <dgm:spPr/>
    </dgm:pt>
    <dgm:pt modelId="{B18C9283-9AA1-4971-9A5D-6769A0C6BB07}" type="pres">
      <dgm:prSet presAssocID="{2346F6ED-359A-4F76-BB31-1BCBC68314DB}" presName="node" presStyleLbl="node1" presStyleIdx="2" presStyleCnt="5">
        <dgm:presLayoutVars>
          <dgm:bulletEnabled val="1"/>
        </dgm:presLayoutVars>
      </dgm:prSet>
      <dgm:spPr/>
    </dgm:pt>
    <dgm:pt modelId="{BDEFE81D-2C09-413F-8FED-C39661A9BED9}" type="pres">
      <dgm:prSet presAssocID="{EBD44B26-9CEF-4B81-A7A9-5DAD624AD56E}" presName="sibTrans" presStyleCnt="0"/>
      <dgm:spPr/>
    </dgm:pt>
    <dgm:pt modelId="{DB6B79F7-3D85-4F84-8C2B-A9CD12011F4E}" type="pres">
      <dgm:prSet presAssocID="{30EB4157-10B9-4031-85C2-15DDACB4074D}" presName="node" presStyleLbl="node1" presStyleIdx="3" presStyleCnt="5">
        <dgm:presLayoutVars>
          <dgm:bulletEnabled val="1"/>
        </dgm:presLayoutVars>
      </dgm:prSet>
      <dgm:spPr/>
    </dgm:pt>
    <dgm:pt modelId="{035FAA95-6675-4FE4-B8EE-FE0D4F60A164}" type="pres">
      <dgm:prSet presAssocID="{1C6ACA34-5471-4F80-A37D-1C1E6DBD2765}" presName="sibTrans" presStyleCnt="0"/>
      <dgm:spPr/>
    </dgm:pt>
    <dgm:pt modelId="{BBF20F4C-0EEF-48B3-80C8-5E8F23BF3307}" type="pres">
      <dgm:prSet presAssocID="{548D40D1-4C1A-45AC-8B78-F267D4BD76A0}" presName="node" presStyleLbl="node1" presStyleIdx="4" presStyleCnt="5">
        <dgm:presLayoutVars>
          <dgm:bulletEnabled val="1"/>
        </dgm:presLayoutVars>
      </dgm:prSet>
      <dgm:spPr/>
    </dgm:pt>
  </dgm:ptLst>
  <dgm:cxnLst>
    <dgm:cxn modelId="{5AA6E305-3233-49D3-A2A5-B70C304409F9}" type="presOf" srcId="{2346F6ED-359A-4F76-BB31-1BCBC68314DB}" destId="{B18C9283-9AA1-4971-9A5D-6769A0C6BB07}" srcOrd="0" destOrd="0" presId="urn:microsoft.com/office/officeart/2005/8/layout/default"/>
    <dgm:cxn modelId="{C11FFF18-7CE2-4615-8039-FF365C168F63}" type="presOf" srcId="{548D40D1-4C1A-45AC-8B78-F267D4BD76A0}" destId="{BBF20F4C-0EEF-48B3-80C8-5E8F23BF3307}" srcOrd="0" destOrd="0" presId="urn:microsoft.com/office/officeart/2005/8/layout/default"/>
    <dgm:cxn modelId="{F800252B-3228-42C5-B9CB-A757E17200D2}" type="presOf" srcId="{569CFA82-F7BC-41D7-B17E-5B01650CD524}" destId="{D50657DD-16A1-4046-ADDA-2A51BCBB1938}" srcOrd="0" destOrd="0" presId="urn:microsoft.com/office/officeart/2005/8/layout/default"/>
    <dgm:cxn modelId="{C837103C-8A4A-4BA9-9A4E-2B2D48574A8F}" type="presOf" srcId="{91D312F0-D5B3-4399-94CB-1EAFB4B4409A}" destId="{B808276C-34B0-4E67-A508-1136CD445775}" srcOrd="0" destOrd="0" presId="urn:microsoft.com/office/officeart/2005/8/layout/default"/>
    <dgm:cxn modelId="{0A2DA861-F59F-45EC-B66F-E731B5CA97F1}" srcId="{1AF7EE3D-EAA7-4BAC-9BAF-BD2BEBD48EA5}" destId="{30EB4157-10B9-4031-85C2-15DDACB4074D}" srcOrd="3" destOrd="0" parTransId="{24B2E7DF-6BDF-47C6-8CC2-C700C8F9D4C0}" sibTransId="{1C6ACA34-5471-4F80-A37D-1C1E6DBD2765}"/>
    <dgm:cxn modelId="{55A22E47-FE2D-4F4D-9226-517DC5BD019C}" srcId="{1AF7EE3D-EAA7-4BAC-9BAF-BD2BEBD48EA5}" destId="{548D40D1-4C1A-45AC-8B78-F267D4BD76A0}" srcOrd="4" destOrd="0" parTransId="{C2BFEA51-7338-4F0A-B622-188003696E06}" sibTransId="{C39BD26E-2294-4647-A02F-0E30513456BA}"/>
    <dgm:cxn modelId="{56B332AE-4843-4F66-8524-C38945AC1575}" type="presOf" srcId="{30EB4157-10B9-4031-85C2-15DDACB4074D}" destId="{DB6B79F7-3D85-4F84-8C2B-A9CD12011F4E}" srcOrd="0" destOrd="0" presId="urn:microsoft.com/office/officeart/2005/8/layout/default"/>
    <dgm:cxn modelId="{07CC9DBB-008B-4153-9DE4-60E3E45D96DD}" srcId="{1AF7EE3D-EAA7-4BAC-9BAF-BD2BEBD48EA5}" destId="{91D312F0-D5B3-4399-94CB-1EAFB4B4409A}" srcOrd="0" destOrd="0" parTransId="{5B0E2F58-23F9-46BC-B48A-CB963DCEC571}" sibTransId="{5A0887EA-8444-4A43-A785-E80C2E27BE21}"/>
    <dgm:cxn modelId="{84D7FBBD-7D52-4565-BA82-69459E6CC70E}" srcId="{1AF7EE3D-EAA7-4BAC-9BAF-BD2BEBD48EA5}" destId="{569CFA82-F7BC-41D7-B17E-5B01650CD524}" srcOrd="1" destOrd="0" parTransId="{A963F7D2-F3A3-41D8-B8FF-B76A0E1548AC}" sibTransId="{4F8F1543-4554-4769-B0F8-446E64B760D8}"/>
    <dgm:cxn modelId="{706764E1-6B88-49ED-B3F4-6809C07AFBAF}" type="presOf" srcId="{1AF7EE3D-EAA7-4BAC-9BAF-BD2BEBD48EA5}" destId="{139D3330-8DB8-4D1A-952A-635B0D0763B0}" srcOrd="0" destOrd="0" presId="urn:microsoft.com/office/officeart/2005/8/layout/default"/>
    <dgm:cxn modelId="{62B24EE1-3357-40FC-BB99-44ADB8525128}" srcId="{1AF7EE3D-EAA7-4BAC-9BAF-BD2BEBD48EA5}" destId="{2346F6ED-359A-4F76-BB31-1BCBC68314DB}" srcOrd="2" destOrd="0" parTransId="{9730DC66-2F89-4A17-941B-A7C340EA5B7F}" sibTransId="{EBD44B26-9CEF-4B81-A7A9-5DAD624AD56E}"/>
    <dgm:cxn modelId="{E8264DE0-16F4-468B-B5A1-CA6038445BAE}" type="presParOf" srcId="{139D3330-8DB8-4D1A-952A-635B0D0763B0}" destId="{B808276C-34B0-4E67-A508-1136CD445775}" srcOrd="0" destOrd="0" presId="urn:microsoft.com/office/officeart/2005/8/layout/default"/>
    <dgm:cxn modelId="{F91EAD14-BC0F-4981-BF0C-4F512A277BAB}" type="presParOf" srcId="{139D3330-8DB8-4D1A-952A-635B0D0763B0}" destId="{AE4B1A64-1BD3-412A-80F0-C6ECC43037D7}" srcOrd="1" destOrd="0" presId="urn:microsoft.com/office/officeart/2005/8/layout/default"/>
    <dgm:cxn modelId="{417C4A48-4445-477A-B6DC-29E92830357F}" type="presParOf" srcId="{139D3330-8DB8-4D1A-952A-635B0D0763B0}" destId="{D50657DD-16A1-4046-ADDA-2A51BCBB1938}" srcOrd="2" destOrd="0" presId="urn:microsoft.com/office/officeart/2005/8/layout/default"/>
    <dgm:cxn modelId="{8519892D-4899-42B2-9E26-977478E6A81E}" type="presParOf" srcId="{139D3330-8DB8-4D1A-952A-635B0D0763B0}" destId="{529D8B3E-B735-46E1-9971-66A72B4BFD4A}" srcOrd="3" destOrd="0" presId="urn:microsoft.com/office/officeart/2005/8/layout/default"/>
    <dgm:cxn modelId="{A6E9BBD6-37C3-4148-8376-6705AE4D60C9}" type="presParOf" srcId="{139D3330-8DB8-4D1A-952A-635B0D0763B0}" destId="{B18C9283-9AA1-4971-9A5D-6769A0C6BB07}" srcOrd="4" destOrd="0" presId="urn:microsoft.com/office/officeart/2005/8/layout/default"/>
    <dgm:cxn modelId="{A80047D7-8833-4DEB-9929-2F47EEED5195}" type="presParOf" srcId="{139D3330-8DB8-4D1A-952A-635B0D0763B0}" destId="{BDEFE81D-2C09-413F-8FED-C39661A9BED9}" srcOrd="5" destOrd="0" presId="urn:microsoft.com/office/officeart/2005/8/layout/default"/>
    <dgm:cxn modelId="{B581D0EB-6A96-43A7-A5B8-5732451E8E6D}" type="presParOf" srcId="{139D3330-8DB8-4D1A-952A-635B0D0763B0}" destId="{DB6B79F7-3D85-4F84-8C2B-A9CD12011F4E}" srcOrd="6" destOrd="0" presId="urn:microsoft.com/office/officeart/2005/8/layout/default"/>
    <dgm:cxn modelId="{95C22B04-6A82-42C5-A51C-9B6FC82CD55A}" type="presParOf" srcId="{139D3330-8DB8-4D1A-952A-635B0D0763B0}" destId="{035FAA95-6675-4FE4-B8EE-FE0D4F60A164}" srcOrd="7" destOrd="0" presId="urn:microsoft.com/office/officeart/2005/8/layout/default"/>
    <dgm:cxn modelId="{DE9510BA-449D-4F6A-8C58-D3A113C7CC59}" type="presParOf" srcId="{139D3330-8DB8-4D1A-952A-635B0D0763B0}" destId="{BBF20F4C-0EEF-48B3-80C8-5E8F23BF330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4E0008-2110-47CC-B900-3FA22A46276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102A6B5-0D30-4A50-A7C0-5B0FF5F90E68}">
      <dgm:prSet/>
      <dgm:spPr/>
      <dgm:t>
        <a:bodyPr/>
        <a:lstStyle/>
        <a:p>
          <a:r>
            <a:rPr lang="en-US" dirty="0"/>
            <a:t>100% of the children received comprehensive services including school readiness, health and mental health, and nutrition services</a:t>
          </a:r>
        </a:p>
      </dgm:t>
    </dgm:pt>
    <dgm:pt modelId="{55FA006F-267F-40E4-AC24-7EAA0B1F4494}" type="parTrans" cxnId="{26C7F7DB-D8FE-46D5-AC73-2B19E9FC7087}">
      <dgm:prSet/>
      <dgm:spPr/>
      <dgm:t>
        <a:bodyPr/>
        <a:lstStyle/>
        <a:p>
          <a:endParaRPr lang="en-US"/>
        </a:p>
      </dgm:t>
    </dgm:pt>
    <dgm:pt modelId="{6F778B01-64A1-4505-8F9C-B82D31D402D5}" type="sibTrans" cxnId="{26C7F7DB-D8FE-46D5-AC73-2B19E9FC7087}">
      <dgm:prSet/>
      <dgm:spPr/>
      <dgm:t>
        <a:bodyPr/>
        <a:lstStyle/>
        <a:p>
          <a:endParaRPr lang="en-US"/>
        </a:p>
      </dgm:t>
    </dgm:pt>
    <dgm:pt modelId="{B10AE258-31DF-43DC-B516-360DFA5E1B2B}">
      <dgm:prSet/>
      <dgm:spPr/>
      <dgm:t>
        <a:bodyPr/>
        <a:lstStyle/>
        <a:p>
          <a:r>
            <a:rPr lang="en-US" dirty="0"/>
            <a:t>431 infants and toddlers were served 2,043  3 and 4 year older were served</a:t>
          </a:r>
        </a:p>
      </dgm:t>
    </dgm:pt>
    <dgm:pt modelId="{7E612EB1-8112-4229-8017-F22CB02C92F9}" type="parTrans" cxnId="{39FF23DA-936E-4DEC-A5F7-3D35DB91589C}">
      <dgm:prSet/>
      <dgm:spPr/>
      <dgm:t>
        <a:bodyPr/>
        <a:lstStyle/>
        <a:p>
          <a:endParaRPr lang="en-US"/>
        </a:p>
      </dgm:t>
    </dgm:pt>
    <dgm:pt modelId="{0C6CF3B1-E0A9-41DE-B511-9E7269F1B135}" type="sibTrans" cxnId="{39FF23DA-936E-4DEC-A5F7-3D35DB91589C}">
      <dgm:prSet/>
      <dgm:spPr/>
      <dgm:t>
        <a:bodyPr/>
        <a:lstStyle/>
        <a:p>
          <a:endParaRPr lang="en-US"/>
        </a:p>
      </dgm:t>
    </dgm:pt>
    <dgm:pt modelId="{9F663E6E-0CE1-4972-900B-686F24E55A68}">
      <dgm:prSet/>
      <dgm:spPr/>
      <dgm:t>
        <a:bodyPr/>
        <a:lstStyle/>
        <a:p>
          <a:r>
            <a:rPr lang="en-US" dirty="0"/>
            <a:t>487,400 meals were served</a:t>
          </a:r>
        </a:p>
      </dgm:t>
    </dgm:pt>
    <dgm:pt modelId="{6B8BE018-96E9-4276-951D-DD2A8AF39BF7}" type="parTrans" cxnId="{29D17B0B-1204-4803-982C-387CE60D5E3D}">
      <dgm:prSet/>
      <dgm:spPr/>
      <dgm:t>
        <a:bodyPr/>
        <a:lstStyle/>
        <a:p>
          <a:endParaRPr lang="en-US"/>
        </a:p>
      </dgm:t>
    </dgm:pt>
    <dgm:pt modelId="{2FB4BF84-5A18-40FD-9EBE-80F0347D9BCF}" type="sibTrans" cxnId="{29D17B0B-1204-4803-982C-387CE60D5E3D}">
      <dgm:prSet/>
      <dgm:spPr/>
      <dgm:t>
        <a:bodyPr/>
        <a:lstStyle/>
        <a:p>
          <a:endParaRPr lang="en-US"/>
        </a:p>
      </dgm:t>
    </dgm:pt>
    <dgm:pt modelId="{30F0FD0C-A33B-40C9-845D-D10BF01AF6B7}">
      <dgm:prSet/>
      <dgm:spPr/>
      <dgm:t>
        <a:bodyPr/>
        <a:lstStyle/>
        <a:p>
          <a:r>
            <a:rPr lang="en-US" dirty="0"/>
            <a:t>2,247 Developmental Screenings were conducted </a:t>
          </a:r>
        </a:p>
      </dgm:t>
    </dgm:pt>
    <dgm:pt modelId="{EEAE7AA9-765C-48D2-99DA-D7C1559322A7}" type="parTrans" cxnId="{4B6FA340-DA8F-47B1-AF9D-FA8ADDD10EA6}">
      <dgm:prSet/>
      <dgm:spPr/>
      <dgm:t>
        <a:bodyPr/>
        <a:lstStyle/>
        <a:p>
          <a:endParaRPr lang="en-US"/>
        </a:p>
      </dgm:t>
    </dgm:pt>
    <dgm:pt modelId="{8404311D-7A07-4D4B-BF33-804F5FCA583F}" type="sibTrans" cxnId="{4B6FA340-DA8F-47B1-AF9D-FA8ADDD10EA6}">
      <dgm:prSet/>
      <dgm:spPr/>
      <dgm:t>
        <a:bodyPr/>
        <a:lstStyle/>
        <a:p>
          <a:endParaRPr lang="en-US"/>
        </a:p>
      </dgm:t>
    </dgm:pt>
    <dgm:pt modelId="{97849C98-8A54-4AA8-B4A6-2B27B5D297CD}">
      <dgm:prSet/>
      <dgm:spPr/>
      <dgm:t>
        <a:bodyPr/>
        <a:lstStyle/>
        <a:p>
          <a:r>
            <a:rPr lang="en-US" dirty="0"/>
            <a:t>86% of children received follow-up medical/dental care</a:t>
          </a:r>
        </a:p>
      </dgm:t>
    </dgm:pt>
    <dgm:pt modelId="{C632817F-B5DB-484B-A2FB-357117687A84}" type="parTrans" cxnId="{8541D242-18D4-4D84-A580-B22E95E723DF}">
      <dgm:prSet/>
      <dgm:spPr/>
      <dgm:t>
        <a:bodyPr/>
        <a:lstStyle/>
        <a:p>
          <a:endParaRPr lang="en-US"/>
        </a:p>
      </dgm:t>
    </dgm:pt>
    <dgm:pt modelId="{F9FFDE65-D371-4AC4-BCEF-E5DA5FFE8C77}" type="sibTrans" cxnId="{8541D242-18D4-4D84-A580-B22E95E723DF}">
      <dgm:prSet/>
      <dgm:spPr/>
      <dgm:t>
        <a:bodyPr/>
        <a:lstStyle/>
        <a:p>
          <a:endParaRPr lang="en-US"/>
        </a:p>
      </dgm:t>
    </dgm:pt>
    <dgm:pt modelId="{947DC254-EEF1-48B2-B858-10E766C68655}">
      <dgm:prSet/>
      <dgm:spPr/>
      <dgm:t>
        <a:bodyPr/>
        <a:lstStyle/>
        <a:p>
          <a:r>
            <a:rPr lang="en-US" dirty="0"/>
            <a:t>95% of the children receiving comprehensive services live at or below the federal poverty line</a:t>
          </a:r>
        </a:p>
      </dgm:t>
    </dgm:pt>
    <dgm:pt modelId="{297DC6A9-D8A2-444C-9D6E-8842F962292F}" type="sibTrans" cxnId="{89B891BB-05FE-49EF-9578-2705776156A3}">
      <dgm:prSet/>
      <dgm:spPr/>
      <dgm:t>
        <a:bodyPr/>
        <a:lstStyle/>
        <a:p>
          <a:endParaRPr lang="en-US"/>
        </a:p>
      </dgm:t>
    </dgm:pt>
    <dgm:pt modelId="{5939A81E-1EB3-4F7C-BE53-B56A7B89669A}" type="parTrans" cxnId="{89B891BB-05FE-49EF-9578-2705776156A3}">
      <dgm:prSet/>
      <dgm:spPr/>
      <dgm:t>
        <a:bodyPr/>
        <a:lstStyle/>
        <a:p>
          <a:endParaRPr lang="en-US"/>
        </a:p>
      </dgm:t>
    </dgm:pt>
    <dgm:pt modelId="{ACF19429-F361-437A-A41F-7B72F8129870}" type="pres">
      <dgm:prSet presAssocID="{7C4E0008-2110-47CC-B900-3FA22A462761}" presName="vert0" presStyleCnt="0">
        <dgm:presLayoutVars>
          <dgm:dir/>
          <dgm:animOne val="branch"/>
          <dgm:animLvl val="lvl"/>
        </dgm:presLayoutVars>
      </dgm:prSet>
      <dgm:spPr/>
    </dgm:pt>
    <dgm:pt modelId="{967FBEFF-D560-4027-8EC6-33723EB8A59E}" type="pres">
      <dgm:prSet presAssocID="{947DC254-EEF1-48B2-B858-10E766C68655}" presName="thickLine" presStyleLbl="alignNode1" presStyleIdx="0" presStyleCnt="6"/>
      <dgm:spPr/>
    </dgm:pt>
    <dgm:pt modelId="{F348F5D0-9736-4786-8A72-7EB0745619EA}" type="pres">
      <dgm:prSet presAssocID="{947DC254-EEF1-48B2-B858-10E766C68655}" presName="horz1" presStyleCnt="0"/>
      <dgm:spPr/>
    </dgm:pt>
    <dgm:pt modelId="{344CB01A-0248-4BE3-8DE4-7A81A2379248}" type="pres">
      <dgm:prSet presAssocID="{947DC254-EEF1-48B2-B858-10E766C68655}" presName="tx1" presStyleLbl="revTx" presStyleIdx="0" presStyleCnt="6"/>
      <dgm:spPr/>
    </dgm:pt>
    <dgm:pt modelId="{A3F339E0-D055-46A4-A41D-F9911E42DF26}" type="pres">
      <dgm:prSet presAssocID="{947DC254-EEF1-48B2-B858-10E766C68655}" presName="vert1" presStyleCnt="0"/>
      <dgm:spPr/>
    </dgm:pt>
    <dgm:pt modelId="{1189C5C3-3829-4605-8EFA-D7CCA9FA3103}" type="pres">
      <dgm:prSet presAssocID="{E102A6B5-0D30-4A50-A7C0-5B0FF5F90E68}" presName="thickLine" presStyleLbl="alignNode1" presStyleIdx="1" presStyleCnt="6"/>
      <dgm:spPr/>
    </dgm:pt>
    <dgm:pt modelId="{D967C674-D4E4-49E5-A963-CC178EB4971B}" type="pres">
      <dgm:prSet presAssocID="{E102A6B5-0D30-4A50-A7C0-5B0FF5F90E68}" presName="horz1" presStyleCnt="0"/>
      <dgm:spPr/>
    </dgm:pt>
    <dgm:pt modelId="{A835FC37-39F9-4466-8C6B-9FCF59FC14C1}" type="pres">
      <dgm:prSet presAssocID="{E102A6B5-0D30-4A50-A7C0-5B0FF5F90E68}" presName="tx1" presStyleLbl="revTx" presStyleIdx="1" presStyleCnt="6"/>
      <dgm:spPr/>
    </dgm:pt>
    <dgm:pt modelId="{CE0FF706-7BAF-430B-B4B9-E2D231D86EAB}" type="pres">
      <dgm:prSet presAssocID="{E102A6B5-0D30-4A50-A7C0-5B0FF5F90E68}" presName="vert1" presStyleCnt="0"/>
      <dgm:spPr/>
    </dgm:pt>
    <dgm:pt modelId="{1B68B6F3-ED4A-433B-B6ED-807F55BBE6F6}" type="pres">
      <dgm:prSet presAssocID="{B10AE258-31DF-43DC-B516-360DFA5E1B2B}" presName="thickLine" presStyleLbl="alignNode1" presStyleIdx="2" presStyleCnt="6"/>
      <dgm:spPr/>
    </dgm:pt>
    <dgm:pt modelId="{DD94A685-003B-4FB0-B73F-2964CD8B2175}" type="pres">
      <dgm:prSet presAssocID="{B10AE258-31DF-43DC-B516-360DFA5E1B2B}" presName="horz1" presStyleCnt="0"/>
      <dgm:spPr/>
    </dgm:pt>
    <dgm:pt modelId="{51AD10E9-D51D-434E-B608-5ED19620D900}" type="pres">
      <dgm:prSet presAssocID="{B10AE258-31DF-43DC-B516-360DFA5E1B2B}" presName="tx1" presStyleLbl="revTx" presStyleIdx="2" presStyleCnt="6"/>
      <dgm:spPr/>
    </dgm:pt>
    <dgm:pt modelId="{A51B57DB-11C5-4661-908B-DD1395BD4686}" type="pres">
      <dgm:prSet presAssocID="{B10AE258-31DF-43DC-B516-360DFA5E1B2B}" presName="vert1" presStyleCnt="0"/>
      <dgm:spPr/>
    </dgm:pt>
    <dgm:pt modelId="{708A15F4-4BF3-4EB9-B4F1-93CC21016FFE}" type="pres">
      <dgm:prSet presAssocID="{9F663E6E-0CE1-4972-900B-686F24E55A68}" presName="thickLine" presStyleLbl="alignNode1" presStyleIdx="3" presStyleCnt="6"/>
      <dgm:spPr/>
    </dgm:pt>
    <dgm:pt modelId="{C2F5782A-1947-42F3-9383-84E9025BEE14}" type="pres">
      <dgm:prSet presAssocID="{9F663E6E-0CE1-4972-900B-686F24E55A68}" presName="horz1" presStyleCnt="0"/>
      <dgm:spPr/>
    </dgm:pt>
    <dgm:pt modelId="{F32F54D1-9C60-4768-AFF5-9A3948E966C2}" type="pres">
      <dgm:prSet presAssocID="{9F663E6E-0CE1-4972-900B-686F24E55A68}" presName="tx1" presStyleLbl="revTx" presStyleIdx="3" presStyleCnt="6"/>
      <dgm:spPr/>
    </dgm:pt>
    <dgm:pt modelId="{576B4A9A-05EB-4F9A-B638-7929B93B5F6B}" type="pres">
      <dgm:prSet presAssocID="{9F663E6E-0CE1-4972-900B-686F24E55A68}" presName="vert1" presStyleCnt="0"/>
      <dgm:spPr/>
    </dgm:pt>
    <dgm:pt modelId="{288748E4-330F-4F4A-A14A-379CBA09724B}" type="pres">
      <dgm:prSet presAssocID="{30F0FD0C-A33B-40C9-845D-D10BF01AF6B7}" presName="thickLine" presStyleLbl="alignNode1" presStyleIdx="4" presStyleCnt="6"/>
      <dgm:spPr/>
    </dgm:pt>
    <dgm:pt modelId="{D69F5516-056B-42D6-B59E-787E75367E15}" type="pres">
      <dgm:prSet presAssocID="{30F0FD0C-A33B-40C9-845D-D10BF01AF6B7}" presName="horz1" presStyleCnt="0"/>
      <dgm:spPr/>
    </dgm:pt>
    <dgm:pt modelId="{BB59C263-4F48-428E-BFB9-B1F6D9B7B01E}" type="pres">
      <dgm:prSet presAssocID="{30F0FD0C-A33B-40C9-845D-D10BF01AF6B7}" presName="tx1" presStyleLbl="revTx" presStyleIdx="4" presStyleCnt="6"/>
      <dgm:spPr/>
    </dgm:pt>
    <dgm:pt modelId="{6D8E8ADD-3AB7-45CA-83BE-0E34D461C6FA}" type="pres">
      <dgm:prSet presAssocID="{30F0FD0C-A33B-40C9-845D-D10BF01AF6B7}" presName="vert1" presStyleCnt="0"/>
      <dgm:spPr/>
    </dgm:pt>
    <dgm:pt modelId="{CBDC3023-9937-4901-A427-A6B090BCE6FE}" type="pres">
      <dgm:prSet presAssocID="{97849C98-8A54-4AA8-B4A6-2B27B5D297CD}" presName="thickLine" presStyleLbl="alignNode1" presStyleIdx="5" presStyleCnt="6"/>
      <dgm:spPr/>
    </dgm:pt>
    <dgm:pt modelId="{BE1B10E9-39FD-40DF-84E2-974CEEFE54C1}" type="pres">
      <dgm:prSet presAssocID="{97849C98-8A54-4AA8-B4A6-2B27B5D297CD}" presName="horz1" presStyleCnt="0"/>
      <dgm:spPr/>
    </dgm:pt>
    <dgm:pt modelId="{DC254CA9-A73C-47D7-98B8-A5F4159BA18C}" type="pres">
      <dgm:prSet presAssocID="{97849C98-8A54-4AA8-B4A6-2B27B5D297CD}" presName="tx1" presStyleLbl="revTx" presStyleIdx="5" presStyleCnt="6"/>
      <dgm:spPr/>
    </dgm:pt>
    <dgm:pt modelId="{DB6B96C0-727F-4BD3-8BCE-6E1853FC08D3}" type="pres">
      <dgm:prSet presAssocID="{97849C98-8A54-4AA8-B4A6-2B27B5D297CD}" presName="vert1" presStyleCnt="0"/>
      <dgm:spPr/>
    </dgm:pt>
  </dgm:ptLst>
  <dgm:cxnLst>
    <dgm:cxn modelId="{86F7B50A-8F63-4931-A4B7-602FD852F525}" type="presOf" srcId="{947DC254-EEF1-48B2-B858-10E766C68655}" destId="{344CB01A-0248-4BE3-8DE4-7A81A2379248}" srcOrd="0" destOrd="0" presId="urn:microsoft.com/office/officeart/2008/layout/LinedList"/>
    <dgm:cxn modelId="{29D17B0B-1204-4803-982C-387CE60D5E3D}" srcId="{7C4E0008-2110-47CC-B900-3FA22A462761}" destId="{9F663E6E-0CE1-4972-900B-686F24E55A68}" srcOrd="3" destOrd="0" parTransId="{6B8BE018-96E9-4276-951D-DD2A8AF39BF7}" sibTransId="{2FB4BF84-5A18-40FD-9EBE-80F0347D9BCF}"/>
    <dgm:cxn modelId="{BA0C2210-824F-4757-9AAF-4AB02D76409E}" type="presOf" srcId="{97849C98-8A54-4AA8-B4A6-2B27B5D297CD}" destId="{DC254CA9-A73C-47D7-98B8-A5F4159BA18C}" srcOrd="0" destOrd="0" presId="urn:microsoft.com/office/officeart/2008/layout/LinedList"/>
    <dgm:cxn modelId="{DA0ACE10-BF3F-4BCF-B66B-CDE1252EBC70}" type="presOf" srcId="{9F663E6E-0CE1-4972-900B-686F24E55A68}" destId="{F32F54D1-9C60-4768-AFF5-9A3948E966C2}" srcOrd="0" destOrd="0" presId="urn:microsoft.com/office/officeart/2008/layout/LinedList"/>
    <dgm:cxn modelId="{FC532215-3412-4B5C-9B17-A26D0516629C}" type="presOf" srcId="{7C4E0008-2110-47CC-B900-3FA22A462761}" destId="{ACF19429-F361-437A-A41F-7B72F8129870}" srcOrd="0" destOrd="0" presId="urn:microsoft.com/office/officeart/2008/layout/LinedList"/>
    <dgm:cxn modelId="{4B6FA340-DA8F-47B1-AF9D-FA8ADDD10EA6}" srcId="{7C4E0008-2110-47CC-B900-3FA22A462761}" destId="{30F0FD0C-A33B-40C9-845D-D10BF01AF6B7}" srcOrd="4" destOrd="0" parTransId="{EEAE7AA9-765C-48D2-99DA-D7C1559322A7}" sibTransId="{8404311D-7A07-4D4B-BF33-804F5FCA583F}"/>
    <dgm:cxn modelId="{8541D242-18D4-4D84-A580-B22E95E723DF}" srcId="{7C4E0008-2110-47CC-B900-3FA22A462761}" destId="{97849C98-8A54-4AA8-B4A6-2B27B5D297CD}" srcOrd="5" destOrd="0" parTransId="{C632817F-B5DB-484B-A2FB-357117687A84}" sibTransId="{F9FFDE65-D371-4AC4-BCEF-E5DA5FFE8C77}"/>
    <dgm:cxn modelId="{27AFC843-117B-44F3-BC49-78BBA26CE9FD}" type="presOf" srcId="{30F0FD0C-A33B-40C9-845D-D10BF01AF6B7}" destId="{BB59C263-4F48-428E-BFB9-B1F6D9B7B01E}" srcOrd="0" destOrd="0" presId="urn:microsoft.com/office/officeart/2008/layout/LinedList"/>
    <dgm:cxn modelId="{DF5230A3-980B-4C88-840C-395A17E7631B}" type="presOf" srcId="{B10AE258-31DF-43DC-B516-360DFA5E1B2B}" destId="{51AD10E9-D51D-434E-B608-5ED19620D900}" srcOrd="0" destOrd="0" presId="urn:microsoft.com/office/officeart/2008/layout/LinedList"/>
    <dgm:cxn modelId="{89B891BB-05FE-49EF-9578-2705776156A3}" srcId="{7C4E0008-2110-47CC-B900-3FA22A462761}" destId="{947DC254-EEF1-48B2-B858-10E766C68655}" srcOrd="0" destOrd="0" parTransId="{5939A81E-1EB3-4F7C-BE53-B56A7B89669A}" sibTransId="{297DC6A9-D8A2-444C-9D6E-8842F962292F}"/>
    <dgm:cxn modelId="{39FF23DA-936E-4DEC-A5F7-3D35DB91589C}" srcId="{7C4E0008-2110-47CC-B900-3FA22A462761}" destId="{B10AE258-31DF-43DC-B516-360DFA5E1B2B}" srcOrd="2" destOrd="0" parTransId="{7E612EB1-8112-4229-8017-F22CB02C92F9}" sibTransId="{0C6CF3B1-E0A9-41DE-B511-9E7269F1B135}"/>
    <dgm:cxn modelId="{26C7F7DB-D8FE-46D5-AC73-2B19E9FC7087}" srcId="{7C4E0008-2110-47CC-B900-3FA22A462761}" destId="{E102A6B5-0D30-4A50-A7C0-5B0FF5F90E68}" srcOrd="1" destOrd="0" parTransId="{55FA006F-267F-40E4-AC24-7EAA0B1F4494}" sibTransId="{6F778B01-64A1-4505-8F9C-B82D31D402D5}"/>
    <dgm:cxn modelId="{4B354AE5-68A0-4362-8450-CACEF1E9E51C}" type="presOf" srcId="{E102A6B5-0D30-4A50-A7C0-5B0FF5F90E68}" destId="{A835FC37-39F9-4466-8C6B-9FCF59FC14C1}" srcOrd="0" destOrd="0" presId="urn:microsoft.com/office/officeart/2008/layout/LinedList"/>
    <dgm:cxn modelId="{6C5E9F39-7B86-4E36-BC67-C564309F587A}" type="presParOf" srcId="{ACF19429-F361-437A-A41F-7B72F8129870}" destId="{967FBEFF-D560-4027-8EC6-33723EB8A59E}" srcOrd="0" destOrd="0" presId="urn:microsoft.com/office/officeart/2008/layout/LinedList"/>
    <dgm:cxn modelId="{9C506921-3031-4530-A546-D34393DE65D5}" type="presParOf" srcId="{ACF19429-F361-437A-A41F-7B72F8129870}" destId="{F348F5D0-9736-4786-8A72-7EB0745619EA}" srcOrd="1" destOrd="0" presId="urn:microsoft.com/office/officeart/2008/layout/LinedList"/>
    <dgm:cxn modelId="{26E041B4-B727-4C5A-9FDA-00884F627FB8}" type="presParOf" srcId="{F348F5D0-9736-4786-8A72-7EB0745619EA}" destId="{344CB01A-0248-4BE3-8DE4-7A81A2379248}" srcOrd="0" destOrd="0" presId="urn:microsoft.com/office/officeart/2008/layout/LinedList"/>
    <dgm:cxn modelId="{B6182F1B-8F38-4585-BBAC-790E8799BB72}" type="presParOf" srcId="{F348F5D0-9736-4786-8A72-7EB0745619EA}" destId="{A3F339E0-D055-46A4-A41D-F9911E42DF26}" srcOrd="1" destOrd="0" presId="urn:microsoft.com/office/officeart/2008/layout/LinedList"/>
    <dgm:cxn modelId="{1B0BC883-0B8F-4054-B4CE-DD3200A4E43C}" type="presParOf" srcId="{ACF19429-F361-437A-A41F-7B72F8129870}" destId="{1189C5C3-3829-4605-8EFA-D7CCA9FA3103}" srcOrd="2" destOrd="0" presId="urn:microsoft.com/office/officeart/2008/layout/LinedList"/>
    <dgm:cxn modelId="{BC1DC5F7-A982-41B1-8B88-70C04EC3EDD0}" type="presParOf" srcId="{ACF19429-F361-437A-A41F-7B72F8129870}" destId="{D967C674-D4E4-49E5-A963-CC178EB4971B}" srcOrd="3" destOrd="0" presId="urn:microsoft.com/office/officeart/2008/layout/LinedList"/>
    <dgm:cxn modelId="{8E203489-5654-4778-91B0-71AB95C80F1B}" type="presParOf" srcId="{D967C674-D4E4-49E5-A963-CC178EB4971B}" destId="{A835FC37-39F9-4466-8C6B-9FCF59FC14C1}" srcOrd="0" destOrd="0" presId="urn:microsoft.com/office/officeart/2008/layout/LinedList"/>
    <dgm:cxn modelId="{C8E0BAD8-75D1-4650-86AE-03E2D0C54DC5}" type="presParOf" srcId="{D967C674-D4E4-49E5-A963-CC178EB4971B}" destId="{CE0FF706-7BAF-430B-B4B9-E2D231D86EAB}" srcOrd="1" destOrd="0" presId="urn:microsoft.com/office/officeart/2008/layout/LinedList"/>
    <dgm:cxn modelId="{97FA3B0D-1BD4-4CCF-997B-6A1504C5E70E}" type="presParOf" srcId="{ACF19429-F361-437A-A41F-7B72F8129870}" destId="{1B68B6F3-ED4A-433B-B6ED-807F55BBE6F6}" srcOrd="4" destOrd="0" presId="urn:microsoft.com/office/officeart/2008/layout/LinedList"/>
    <dgm:cxn modelId="{2C8D86D8-5FF2-4AC1-83D5-DE78CEB60355}" type="presParOf" srcId="{ACF19429-F361-437A-A41F-7B72F8129870}" destId="{DD94A685-003B-4FB0-B73F-2964CD8B2175}" srcOrd="5" destOrd="0" presId="urn:microsoft.com/office/officeart/2008/layout/LinedList"/>
    <dgm:cxn modelId="{57452B6E-4012-43C1-B9AD-32FA03B60BB6}" type="presParOf" srcId="{DD94A685-003B-4FB0-B73F-2964CD8B2175}" destId="{51AD10E9-D51D-434E-B608-5ED19620D900}" srcOrd="0" destOrd="0" presId="urn:microsoft.com/office/officeart/2008/layout/LinedList"/>
    <dgm:cxn modelId="{329D9022-C119-4E38-9FEB-E2A3CC0E5281}" type="presParOf" srcId="{DD94A685-003B-4FB0-B73F-2964CD8B2175}" destId="{A51B57DB-11C5-4661-908B-DD1395BD4686}" srcOrd="1" destOrd="0" presId="urn:microsoft.com/office/officeart/2008/layout/LinedList"/>
    <dgm:cxn modelId="{AF1F04BF-EFD4-40A1-ADE2-972090943496}" type="presParOf" srcId="{ACF19429-F361-437A-A41F-7B72F8129870}" destId="{708A15F4-4BF3-4EB9-B4F1-93CC21016FFE}" srcOrd="6" destOrd="0" presId="urn:microsoft.com/office/officeart/2008/layout/LinedList"/>
    <dgm:cxn modelId="{1A714D31-9237-440E-8DB1-86A176168A8F}" type="presParOf" srcId="{ACF19429-F361-437A-A41F-7B72F8129870}" destId="{C2F5782A-1947-42F3-9383-84E9025BEE14}" srcOrd="7" destOrd="0" presId="urn:microsoft.com/office/officeart/2008/layout/LinedList"/>
    <dgm:cxn modelId="{9A17A68E-8886-4B3E-913D-705D64D18F87}" type="presParOf" srcId="{C2F5782A-1947-42F3-9383-84E9025BEE14}" destId="{F32F54D1-9C60-4768-AFF5-9A3948E966C2}" srcOrd="0" destOrd="0" presId="urn:microsoft.com/office/officeart/2008/layout/LinedList"/>
    <dgm:cxn modelId="{4DF5B36C-9824-491B-8E58-341E9B09F40A}" type="presParOf" srcId="{C2F5782A-1947-42F3-9383-84E9025BEE14}" destId="{576B4A9A-05EB-4F9A-B638-7929B93B5F6B}" srcOrd="1" destOrd="0" presId="urn:microsoft.com/office/officeart/2008/layout/LinedList"/>
    <dgm:cxn modelId="{F4A9B512-75BD-41E6-B559-00732C0CB847}" type="presParOf" srcId="{ACF19429-F361-437A-A41F-7B72F8129870}" destId="{288748E4-330F-4F4A-A14A-379CBA09724B}" srcOrd="8" destOrd="0" presId="urn:microsoft.com/office/officeart/2008/layout/LinedList"/>
    <dgm:cxn modelId="{9DCCC455-5B18-4D94-BB04-D1FE2506802E}" type="presParOf" srcId="{ACF19429-F361-437A-A41F-7B72F8129870}" destId="{D69F5516-056B-42D6-B59E-787E75367E15}" srcOrd="9" destOrd="0" presId="urn:microsoft.com/office/officeart/2008/layout/LinedList"/>
    <dgm:cxn modelId="{41EEAD30-B939-4450-94CE-AD795F431837}" type="presParOf" srcId="{D69F5516-056B-42D6-B59E-787E75367E15}" destId="{BB59C263-4F48-428E-BFB9-B1F6D9B7B01E}" srcOrd="0" destOrd="0" presId="urn:microsoft.com/office/officeart/2008/layout/LinedList"/>
    <dgm:cxn modelId="{C3168240-13BD-4963-88CD-7C05AE68F3A9}" type="presParOf" srcId="{D69F5516-056B-42D6-B59E-787E75367E15}" destId="{6D8E8ADD-3AB7-45CA-83BE-0E34D461C6FA}" srcOrd="1" destOrd="0" presId="urn:microsoft.com/office/officeart/2008/layout/LinedList"/>
    <dgm:cxn modelId="{B6A25547-FF38-49DD-8A81-5826DCAB295F}" type="presParOf" srcId="{ACF19429-F361-437A-A41F-7B72F8129870}" destId="{CBDC3023-9937-4901-A427-A6B090BCE6FE}" srcOrd="10" destOrd="0" presId="urn:microsoft.com/office/officeart/2008/layout/LinedList"/>
    <dgm:cxn modelId="{5474BF67-D4F0-4262-9257-E99B0633BE5C}" type="presParOf" srcId="{ACF19429-F361-437A-A41F-7B72F8129870}" destId="{BE1B10E9-39FD-40DF-84E2-974CEEFE54C1}" srcOrd="11" destOrd="0" presId="urn:microsoft.com/office/officeart/2008/layout/LinedList"/>
    <dgm:cxn modelId="{8F327E9E-7225-4C9B-A080-23DE8A2D61CF}" type="presParOf" srcId="{BE1B10E9-39FD-40DF-84E2-974CEEFE54C1}" destId="{DC254CA9-A73C-47D7-98B8-A5F4159BA18C}" srcOrd="0" destOrd="0" presId="urn:microsoft.com/office/officeart/2008/layout/LinedList"/>
    <dgm:cxn modelId="{EDF44FB0-507F-4C11-9C8C-F73DD44A6B48}" type="presParOf" srcId="{BE1B10E9-39FD-40DF-84E2-974CEEFE54C1}" destId="{DB6B96C0-727F-4BD3-8BCE-6E1853FC08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8276C-34B0-4E67-A508-1136CD445775}">
      <dsp:nvSpPr>
        <dsp:cNvPr id="0" name=""/>
        <dsp:cNvSpPr/>
      </dsp:nvSpPr>
      <dsp:spPr>
        <a:xfrm>
          <a:off x="0" y="205583"/>
          <a:ext cx="2524424" cy="15146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Catholic Charities</a:t>
          </a:r>
        </a:p>
      </dsp:txBody>
      <dsp:txXfrm>
        <a:off x="0" y="205583"/>
        <a:ext cx="2524424" cy="1514654"/>
      </dsp:txXfrm>
    </dsp:sp>
    <dsp:sp modelId="{D50657DD-16A1-4046-ADDA-2A51BCBB1938}">
      <dsp:nvSpPr>
        <dsp:cNvPr id="0" name=""/>
        <dsp:cNvSpPr/>
      </dsp:nvSpPr>
      <dsp:spPr>
        <a:xfrm>
          <a:off x="2776866" y="205583"/>
          <a:ext cx="2524424" cy="15146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Mayor’s Office</a:t>
          </a:r>
        </a:p>
      </dsp:txBody>
      <dsp:txXfrm>
        <a:off x="2776866" y="205583"/>
        <a:ext cx="2524424" cy="1514654"/>
      </dsp:txXfrm>
    </dsp:sp>
    <dsp:sp modelId="{B18C9283-9AA1-4971-9A5D-6769A0C6BB07}">
      <dsp:nvSpPr>
        <dsp:cNvPr id="0" name=""/>
        <dsp:cNvSpPr/>
      </dsp:nvSpPr>
      <dsp:spPr>
        <a:xfrm>
          <a:off x="5553733" y="205583"/>
          <a:ext cx="2524424" cy="15146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St. Vincent de Paul</a:t>
          </a:r>
        </a:p>
      </dsp:txBody>
      <dsp:txXfrm>
        <a:off x="5553733" y="205583"/>
        <a:ext cx="2524424" cy="1514654"/>
      </dsp:txXfrm>
    </dsp:sp>
    <dsp:sp modelId="{DB6B79F7-3D85-4F84-8C2B-A9CD12011F4E}">
      <dsp:nvSpPr>
        <dsp:cNvPr id="0" name=""/>
        <dsp:cNvSpPr/>
      </dsp:nvSpPr>
      <dsp:spPr>
        <a:xfrm>
          <a:off x="1388433" y="1972680"/>
          <a:ext cx="2524424" cy="15146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Y in Central MD</a:t>
          </a:r>
        </a:p>
      </dsp:txBody>
      <dsp:txXfrm>
        <a:off x="1388433" y="1972680"/>
        <a:ext cx="2524424" cy="1514654"/>
      </dsp:txXfrm>
    </dsp:sp>
    <dsp:sp modelId="{BBF20F4C-0EEF-48B3-80C8-5E8F23BF3307}">
      <dsp:nvSpPr>
        <dsp:cNvPr id="0" name=""/>
        <dsp:cNvSpPr/>
      </dsp:nvSpPr>
      <dsp:spPr>
        <a:xfrm>
          <a:off x="4165300" y="1972680"/>
          <a:ext cx="2524424" cy="15146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Maryland Family Network</a:t>
          </a:r>
        </a:p>
      </dsp:txBody>
      <dsp:txXfrm>
        <a:off x="4165300" y="1972680"/>
        <a:ext cx="2524424" cy="15146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FBEFF-D560-4027-8EC6-33723EB8A59E}">
      <dsp:nvSpPr>
        <dsp:cNvPr id="0" name=""/>
        <dsp:cNvSpPr/>
      </dsp:nvSpPr>
      <dsp:spPr>
        <a:xfrm>
          <a:off x="0" y="203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4CB01A-0248-4BE3-8DE4-7A81A2379248}">
      <dsp:nvSpPr>
        <dsp:cNvPr id="0" name=""/>
        <dsp:cNvSpPr/>
      </dsp:nvSpPr>
      <dsp:spPr>
        <a:xfrm>
          <a:off x="0" y="2032"/>
          <a:ext cx="5157787" cy="693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95% of the children receiving comprehensive services live at or below the federal poverty line</a:t>
          </a:r>
        </a:p>
      </dsp:txBody>
      <dsp:txXfrm>
        <a:off x="0" y="2032"/>
        <a:ext cx="5157787" cy="693179"/>
      </dsp:txXfrm>
    </dsp:sp>
    <dsp:sp modelId="{1189C5C3-3829-4605-8EFA-D7CCA9FA3103}">
      <dsp:nvSpPr>
        <dsp:cNvPr id="0" name=""/>
        <dsp:cNvSpPr/>
      </dsp:nvSpPr>
      <dsp:spPr>
        <a:xfrm>
          <a:off x="0" y="69521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5FC37-39F9-4466-8C6B-9FCF59FC14C1}">
      <dsp:nvSpPr>
        <dsp:cNvPr id="0" name=""/>
        <dsp:cNvSpPr/>
      </dsp:nvSpPr>
      <dsp:spPr>
        <a:xfrm>
          <a:off x="0" y="695212"/>
          <a:ext cx="5157787" cy="693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100% of the children received comprehensive services including school readiness, health and mental health, and nutrition services</a:t>
          </a:r>
        </a:p>
      </dsp:txBody>
      <dsp:txXfrm>
        <a:off x="0" y="695212"/>
        <a:ext cx="5157787" cy="693179"/>
      </dsp:txXfrm>
    </dsp:sp>
    <dsp:sp modelId="{1B68B6F3-ED4A-433B-B6ED-807F55BBE6F6}">
      <dsp:nvSpPr>
        <dsp:cNvPr id="0" name=""/>
        <dsp:cNvSpPr/>
      </dsp:nvSpPr>
      <dsp:spPr>
        <a:xfrm>
          <a:off x="0" y="138839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AD10E9-D51D-434E-B608-5ED19620D900}">
      <dsp:nvSpPr>
        <dsp:cNvPr id="0" name=""/>
        <dsp:cNvSpPr/>
      </dsp:nvSpPr>
      <dsp:spPr>
        <a:xfrm>
          <a:off x="0" y="1388392"/>
          <a:ext cx="5157787" cy="693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431 infants and toddlers were served 2,043  3 and 4 year older were served</a:t>
          </a:r>
        </a:p>
      </dsp:txBody>
      <dsp:txXfrm>
        <a:off x="0" y="1388392"/>
        <a:ext cx="5157787" cy="693179"/>
      </dsp:txXfrm>
    </dsp:sp>
    <dsp:sp modelId="{708A15F4-4BF3-4EB9-B4F1-93CC21016FFE}">
      <dsp:nvSpPr>
        <dsp:cNvPr id="0" name=""/>
        <dsp:cNvSpPr/>
      </dsp:nvSpPr>
      <dsp:spPr>
        <a:xfrm>
          <a:off x="0" y="208157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2F54D1-9C60-4768-AFF5-9A3948E966C2}">
      <dsp:nvSpPr>
        <dsp:cNvPr id="0" name=""/>
        <dsp:cNvSpPr/>
      </dsp:nvSpPr>
      <dsp:spPr>
        <a:xfrm>
          <a:off x="0" y="2081572"/>
          <a:ext cx="5157787" cy="693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487,400 meals were served</a:t>
          </a:r>
        </a:p>
      </dsp:txBody>
      <dsp:txXfrm>
        <a:off x="0" y="2081572"/>
        <a:ext cx="5157787" cy="693179"/>
      </dsp:txXfrm>
    </dsp:sp>
    <dsp:sp modelId="{288748E4-330F-4F4A-A14A-379CBA09724B}">
      <dsp:nvSpPr>
        <dsp:cNvPr id="0" name=""/>
        <dsp:cNvSpPr/>
      </dsp:nvSpPr>
      <dsp:spPr>
        <a:xfrm>
          <a:off x="0" y="2774751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9C263-4F48-428E-BFB9-B1F6D9B7B01E}">
      <dsp:nvSpPr>
        <dsp:cNvPr id="0" name=""/>
        <dsp:cNvSpPr/>
      </dsp:nvSpPr>
      <dsp:spPr>
        <a:xfrm>
          <a:off x="0" y="2774751"/>
          <a:ext cx="5157787" cy="693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2,247 Developmental Screenings were conducted </a:t>
          </a:r>
        </a:p>
      </dsp:txBody>
      <dsp:txXfrm>
        <a:off x="0" y="2774751"/>
        <a:ext cx="5157787" cy="693179"/>
      </dsp:txXfrm>
    </dsp:sp>
    <dsp:sp modelId="{CBDC3023-9937-4901-A427-A6B090BCE6FE}">
      <dsp:nvSpPr>
        <dsp:cNvPr id="0" name=""/>
        <dsp:cNvSpPr/>
      </dsp:nvSpPr>
      <dsp:spPr>
        <a:xfrm>
          <a:off x="0" y="3467931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254CA9-A73C-47D7-98B8-A5F4159BA18C}">
      <dsp:nvSpPr>
        <dsp:cNvPr id="0" name=""/>
        <dsp:cNvSpPr/>
      </dsp:nvSpPr>
      <dsp:spPr>
        <a:xfrm>
          <a:off x="0" y="3467931"/>
          <a:ext cx="5157787" cy="693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86% of children received follow-up medical/dental care</a:t>
          </a:r>
        </a:p>
      </dsp:txBody>
      <dsp:txXfrm>
        <a:off x="0" y="3467931"/>
        <a:ext cx="5157787" cy="693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A9DEE-4460-FD3C-78A7-CE4B16B864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C96AFB-39AA-E06B-DDB8-84E9F3C5BC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C6ABB-12B9-4271-FC13-D1149BE3C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0FFC8-4E0A-D6FC-40DC-7E2A8DEDD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D18E0-B9EE-8E6E-8D3C-6890F4AE8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1887B-7AF9-2EFD-6449-F3C773542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49D4C-5BD3-E04C-69EB-256D2CDF8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FB004-4574-D658-6ECA-FA44D830B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567AEA-16D4-1C9B-6757-411F9EBC9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B2AC2-AE64-887D-5AFD-9C6BDC62D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6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53AB1-26ED-4CD5-BCCF-9009E8979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11D021-DC06-67AB-F751-A67AC534A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1C02F-4094-3BF3-C3E0-18628F3C2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CC15A-A16D-8C4F-9340-5CB404DFA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0E0A5-DE15-6037-B7A1-90970690D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B9791-82AC-251A-CB7F-26C04FF2D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30190-4BC7-6F00-11BA-C5B3AE91C7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D5CC2-C7BF-C3D6-5E5F-0234DD7E4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014E5-5612-435A-A1C4-F5BBE0438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805B76-B9CA-8121-B77C-2EB793E99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7B407F-F0D4-F9A7-0723-73EEAC58B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1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BF11B-C423-5C81-BC8F-116118B5D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C93F72-21A1-F08C-9507-C2771E5BA3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8E8274-6A3E-0F0A-4BB8-5A0437CE26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CBFE44-89DB-0509-62F8-526B6B12BF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29DDED-EF2B-5879-7BBE-F4C71983A0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7F575E-E759-EFFA-1607-6E2CC925B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83C82A-097C-9DB4-059F-4FA622467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D35165-3983-5E94-4206-E9BF24639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64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08DD9-F89C-22A3-F410-10DE12927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4B95BC-5E85-A62B-2B47-8B6354D80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299376-CD4C-24FD-C94A-19790E29C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2C21E9-A6DA-E83B-9590-8C005F2FE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963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C2A9FD-3FF2-8ADB-AF30-5C30895A7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FA1FA1-6B82-A659-770A-FCAA9C335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943C8A-C28B-05EE-AB0E-B5906EA7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41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659D5-392A-2F11-EA2F-2835D8FB4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694DC-8458-71AE-C216-660711AAF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C05AA0-A313-0AA5-A214-9D3A6C860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CE7AA4-AADB-B8AE-5DC8-7707B509D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951A80-5767-9881-3F1B-88BFC1AB7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8F78A5-F567-1110-651B-EBF0B4690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221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454EF-BC46-C91E-7DE1-33448788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583AD8-0B1F-2B64-822A-5B8C9A446F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34DCEF-DCA3-61D1-66CC-F663EA98F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D7848E-442C-F4FC-E0C5-EEE44E669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BABE62-593F-DC6E-9252-2C1A1A331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CBED50-289F-9B19-9596-E6051F85E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021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E06C2-FCC0-37AD-D0F1-EBD369886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28864-C155-078B-494B-602668BC5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8CA6C-4D94-C3B3-386D-0F1B5D88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CBB54-08B5-FEA6-9989-91C4455FD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39883-8BAE-292E-02EE-5D991CE24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002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C31965-B5AF-0789-5EE3-1C3B73E628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F5BF61-2277-A2B1-5E17-DED0A757B4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2EA7E-BFA9-5A30-4AE3-5D592AECB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24796-CCE6-9E6F-B764-3E84B7619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68882D-F7C9-66FC-7255-5A59D148A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70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1E216F-460D-7346-5E14-30A852364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AFCB4-7E24-BC1E-4B63-51106B009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BFF9F-3D95-CD0A-C1ED-A6141000D4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F389E5-12CA-497C-BD36-FA3816E1F41F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F96162-3026-9340-6270-A9A506D24B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69641-085F-A7E5-8CD2-D460D339FE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677CE8-088D-48DF-8461-D189A4AE0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467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ribunapr.com/2014/06/16/gobierno-federal-ratifica-cancelacion-de-fondos-para-head-start-de-arecibo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d-hsa.org/copy-of-discover-head-start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fity.club/lists/suggestions/Head-Start-Familie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liftca.org/head-start-2/" TargetMode="Externa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FF5CE-CB83-6FB1-1314-3E9328DECD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1384" y="679730"/>
            <a:ext cx="4171994" cy="3932729"/>
          </a:xfrm>
        </p:spPr>
        <p:txBody>
          <a:bodyPr>
            <a:normAutofit/>
          </a:bodyPr>
          <a:lstStyle/>
          <a:p>
            <a:pPr algn="l"/>
            <a:r>
              <a:rPr lang="en-US" sz="4700"/>
              <a:t>History of Providing Head Start Programming in Baltimore City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640E54-3E7E-E7EF-68AF-B28C491BA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38931" y="5227455"/>
            <a:ext cx="4825388" cy="857461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Denine Rafus, Catholic Charities Head Start Administrator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01F121-6134-FF49-26FC-72DB45CCA9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2597" y="1620152"/>
            <a:ext cx="5608830" cy="361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55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44A63B-BD10-200E-2677-4975051C4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FAFD8-F3DF-608F-94B7-216B71C77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2038" y="4502988"/>
            <a:ext cx="9675962" cy="508408"/>
          </a:xfrm>
        </p:spPr>
        <p:txBody>
          <a:bodyPr anchor="ctr">
            <a:normAutofit fontScale="90000"/>
          </a:bodyPr>
          <a:lstStyle/>
          <a:p>
            <a:r>
              <a:rPr lang="en-US" sz="7200" dirty="0"/>
              <a:t> </a:t>
            </a:r>
            <a:br>
              <a:rPr lang="en-US" sz="7200" dirty="0"/>
            </a:br>
            <a:br>
              <a:rPr lang="en-US" sz="7200" dirty="0"/>
            </a:br>
            <a:br>
              <a:rPr lang="en-US" sz="7200" dirty="0"/>
            </a:br>
            <a:br>
              <a:rPr lang="en-US" sz="7200" dirty="0"/>
            </a:br>
            <a:br>
              <a:rPr lang="en-US" sz="7200" dirty="0"/>
            </a:br>
            <a:endParaRPr lang="en-US" sz="7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256834-5A51-AA0C-BF61-5F1C424EEF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365631"/>
            <a:ext cx="9144000" cy="989069"/>
          </a:xfrm>
        </p:spPr>
        <p:txBody>
          <a:bodyPr anchor="ctr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Head Start Launched in 1965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Programming was available in Baltimore City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6C989D-B87D-083C-D641-747CF33DB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31389" y="138027"/>
            <a:ext cx="5469147" cy="522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72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EA16F8-2889-CC55-0FF7-8084C6099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458A5-C937-D491-E8E3-28BDE604B9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2038" y="4502988"/>
            <a:ext cx="9675962" cy="508408"/>
          </a:xfrm>
        </p:spPr>
        <p:txBody>
          <a:bodyPr anchor="ctr">
            <a:normAutofit fontScale="90000"/>
          </a:bodyPr>
          <a:lstStyle/>
          <a:p>
            <a:r>
              <a:rPr lang="en-US" sz="7200" dirty="0"/>
              <a:t> </a:t>
            </a:r>
            <a:br>
              <a:rPr lang="en-US" sz="7200" dirty="0"/>
            </a:br>
            <a:br>
              <a:rPr lang="en-US" sz="7200" dirty="0"/>
            </a:br>
            <a:br>
              <a:rPr lang="en-US" sz="7200" dirty="0"/>
            </a:br>
            <a:br>
              <a:rPr lang="en-US" sz="7200" dirty="0"/>
            </a:br>
            <a:br>
              <a:rPr lang="en-US" sz="7200" dirty="0"/>
            </a:br>
            <a:endParaRPr lang="en-US" sz="7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AB04FD-E912-2EE1-AF4C-176BFC234A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365631"/>
            <a:ext cx="9144000" cy="989069"/>
          </a:xfrm>
        </p:spPr>
        <p:txBody>
          <a:bodyPr anchor="ctr">
            <a:noAutofit/>
          </a:bodyPr>
          <a:lstStyle/>
          <a:p>
            <a:r>
              <a:rPr lang="en-US" sz="2800" b="1" dirty="0"/>
              <a:t>Restructuring in 2014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E4E02D7-2BC7-0711-9EEA-26AC246E04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5998373"/>
              </p:ext>
            </p:extLst>
          </p:nvPr>
        </p:nvGraphicFramePr>
        <p:xfrm>
          <a:off x="2032000" y="719666"/>
          <a:ext cx="8078158" cy="3692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315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32ACB-B6D4-4487-214F-45C7060E1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/>
              <a:t>Head Start’s Impact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BA18F-C171-475A-A245-7280D82ECF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4127" y="1447799"/>
            <a:ext cx="4973448" cy="968829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Services to Children					</a:t>
            </a:r>
            <a:r>
              <a:rPr lang="en-US" dirty="0"/>
              <a:t>	</a:t>
            </a:r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44EB7D97-2F4D-DA33-5E32-1BA6DE599AD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15443767"/>
              </p:ext>
            </p:extLst>
          </p:nvPr>
        </p:nvGraphicFramePr>
        <p:xfrm>
          <a:off x="839788" y="2505075"/>
          <a:ext cx="5157787" cy="4163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7F3E00-896B-9676-AA3E-BB1D637734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29400" y="1340304"/>
            <a:ext cx="4116368" cy="1076325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Services to Families 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C33C2A-5623-6803-43A5-B944D43C64E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90% of  families who requested a service, received that service over the course of the year </a:t>
            </a:r>
          </a:p>
          <a:p>
            <a:r>
              <a:rPr lang="en-US" sz="2000" dirty="0"/>
              <a:t>82% of  families who set a goal achieved or were expected to achieve that goal. </a:t>
            </a:r>
          </a:p>
          <a:p>
            <a:r>
              <a:rPr lang="en-US" sz="2000" dirty="0"/>
              <a:t>1,225 parents participated in training during the program year. </a:t>
            </a:r>
          </a:p>
          <a:p>
            <a:r>
              <a:rPr lang="en-US" sz="2000" dirty="0"/>
              <a:t>783 families received holiday support, school supplies, clothing etc.</a:t>
            </a:r>
          </a:p>
          <a:p>
            <a:r>
              <a:rPr lang="en-US" sz="2000" dirty="0"/>
              <a:t>417 parents volunteered. </a:t>
            </a:r>
          </a:p>
        </p:txBody>
      </p:sp>
    </p:spTree>
    <p:extLst>
      <p:ext uri="{BB962C8B-B14F-4D97-AF65-F5344CB8AC3E}">
        <p14:creationId xmlns:p14="http://schemas.microsoft.com/office/powerpoint/2010/main" val="3355007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5692EA-9899-5C7A-26B2-F26DADFA11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E611C-4929-342B-095B-B8D09DED0B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1384" y="679730"/>
            <a:ext cx="4171994" cy="3932729"/>
          </a:xfrm>
        </p:spPr>
        <p:txBody>
          <a:bodyPr>
            <a:normAutofit/>
          </a:bodyPr>
          <a:lstStyle/>
          <a:p>
            <a:pPr algn="l"/>
            <a:endParaRPr lang="en-US" sz="47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3E6780-C04A-897D-20F6-F8A64A76B5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6429" y="5227455"/>
            <a:ext cx="5488564" cy="857461"/>
          </a:xfrm>
        </p:spPr>
        <p:txBody>
          <a:bodyPr>
            <a:normAutofit/>
          </a:bodyPr>
          <a:lstStyle/>
          <a:p>
            <a:pPr algn="l"/>
            <a:r>
              <a:rPr lang="en-US" b="1" dirty="0"/>
              <a:t>After 60 Years, Head Start Still Works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772C90-8FDD-0B00-5BC1-EC3626CD7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718" y="827531"/>
            <a:ext cx="5825042" cy="40786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8EB46F-1D70-0387-951E-A0745FC544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217127" y="679730"/>
            <a:ext cx="4286250" cy="393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42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212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History of Providing Head Start Programming in Baltimore City </vt:lpstr>
      <vt:lpstr>      </vt:lpstr>
      <vt:lpstr>      </vt:lpstr>
      <vt:lpstr>Head Start’s Impact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Denine Rafus</dc:creator>
  <cp:lastModifiedBy>Denine Rafus</cp:lastModifiedBy>
  <cp:revision>3</cp:revision>
  <dcterms:created xsi:type="dcterms:W3CDTF">2026-03-18T02:33:11Z</dcterms:created>
  <dcterms:modified xsi:type="dcterms:W3CDTF">2026-03-18T19:13:56Z</dcterms:modified>
</cp:coreProperties>
</file>