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modernComment_1B5_8867413.xml" ContentType="application/vnd.ms-powerpoint.comment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omments/modernComment_1A8_E7E2DDEB.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75" r:id="rId1"/>
  </p:sldMasterIdLst>
  <p:notesMasterIdLst>
    <p:notesMasterId r:id="rId18"/>
  </p:notesMasterIdLst>
  <p:sldIdLst>
    <p:sldId id="425" r:id="rId2"/>
    <p:sldId id="426" r:id="rId3"/>
    <p:sldId id="439" r:id="rId4"/>
    <p:sldId id="431" r:id="rId5"/>
    <p:sldId id="432" r:id="rId6"/>
    <p:sldId id="415" r:id="rId7"/>
    <p:sldId id="428" r:id="rId8"/>
    <p:sldId id="427" r:id="rId9"/>
    <p:sldId id="434" r:id="rId10"/>
    <p:sldId id="417" r:id="rId11"/>
    <p:sldId id="435" r:id="rId12"/>
    <p:sldId id="437" r:id="rId13"/>
    <p:sldId id="436" r:id="rId14"/>
    <p:sldId id="438" r:id="rId15"/>
    <p:sldId id="422" r:id="rId16"/>
    <p:sldId id="424" r:id="rId17"/>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66C10D49-82E1-A882-A995-BBCF3C6E249F}" name="Sherika Shnider" initials="SS" userId="S::ShniderS@djs.state.md.us::57386748-c3b7-4fa9-96f8-d9beb3f679f8" providerId="AD"/>
  <p188:author id="{79E34895-FEBB-3084-5640-B5E3654A0D9D}" name="Lisa Garry" initials="LG" userId="S::Lgarry@eipforjustice.org::78c9eb70-16db-4a42-b0bc-5a8fc5e2b4d2"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FEBE3"/>
    <a:srgbClr val="E84C22"/>
    <a:srgbClr val="000000"/>
    <a:srgbClr val="E7CFB7"/>
    <a:srgbClr val="505046"/>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2AB4B672-59B9-4945-AB2E-CAC81CD41B46}">
  <a:tblStyle styleId="{2AB4B672-59B9-4945-AB2E-CAC81CD41B4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731B0054-A9DD-4249-B504-0CA01C8D5D65}" styleName="Table_1">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2360" autoAdjust="0"/>
  </p:normalViewPr>
  <p:slideViewPr>
    <p:cSldViewPr snapToGrid="0">
      <p:cViewPr varScale="1">
        <p:scale>
          <a:sx n="77" d="100"/>
          <a:sy n="77" d="100"/>
        </p:scale>
        <p:origin x="2858" y="29"/>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8/10/relationships/authors" Target="authors.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omments/modernComment_1A8_E7E2DDEB.xml><?xml version="1.0" encoding="utf-8"?>
<p188:cmLst xmlns:a="http://schemas.openxmlformats.org/drawingml/2006/main" xmlns:r="http://schemas.openxmlformats.org/officeDocument/2006/relationships" xmlns:p188="http://schemas.microsoft.com/office/powerpoint/2018/8/main">
  <p188:cm id="{63BAB884-05E7-4F8B-AF16-A1D1593FBD91}" authorId="{66C10D49-82E1-A882-A995-BBCF3C6E249F}" created="2025-05-12T16:31:22.463">
    <ac:txMkLst xmlns:ac="http://schemas.microsoft.com/office/drawing/2013/main/command">
      <pc:docMk xmlns:pc="http://schemas.microsoft.com/office/powerpoint/2013/main/command"/>
      <pc:sldMk xmlns:pc="http://schemas.microsoft.com/office/powerpoint/2013/main/command" cId="3890404843" sldId="424"/>
      <ac:spMk id="3" creationId="{0EB0A388-ADE3-673A-0AC4-BEDF6E1A6947}"/>
      <ac:txMk cp="98">
        <ac:context len="730" hash="3903612898"/>
      </ac:txMk>
    </ac:txMkLst>
    <p188:pos x="7837714" y="534390"/>
    <p188:txBody>
      <a:bodyPr/>
      <a:lstStyle/>
      <a:p>
        <a:r>
          <a:rPr lang="en-US"/>
          <a:t>How is this possible given that we aren't five years out from FY 2024?</a:t>
        </a:r>
      </a:p>
    </p188:txBody>
  </p188:cm>
  <p188:cm id="{FF68E40F-983A-4407-8651-BF887C452C97}" authorId="{66C10D49-82E1-A882-A995-BBCF3C6E249F}" created="2025-05-12T16:31:59.359">
    <ac:txMkLst xmlns:ac="http://schemas.microsoft.com/office/drawing/2013/main/command">
      <pc:docMk xmlns:pc="http://schemas.microsoft.com/office/powerpoint/2013/main/command"/>
      <pc:sldMk xmlns:pc="http://schemas.microsoft.com/office/powerpoint/2013/main/command" cId="3890404843" sldId="424"/>
      <ac:spMk id="3" creationId="{0EB0A388-ADE3-673A-0AC4-BEDF6E1A6947}"/>
      <ac:txMk cp="0" len="96">
        <ac:context len="730" hash="3903612898"/>
      </ac:txMk>
    </ac:txMkLst>
    <p188:pos x="8039594" y="320634"/>
    <p188:txBody>
      <a:bodyPr/>
      <a:lstStyle/>
      <a:p>
        <a:r>
          <a:rPr lang="en-US"/>
          <a:t>Under one and done add data on the percentage of youth who had two complaints and no further complaints-VS</a:t>
        </a:r>
      </a:p>
    </p188:txBody>
  </p188:cm>
  <p188:cm id="{C7F2F0B3-7767-4406-996F-F135A95835A3}" authorId="{66C10D49-82E1-A882-A995-BBCF3C6E249F}" created="2025-05-12T16:35:23.462">
    <ac:txMkLst xmlns:ac="http://schemas.microsoft.com/office/drawing/2013/main/command">
      <pc:docMk xmlns:pc="http://schemas.microsoft.com/office/powerpoint/2013/main/command"/>
      <pc:sldMk xmlns:pc="http://schemas.microsoft.com/office/powerpoint/2013/main/command" cId="3890404843" sldId="424"/>
      <ac:spMk id="3" creationId="{0EB0A388-ADE3-673A-0AC4-BEDF6E1A6947}"/>
      <ac:txMk cp="369" len="360">
        <ac:context len="730" hash="3903612898"/>
      </ac:txMk>
    </ac:txMkLst>
    <p188:pos x="7849589" y="1816925"/>
    <p188:txBody>
      <a:bodyPr/>
      <a:lstStyle/>
      <a:p>
        <a:r>
          <a:rPr lang="en-US"/>
          <a:t>Just curious: why are we using FY 2022 data?</a:t>
        </a:r>
      </a:p>
    </p188:txBody>
  </p188:cm>
</p188:cmLst>
</file>

<file path=ppt/comments/modernComment_1B5_8867413.xml><?xml version="1.0" encoding="utf-8"?>
<p188:cmLst xmlns:a="http://schemas.openxmlformats.org/drawingml/2006/main" xmlns:r="http://schemas.openxmlformats.org/officeDocument/2006/relationships" xmlns:p188="http://schemas.microsoft.com/office/powerpoint/2018/8/main">
  <p188:cm id="{414916F4-00E5-4893-95E2-F1011DD0C424}" authorId="{79E34895-FEBB-3084-5640-B5E3654A0D9D}" created="2025-05-12T20:12:51.066">
    <pc:sldMkLst xmlns:pc="http://schemas.microsoft.com/office/powerpoint/2013/main/command">
      <pc:docMk/>
      <pc:sldMk cId="143029267" sldId="437"/>
    </pc:sldMkLst>
    <p188:txBody>
      <a:bodyPr/>
      <a:lstStyle/>
      <a:p>
        <a:r>
          <a:rPr lang="en-US"/>
          <a:t>Delete the YTD 2023 column, only do YTD 24 vs. 25  and add a box in the upper right corner that shows a downward pointing arrow with the percentage decline in referrals -VS</a:t>
        </a:r>
      </a:p>
    </p188:txBody>
  </p188:cm>
</p188:cmLst>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B794216-C336-415F-A54F-B7003CED68A7}" type="doc">
      <dgm:prSet loTypeId="urn:microsoft.com/office/officeart/2005/8/layout/process1" loCatId="process" qsTypeId="urn:microsoft.com/office/officeart/2005/8/quickstyle/simple2" qsCatId="simple" csTypeId="urn:microsoft.com/office/officeart/2005/8/colors/accent0_3" csCatId="mainScheme" phldr="1"/>
      <dgm:spPr/>
    </dgm:pt>
    <dgm:pt modelId="{EAB646DC-1E70-4586-B431-708E893718EF}">
      <dgm:prSet phldrT="[Text]"/>
      <dgm:spPr>
        <a:solidFill>
          <a:srgbClr val="C00000"/>
        </a:solidFill>
      </dgm:spPr>
      <dgm:t>
        <a:bodyPr/>
        <a:lstStyle/>
        <a:p>
          <a:r>
            <a:rPr lang="en-US" dirty="0"/>
            <a:t>REFERRAL</a:t>
          </a:r>
        </a:p>
      </dgm:t>
    </dgm:pt>
    <dgm:pt modelId="{40BC5702-5455-4ADC-BEDB-072C57F4C5F9}" type="parTrans" cxnId="{12BF5CC1-7BB3-432F-866D-6BBA2548DCD4}">
      <dgm:prSet/>
      <dgm:spPr/>
      <dgm:t>
        <a:bodyPr/>
        <a:lstStyle/>
        <a:p>
          <a:endParaRPr lang="en-US"/>
        </a:p>
      </dgm:t>
    </dgm:pt>
    <dgm:pt modelId="{B665D0C9-6B6F-4457-A8E2-DD5A0006D09E}" type="sibTrans" cxnId="{12BF5CC1-7BB3-432F-866D-6BBA2548DCD4}">
      <dgm:prSet/>
      <dgm:spPr/>
      <dgm:t>
        <a:bodyPr/>
        <a:lstStyle/>
        <a:p>
          <a:endParaRPr lang="en-US" dirty="0"/>
        </a:p>
      </dgm:t>
    </dgm:pt>
    <dgm:pt modelId="{B7FFE51D-ACC8-46ED-9A93-70C2BD7DFE0E}">
      <dgm:prSet phldrT="[Text]"/>
      <dgm:spPr>
        <a:solidFill>
          <a:srgbClr val="C00000"/>
        </a:solidFill>
      </dgm:spPr>
      <dgm:t>
        <a:bodyPr/>
        <a:lstStyle/>
        <a:p>
          <a:r>
            <a:rPr lang="en-US" dirty="0"/>
            <a:t>DJS INTAKE</a:t>
          </a:r>
        </a:p>
      </dgm:t>
    </dgm:pt>
    <dgm:pt modelId="{C545FD69-795A-43C8-9104-C64D2864AECC}" type="parTrans" cxnId="{0C6DB261-EC77-45C9-9B1E-B850C231530B}">
      <dgm:prSet/>
      <dgm:spPr/>
      <dgm:t>
        <a:bodyPr/>
        <a:lstStyle/>
        <a:p>
          <a:endParaRPr lang="en-US"/>
        </a:p>
      </dgm:t>
    </dgm:pt>
    <dgm:pt modelId="{46618399-C500-405B-9CC8-8AB27F78F69D}" type="sibTrans" cxnId="{0C6DB261-EC77-45C9-9B1E-B850C231530B}">
      <dgm:prSet/>
      <dgm:spPr/>
      <dgm:t>
        <a:bodyPr/>
        <a:lstStyle/>
        <a:p>
          <a:endParaRPr lang="en-US" dirty="0"/>
        </a:p>
      </dgm:t>
    </dgm:pt>
    <dgm:pt modelId="{5459A4DD-A644-456B-B4EC-0323461F4B83}">
      <dgm:prSet phldrT="[Text]"/>
      <dgm:spPr>
        <a:solidFill>
          <a:srgbClr val="C00000"/>
        </a:solidFill>
      </dgm:spPr>
      <dgm:t>
        <a:bodyPr/>
        <a:lstStyle/>
        <a:p>
          <a:r>
            <a:rPr lang="en-US" dirty="0"/>
            <a:t>INTAKE DECISION</a:t>
          </a:r>
        </a:p>
      </dgm:t>
    </dgm:pt>
    <dgm:pt modelId="{97747A39-CE2D-4123-BA21-4B96CCC08BFD}" type="parTrans" cxnId="{44C0DA1B-F167-4836-8EBA-5EA523B0C4E5}">
      <dgm:prSet/>
      <dgm:spPr/>
      <dgm:t>
        <a:bodyPr/>
        <a:lstStyle/>
        <a:p>
          <a:endParaRPr lang="en-US"/>
        </a:p>
      </dgm:t>
    </dgm:pt>
    <dgm:pt modelId="{525E6541-E3E3-4FE6-A186-BC5926207A9F}" type="sibTrans" cxnId="{44C0DA1B-F167-4836-8EBA-5EA523B0C4E5}">
      <dgm:prSet/>
      <dgm:spPr/>
      <dgm:t>
        <a:bodyPr/>
        <a:lstStyle/>
        <a:p>
          <a:endParaRPr lang="en-US"/>
        </a:p>
      </dgm:t>
    </dgm:pt>
    <dgm:pt modelId="{C111C3D7-EBF6-4218-8D43-D2FF409EA06B}" type="pres">
      <dgm:prSet presAssocID="{2B794216-C336-415F-A54F-B7003CED68A7}" presName="Name0" presStyleCnt="0">
        <dgm:presLayoutVars>
          <dgm:dir/>
          <dgm:resizeHandles val="exact"/>
        </dgm:presLayoutVars>
      </dgm:prSet>
      <dgm:spPr/>
    </dgm:pt>
    <dgm:pt modelId="{48EB609E-48CC-46EC-B921-6C4F10FF3D12}" type="pres">
      <dgm:prSet presAssocID="{EAB646DC-1E70-4586-B431-708E893718EF}" presName="node" presStyleLbl="node1" presStyleIdx="0" presStyleCnt="3" custLinFactNeighborX="-837" custLinFactNeighborY="617">
        <dgm:presLayoutVars>
          <dgm:bulletEnabled val="1"/>
        </dgm:presLayoutVars>
      </dgm:prSet>
      <dgm:spPr/>
    </dgm:pt>
    <dgm:pt modelId="{3822F410-8774-4AF9-B986-C88D6FAC6B8B}" type="pres">
      <dgm:prSet presAssocID="{B665D0C9-6B6F-4457-A8E2-DD5A0006D09E}" presName="sibTrans" presStyleLbl="sibTrans2D1" presStyleIdx="0" presStyleCnt="2"/>
      <dgm:spPr/>
    </dgm:pt>
    <dgm:pt modelId="{2AE30B4A-7902-440E-854A-F6269BA4946A}" type="pres">
      <dgm:prSet presAssocID="{B665D0C9-6B6F-4457-A8E2-DD5A0006D09E}" presName="connectorText" presStyleLbl="sibTrans2D1" presStyleIdx="0" presStyleCnt="2"/>
      <dgm:spPr/>
    </dgm:pt>
    <dgm:pt modelId="{4F9300A3-1184-4750-8CEE-5AB133AD82D6}" type="pres">
      <dgm:prSet presAssocID="{B7FFE51D-ACC8-46ED-9A93-70C2BD7DFE0E}" presName="node" presStyleLbl="node1" presStyleIdx="1" presStyleCnt="3">
        <dgm:presLayoutVars>
          <dgm:bulletEnabled val="1"/>
        </dgm:presLayoutVars>
      </dgm:prSet>
      <dgm:spPr/>
    </dgm:pt>
    <dgm:pt modelId="{B6E370CE-88A2-4A38-BB98-75FC68FD1879}" type="pres">
      <dgm:prSet presAssocID="{46618399-C500-405B-9CC8-8AB27F78F69D}" presName="sibTrans" presStyleLbl="sibTrans2D1" presStyleIdx="1" presStyleCnt="2"/>
      <dgm:spPr/>
    </dgm:pt>
    <dgm:pt modelId="{5B4113FB-18FC-4B90-8E0F-8F7D0F1A00F6}" type="pres">
      <dgm:prSet presAssocID="{46618399-C500-405B-9CC8-8AB27F78F69D}" presName="connectorText" presStyleLbl="sibTrans2D1" presStyleIdx="1" presStyleCnt="2"/>
      <dgm:spPr/>
    </dgm:pt>
    <dgm:pt modelId="{2ED721BD-952D-4F58-A1B3-210860A993F0}" type="pres">
      <dgm:prSet presAssocID="{5459A4DD-A644-456B-B4EC-0323461F4B83}" presName="node" presStyleLbl="node1" presStyleIdx="2" presStyleCnt="3">
        <dgm:presLayoutVars>
          <dgm:bulletEnabled val="1"/>
        </dgm:presLayoutVars>
      </dgm:prSet>
      <dgm:spPr/>
    </dgm:pt>
  </dgm:ptLst>
  <dgm:cxnLst>
    <dgm:cxn modelId="{74826B00-30AC-41F3-A140-9A733BD70754}" type="presOf" srcId="{5459A4DD-A644-456B-B4EC-0323461F4B83}" destId="{2ED721BD-952D-4F58-A1B3-210860A993F0}" srcOrd="0" destOrd="0" presId="urn:microsoft.com/office/officeart/2005/8/layout/process1"/>
    <dgm:cxn modelId="{44C0DA1B-F167-4836-8EBA-5EA523B0C4E5}" srcId="{2B794216-C336-415F-A54F-B7003CED68A7}" destId="{5459A4DD-A644-456B-B4EC-0323461F4B83}" srcOrd="2" destOrd="0" parTransId="{97747A39-CE2D-4123-BA21-4B96CCC08BFD}" sibTransId="{525E6541-E3E3-4FE6-A186-BC5926207A9F}"/>
    <dgm:cxn modelId="{EB7BEE2E-174A-4DD7-A260-E6408AE02105}" type="presOf" srcId="{B665D0C9-6B6F-4457-A8E2-DD5A0006D09E}" destId="{2AE30B4A-7902-440E-854A-F6269BA4946A}" srcOrd="1" destOrd="0" presId="urn:microsoft.com/office/officeart/2005/8/layout/process1"/>
    <dgm:cxn modelId="{0C6DB261-EC77-45C9-9B1E-B850C231530B}" srcId="{2B794216-C336-415F-A54F-B7003CED68A7}" destId="{B7FFE51D-ACC8-46ED-9A93-70C2BD7DFE0E}" srcOrd="1" destOrd="0" parTransId="{C545FD69-795A-43C8-9104-C64D2864AECC}" sibTransId="{46618399-C500-405B-9CC8-8AB27F78F69D}"/>
    <dgm:cxn modelId="{9E664249-2519-467F-BB4D-9344F29BC0BD}" type="presOf" srcId="{B7FFE51D-ACC8-46ED-9A93-70C2BD7DFE0E}" destId="{4F9300A3-1184-4750-8CEE-5AB133AD82D6}" srcOrd="0" destOrd="0" presId="urn:microsoft.com/office/officeart/2005/8/layout/process1"/>
    <dgm:cxn modelId="{25C98487-0D0F-4247-808C-3276F1726C8C}" type="presOf" srcId="{46618399-C500-405B-9CC8-8AB27F78F69D}" destId="{5B4113FB-18FC-4B90-8E0F-8F7D0F1A00F6}" srcOrd="1" destOrd="0" presId="urn:microsoft.com/office/officeart/2005/8/layout/process1"/>
    <dgm:cxn modelId="{DF4F218C-9AF2-4755-85B1-8FCDF129A498}" type="presOf" srcId="{2B794216-C336-415F-A54F-B7003CED68A7}" destId="{C111C3D7-EBF6-4218-8D43-D2FF409EA06B}" srcOrd="0" destOrd="0" presId="urn:microsoft.com/office/officeart/2005/8/layout/process1"/>
    <dgm:cxn modelId="{A0485393-9162-4180-9540-1649CF1B2EFD}" type="presOf" srcId="{B665D0C9-6B6F-4457-A8E2-DD5A0006D09E}" destId="{3822F410-8774-4AF9-B986-C88D6FAC6B8B}" srcOrd="0" destOrd="0" presId="urn:microsoft.com/office/officeart/2005/8/layout/process1"/>
    <dgm:cxn modelId="{04A57A96-812A-4AAB-B0A0-5AC95669D131}" type="presOf" srcId="{EAB646DC-1E70-4586-B431-708E893718EF}" destId="{48EB609E-48CC-46EC-B921-6C4F10FF3D12}" srcOrd="0" destOrd="0" presId="urn:microsoft.com/office/officeart/2005/8/layout/process1"/>
    <dgm:cxn modelId="{6D97F4AD-2FC7-4F7C-BC23-B9554CCEFDB8}" type="presOf" srcId="{46618399-C500-405B-9CC8-8AB27F78F69D}" destId="{B6E370CE-88A2-4A38-BB98-75FC68FD1879}" srcOrd="0" destOrd="0" presId="urn:microsoft.com/office/officeart/2005/8/layout/process1"/>
    <dgm:cxn modelId="{12BF5CC1-7BB3-432F-866D-6BBA2548DCD4}" srcId="{2B794216-C336-415F-A54F-B7003CED68A7}" destId="{EAB646DC-1E70-4586-B431-708E893718EF}" srcOrd="0" destOrd="0" parTransId="{40BC5702-5455-4ADC-BEDB-072C57F4C5F9}" sibTransId="{B665D0C9-6B6F-4457-A8E2-DD5A0006D09E}"/>
    <dgm:cxn modelId="{CF11D7CC-E0F5-4A42-8E4C-5370462AEE18}" type="presParOf" srcId="{C111C3D7-EBF6-4218-8D43-D2FF409EA06B}" destId="{48EB609E-48CC-46EC-B921-6C4F10FF3D12}" srcOrd="0" destOrd="0" presId="urn:microsoft.com/office/officeart/2005/8/layout/process1"/>
    <dgm:cxn modelId="{5F5FEBB9-78A5-4C8A-824A-C6545B8A6D0C}" type="presParOf" srcId="{C111C3D7-EBF6-4218-8D43-D2FF409EA06B}" destId="{3822F410-8774-4AF9-B986-C88D6FAC6B8B}" srcOrd="1" destOrd="0" presId="urn:microsoft.com/office/officeart/2005/8/layout/process1"/>
    <dgm:cxn modelId="{9B9BC22C-7B33-428F-9BAC-0F886B45E92F}" type="presParOf" srcId="{3822F410-8774-4AF9-B986-C88D6FAC6B8B}" destId="{2AE30B4A-7902-440E-854A-F6269BA4946A}" srcOrd="0" destOrd="0" presId="urn:microsoft.com/office/officeart/2005/8/layout/process1"/>
    <dgm:cxn modelId="{D4D0814A-334D-402D-8B2E-A5AC91137F0C}" type="presParOf" srcId="{C111C3D7-EBF6-4218-8D43-D2FF409EA06B}" destId="{4F9300A3-1184-4750-8CEE-5AB133AD82D6}" srcOrd="2" destOrd="0" presId="urn:microsoft.com/office/officeart/2005/8/layout/process1"/>
    <dgm:cxn modelId="{6940CD24-A235-45E0-B959-1011909B6228}" type="presParOf" srcId="{C111C3D7-EBF6-4218-8D43-D2FF409EA06B}" destId="{B6E370CE-88A2-4A38-BB98-75FC68FD1879}" srcOrd="3" destOrd="0" presId="urn:microsoft.com/office/officeart/2005/8/layout/process1"/>
    <dgm:cxn modelId="{66F14581-C808-4BCE-A8A9-7BB6C037037B}" type="presParOf" srcId="{B6E370CE-88A2-4A38-BB98-75FC68FD1879}" destId="{5B4113FB-18FC-4B90-8E0F-8F7D0F1A00F6}" srcOrd="0" destOrd="0" presId="urn:microsoft.com/office/officeart/2005/8/layout/process1"/>
    <dgm:cxn modelId="{A0D9D784-CF2F-4234-B993-736D2928F954}" type="presParOf" srcId="{C111C3D7-EBF6-4218-8D43-D2FF409EA06B}" destId="{2ED721BD-952D-4F58-A1B3-210860A993F0}" srcOrd="4"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B794216-C336-415F-A54F-B7003CED68A7}" type="doc">
      <dgm:prSet loTypeId="urn:microsoft.com/office/officeart/2005/8/layout/process1" loCatId="process" qsTypeId="urn:microsoft.com/office/officeart/2005/8/quickstyle/simple2" qsCatId="simple" csTypeId="urn:microsoft.com/office/officeart/2005/8/colors/accent0_3" csCatId="mainScheme" phldr="1"/>
      <dgm:spPr/>
    </dgm:pt>
    <dgm:pt modelId="{EAB646DC-1E70-4586-B431-708E893718EF}">
      <dgm:prSet phldrT="[Text]"/>
      <dgm:spPr>
        <a:solidFill>
          <a:srgbClr val="C00000"/>
        </a:solidFill>
      </dgm:spPr>
      <dgm:t>
        <a:bodyPr/>
        <a:lstStyle/>
        <a:p>
          <a:r>
            <a:rPr lang="en-US" dirty="0"/>
            <a:t>DETENTION REQUEST</a:t>
          </a:r>
        </a:p>
      </dgm:t>
    </dgm:pt>
    <dgm:pt modelId="{40BC5702-5455-4ADC-BEDB-072C57F4C5F9}" type="parTrans" cxnId="{12BF5CC1-7BB3-432F-866D-6BBA2548DCD4}">
      <dgm:prSet/>
      <dgm:spPr/>
      <dgm:t>
        <a:bodyPr/>
        <a:lstStyle/>
        <a:p>
          <a:endParaRPr lang="en-US"/>
        </a:p>
      </dgm:t>
    </dgm:pt>
    <dgm:pt modelId="{B665D0C9-6B6F-4457-A8E2-DD5A0006D09E}" type="sibTrans" cxnId="{12BF5CC1-7BB3-432F-866D-6BBA2548DCD4}">
      <dgm:prSet/>
      <dgm:spPr/>
      <dgm:t>
        <a:bodyPr/>
        <a:lstStyle/>
        <a:p>
          <a:endParaRPr lang="en-US" dirty="0"/>
        </a:p>
      </dgm:t>
    </dgm:pt>
    <dgm:pt modelId="{B7FFE51D-ACC8-46ED-9A93-70C2BD7DFE0E}">
      <dgm:prSet phldrT="[Text]"/>
      <dgm:spPr>
        <a:solidFill>
          <a:srgbClr val="C00000"/>
        </a:solidFill>
      </dgm:spPr>
      <dgm:t>
        <a:bodyPr/>
        <a:lstStyle/>
        <a:p>
          <a:r>
            <a:rPr lang="en-US" dirty="0"/>
            <a:t>DJS INTAKE DECISION</a:t>
          </a:r>
        </a:p>
      </dgm:t>
    </dgm:pt>
    <dgm:pt modelId="{C545FD69-795A-43C8-9104-C64D2864AECC}" type="parTrans" cxnId="{0C6DB261-EC77-45C9-9B1E-B850C231530B}">
      <dgm:prSet/>
      <dgm:spPr/>
      <dgm:t>
        <a:bodyPr/>
        <a:lstStyle/>
        <a:p>
          <a:endParaRPr lang="en-US"/>
        </a:p>
      </dgm:t>
    </dgm:pt>
    <dgm:pt modelId="{46618399-C500-405B-9CC8-8AB27F78F69D}" type="sibTrans" cxnId="{0C6DB261-EC77-45C9-9B1E-B850C231530B}">
      <dgm:prSet/>
      <dgm:spPr/>
      <dgm:t>
        <a:bodyPr/>
        <a:lstStyle/>
        <a:p>
          <a:endParaRPr lang="en-US" dirty="0"/>
        </a:p>
      </dgm:t>
    </dgm:pt>
    <dgm:pt modelId="{5459A4DD-A644-456B-B4EC-0323461F4B83}">
      <dgm:prSet phldrT="[Text]"/>
      <dgm:spPr>
        <a:solidFill>
          <a:srgbClr val="C00000"/>
        </a:solidFill>
      </dgm:spPr>
      <dgm:t>
        <a:bodyPr/>
        <a:lstStyle/>
        <a:p>
          <a:r>
            <a:rPr lang="en-US" dirty="0"/>
            <a:t>COURT DECISION</a:t>
          </a:r>
        </a:p>
      </dgm:t>
    </dgm:pt>
    <dgm:pt modelId="{97747A39-CE2D-4123-BA21-4B96CCC08BFD}" type="parTrans" cxnId="{44C0DA1B-F167-4836-8EBA-5EA523B0C4E5}">
      <dgm:prSet/>
      <dgm:spPr/>
      <dgm:t>
        <a:bodyPr/>
        <a:lstStyle/>
        <a:p>
          <a:endParaRPr lang="en-US"/>
        </a:p>
      </dgm:t>
    </dgm:pt>
    <dgm:pt modelId="{525E6541-E3E3-4FE6-A186-BC5926207A9F}" type="sibTrans" cxnId="{44C0DA1B-F167-4836-8EBA-5EA523B0C4E5}">
      <dgm:prSet/>
      <dgm:spPr/>
      <dgm:t>
        <a:bodyPr/>
        <a:lstStyle/>
        <a:p>
          <a:endParaRPr lang="en-US"/>
        </a:p>
      </dgm:t>
    </dgm:pt>
    <dgm:pt modelId="{1B89A310-073D-4D7C-B18E-B64CDA75B73F}">
      <dgm:prSet phldrT="[Text]"/>
      <dgm:spPr>
        <a:solidFill>
          <a:srgbClr val="C00000"/>
        </a:solidFill>
      </dgm:spPr>
      <dgm:t>
        <a:bodyPr/>
        <a:lstStyle/>
        <a:p>
          <a:r>
            <a:rPr lang="en-US" dirty="0"/>
            <a:t>OBJECTIVE SCREENING</a:t>
          </a:r>
        </a:p>
      </dgm:t>
    </dgm:pt>
    <dgm:pt modelId="{567F0431-CED1-47AD-9B18-13AC8F82D7FB}" type="parTrans" cxnId="{47C36154-15DB-4C88-A618-B44B01F86885}">
      <dgm:prSet/>
      <dgm:spPr/>
      <dgm:t>
        <a:bodyPr/>
        <a:lstStyle/>
        <a:p>
          <a:endParaRPr lang="en-US"/>
        </a:p>
      </dgm:t>
    </dgm:pt>
    <dgm:pt modelId="{F29C8177-35A2-42F0-8E34-B8E2B68D12EB}" type="sibTrans" cxnId="{47C36154-15DB-4C88-A618-B44B01F86885}">
      <dgm:prSet/>
      <dgm:spPr/>
      <dgm:t>
        <a:bodyPr/>
        <a:lstStyle/>
        <a:p>
          <a:endParaRPr lang="en-US" dirty="0"/>
        </a:p>
      </dgm:t>
    </dgm:pt>
    <dgm:pt modelId="{C111C3D7-EBF6-4218-8D43-D2FF409EA06B}" type="pres">
      <dgm:prSet presAssocID="{2B794216-C336-415F-A54F-B7003CED68A7}" presName="Name0" presStyleCnt="0">
        <dgm:presLayoutVars>
          <dgm:dir/>
          <dgm:resizeHandles val="exact"/>
        </dgm:presLayoutVars>
      </dgm:prSet>
      <dgm:spPr/>
    </dgm:pt>
    <dgm:pt modelId="{48EB609E-48CC-46EC-B921-6C4F10FF3D12}" type="pres">
      <dgm:prSet presAssocID="{EAB646DC-1E70-4586-B431-708E893718EF}" presName="node" presStyleLbl="node1" presStyleIdx="0" presStyleCnt="4">
        <dgm:presLayoutVars>
          <dgm:bulletEnabled val="1"/>
        </dgm:presLayoutVars>
      </dgm:prSet>
      <dgm:spPr/>
    </dgm:pt>
    <dgm:pt modelId="{3822F410-8774-4AF9-B986-C88D6FAC6B8B}" type="pres">
      <dgm:prSet presAssocID="{B665D0C9-6B6F-4457-A8E2-DD5A0006D09E}" presName="sibTrans" presStyleLbl="sibTrans2D1" presStyleIdx="0" presStyleCnt="3"/>
      <dgm:spPr/>
    </dgm:pt>
    <dgm:pt modelId="{2AE30B4A-7902-440E-854A-F6269BA4946A}" type="pres">
      <dgm:prSet presAssocID="{B665D0C9-6B6F-4457-A8E2-DD5A0006D09E}" presName="connectorText" presStyleLbl="sibTrans2D1" presStyleIdx="0" presStyleCnt="3"/>
      <dgm:spPr/>
    </dgm:pt>
    <dgm:pt modelId="{7449D964-3956-45B8-86D1-96029455CB15}" type="pres">
      <dgm:prSet presAssocID="{1B89A310-073D-4D7C-B18E-B64CDA75B73F}" presName="node" presStyleLbl="node1" presStyleIdx="1" presStyleCnt="4">
        <dgm:presLayoutVars>
          <dgm:bulletEnabled val="1"/>
        </dgm:presLayoutVars>
      </dgm:prSet>
      <dgm:spPr/>
    </dgm:pt>
    <dgm:pt modelId="{E6C334C1-25AC-4AA0-BF15-6567DA79CEA5}" type="pres">
      <dgm:prSet presAssocID="{F29C8177-35A2-42F0-8E34-B8E2B68D12EB}" presName="sibTrans" presStyleLbl="sibTrans2D1" presStyleIdx="1" presStyleCnt="3"/>
      <dgm:spPr/>
    </dgm:pt>
    <dgm:pt modelId="{42BC9346-313D-4ABC-9610-1010EE287F36}" type="pres">
      <dgm:prSet presAssocID="{F29C8177-35A2-42F0-8E34-B8E2B68D12EB}" presName="connectorText" presStyleLbl="sibTrans2D1" presStyleIdx="1" presStyleCnt="3"/>
      <dgm:spPr/>
    </dgm:pt>
    <dgm:pt modelId="{4F9300A3-1184-4750-8CEE-5AB133AD82D6}" type="pres">
      <dgm:prSet presAssocID="{B7FFE51D-ACC8-46ED-9A93-70C2BD7DFE0E}" presName="node" presStyleLbl="node1" presStyleIdx="2" presStyleCnt="4">
        <dgm:presLayoutVars>
          <dgm:bulletEnabled val="1"/>
        </dgm:presLayoutVars>
      </dgm:prSet>
      <dgm:spPr/>
    </dgm:pt>
    <dgm:pt modelId="{B6E370CE-88A2-4A38-BB98-75FC68FD1879}" type="pres">
      <dgm:prSet presAssocID="{46618399-C500-405B-9CC8-8AB27F78F69D}" presName="sibTrans" presStyleLbl="sibTrans2D1" presStyleIdx="2" presStyleCnt="3"/>
      <dgm:spPr/>
    </dgm:pt>
    <dgm:pt modelId="{5B4113FB-18FC-4B90-8E0F-8F7D0F1A00F6}" type="pres">
      <dgm:prSet presAssocID="{46618399-C500-405B-9CC8-8AB27F78F69D}" presName="connectorText" presStyleLbl="sibTrans2D1" presStyleIdx="2" presStyleCnt="3"/>
      <dgm:spPr/>
    </dgm:pt>
    <dgm:pt modelId="{2ED721BD-952D-4F58-A1B3-210860A993F0}" type="pres">
      <dgm:prSet presAssocID="{5459A4DD-A644-456B-B4EC-0323461F4B83}" presName="node" presStyleLbl="node1" presStyleIdx="3" presStyleCnt="4" custLinFactNeighborX="12811" custLinFactNeighborY="2002">
        <dgm:presLayoutVars>
          <dgm:bulletEnabled val="1"/>
        </dgm:presLayoutVars>
      </dgm:prSet>
      <dgm:spPr/>
    </dgm:pt>
  </dgm:ptLst>
  <dgm:cxnLst>
    <dgm:cxn modelId="{74826B00-30AC-41F3-A140-9A733BD70754}" type="presOf" srcId="{5459A4DD-A644-456B-B4EC-0323461F4B83}" destId="{2ED721BD-952D-4F58-A1B3-210860A993F0}" srcOrd="0" destOrd="0" presId="urn:microsoft.com/office/officeart/2005/8/layout/process1"/>
    <dgm:cxn modelId="{44C0DA1B-F167-4836-8EBA-5EA523B0C4E5}" srcId="{2B794216-C336-415F-A54F-B7003CED68A7}" destId="{5459A4DD-A644-456B-B4EC-0323461F4B83}" srcOrd="3" destOrd="0" parTransId="{97747A39-CE2D-4123-BA21-4B96CCC08BFD}" sibTransId="{525E6541-E3E3-4FE6-A186-BC5926207A9F}"/>
    <dgm:cxn modelId="{EB7BEE2E-174A-4DD7-A260-E6408AE02105}" type="presOf" srcId="{B665D0C9-6B6F-4457-A8E2-DD5A0006D09E}" destId="{2AE30B4A-7902-440E-854A-F6269BA4946A}" srcOrd="1" destOrd="0" presId="urn:microsoft.com/office/officeart/2005/8/layout/process1"/>
    <dgm:cxn modelId="{25EB1E35-C0F1-4D07-9882-DB6ADB9CD5FB}" type="presOf" srcId="{F29C8177-35A2-42F0-8E34-B8E2B68D12EB}" destId="{42BC9346-313D-4ABC-9610-1010EE287F36}" srcOrd="1" destOrd="0" presId="urn:microsoft.com/office/officeart/2005/8/layout/process1"/>
    <dgm:cxn modelId="{B385075D-2187-4062-9542-7CF1F8920DF6}" type="presOf" srcId="{1B89A310-073D-4D7C-B18E-B64CDA75B73F}" destId="{7449D964-3956-45B8-86D1-96029455CB15}" srcOrd="0" destOrd="0" presId="urn:microsoft.com/office/officeart/2005/8/layout/process1"/>
    <dgm:cxn modelId="{0C6DB261-EC77-45C9-9B1E-B850C231530B}" srcId="{2B794216-C336-415F-A54F-B7003CED68A7}" destId="{B7FFE51D-ACC8-46ED-9A93-70C2BD7DFE0E}" srcOrd="2" destOrd="0" parTransId="{C545FD69-795A-43C8-9104-C64D2864AECC}" sibTransId="{46618399-C500-405B-9CC8-8AB27F78F69D}"/>
    <dgm:cxn modelId="{9E664249-2519-467F-BB4D-9344F29BC0BD}" type="presOf" srcId="{B7FFE51D-ACC8-46ED-9A93-70C2BD7DFE0E}" destId="{4F9300A3-1184-4750-8CEE-5AB133AD82D6}" srcOrd="0" destOrd="0" presId="urn:microsoft.com/office/officeart/2005/8/layout/process1"/>
    <dgm:cxn modelId="{47C36154-15DB-4C88-A618-B44B01F86885}" srcId="{2B794216-C336-415F-A54F-B7003CED68A7}" destId="{1B89A310-073D-4D7C-B18E-B64CDA75B73F}" srcOrd="1" destOrd="0" parTransId="{567F0431-CED1-47AD-9B18-13AC8F82D7FB}" sibTransId="{F29C8177-35A2-42F0-8E34-B8E2B68D12EB}"/>
    <dgm:cxn modelId="{25C98487-0D0F-4247-808C-3276F1726C8C}" type="presOf" srcId="{46618399-C500-405B-9CC8-8AB27F78F69D}" destId="{5B4113FB-18FC-4B90-8E0F-8F7D0F1A00F6}" srcOrd="1" destOrd="0" presId="urn:microsoft.com/office/officeart/2005/8/layout/process1"/>
    <dgm:cxn modelId="{DF4F218C-9AF2-4755-85B1-8FCDF129A498}" type="presOf" srcId="{2B794216-C336-415F-A54F-B7003CED68A7}" destId="{C111C3D7-EBF6-4218-8D43-D2FF409EA06B}" srcOrd="0" destOrd="0" presId="urn:microsoft.com/office/officeart/2005/8/layout/process1"/>
    <dgm:cxn modelId="{A0485393-9162-4180-9540-1649CF1B2EFD}" type="presOf" srcId="{B665D0C9-6B6F-4457-A8E2-DD5A0006D09E}" destId="{3822F410-8774-4AF9-B986-C88D6FAC6B8B}" srcOrd="0" destOrd="0" presId="urn:microsoft.com/office/officeart/2005/8/layout/process1"/>
    <dgm:cxn modelId="{04A57A96-812A-4AAB-B0A0-5AC95669D131}" type="presOf" srcId="{EAB646DC-1E70-4586-B431-708E893718EF}" destId="{48EB609E-48CC-46EC-B921-6C4F10FF3D12}" srcOrd="0" destOrd="0" presId="urn:microsoft.com/office/officeart/2005/8/layout/process1"/>
    <dgm:cxn modelId="{6D97F4AD-2FC7-4F7C-BC23-B9554CCEFDB8}" type="presOf" srcId="{46618399-C500-405B-9CC8-8AB27F78F69D}" destId="{B6E370CE-88A2-4A38-BB98-75FC68FD1879}" srcOrd="0" destOrd="0" presId="urn:microsoft.com/office/officeart/2005/8/layout/process1"/>
    <dgm:cxn modelId="{12BF5CC1-7BB3-432F-866D-6BBA2548DCD4}" srcId="{2B794216-C336-415F-A54F-B7003CED68A7}" destId="{EAB646DC-1E70-4586-B431-708E893718EF}" srcOrd="0" destOrd="0" parTransId="{40BC5702-5455-4ADC-BEDB-072C57F4C5F9}" sibTransId="{B665D0C9-6B6F-4457-A8E2-DD5A0006D09E}"/>
    <dgm:cxn modelId="{62A93ED6-D72B-4DC0-81D1-4CB5223385BC}" type="presOf" srcId="{F29C8177-35A2-42F0-8E34-B8E2B68D12EB}" destId="{E6C334C1-25AC-4AA0-BF15-6567DA79CEA5}" srcOrd="0" destOrd="0" presId="urn:microsoft.com/office/officeart/2005/8/layout/process1"/>
    <dgm:cxn modelId="{CF11D7CC-E0F5-4A42-8E4C-5370462AEE18}" type="presParOf" srcId="{C111C3D7-EBF6-4218-8D43-D2FF409EA06B}" destId="{48EB609E-48CC-46EC-B921-6C4F10FF3D12}" srcOrd="0" destOrd="0" presId="urn:microsoft.com/office/officeart/2005/8/layout/process1"/>
    <dgm:cxn modelId="{5F5FEBB9-78A5-4C8A-824A-C6545B8A6D0C}" type="presParOf" srcId="{C111C3D7-EBF6-4218-8D43-D2FF409EA06B}" destId="{3822F410-8774-4AF9-B986-C88D6FAC6B8B}" srcOrd="1" destOrd="0" presId="urn:microsoft.com/office/officeart/2005/8/layout/process1"/>
    <dgm:cxn modelId="{9B9BC22C-7B33-428F-9BAC-0F886B45E92F}" type="presParOf" srcId="{3822F410-8774-4AF9-B986-C88D6FAC6B8B}" destId="{2AE30B4A-7902-440E-854A-F6269BA4946A}" srcOrd="0" destOrd="0" presId="urn:microsoft.com/office/officeart/2005/8/layout/process1"/>
    <dgm:cxn modelId="{48B00584-23CB-4B78-9AD2-728065D4B0AB}" type="presParOf" srcId="{C111C3D7-EBF6-4218-8D43-D2FF409EA06B}" destId="{7449D964-3956-45B8-86D1-96029455CB15}" srcOrd="2" destOrd="0" presId="urn:microsoft.com/office/officeart/2005/8/layout/process1"/>
    <dgm:cxn modelId="{33F92970-AB30-4E8D-9D3A-48F52178903A}" type="presParOf" srcId="{C111C3D7-EBF6-4218-8D43-D2FF409EA06B}" destId="{E6C334C1-25AC-4AA0-BF15-6567DA79CEA5}" srcOrd="3" destOrd="0" presId="urn:microsoft.com/office/officeart/2005/8/layout/process1"/>
    <dgm:cxn modelId="{907959E3-1744-44B4-AA56-6A3928C8846D}" type="presParOf" srcId="{E6C334C1-25AC-4AA0-BF15-6567DA79CEA5}" destId="{42BC9346-313D-4ABC-9610-1010EE287F36}" srcOrd="0" destOrd="0" presId="urn:microsoft.com/office/officeart/2005/8/layout/process1"/>
    <dgm:cxn modelId="{D4D0814A-334D-402D-8B2E-A5AC91137F0C}" type="presParOf" srcId="{C111C3D7-EBF6-4218-8D43-D2FF409EA06B}" destId="{4F9300A3-1184-4750-8CEE-5AB133AD82D6}" srcOrd="4" destOrd="0" presId="urn:microsoft.com/office/officeart/2005/8/layout/process1"/>
    <dgm:cxn modelId="{6940CD24-A235-45E0-B959-1011909B6228}" type="presParOf" srcId="{C111C3D7-EBF6-4218-8D43-D2FF409EA06B}" destId="{B6E370CE-88A2-4A38-BB98-75FC68FD1879}" srcOrd="5" destOrd="0" presId="urn:microsoft.com/office/officeart/2005/8/layout/process1"/>
    <dgm:cxn modelId="{66F14581-C808-4BCE-A8A9-7BB6C037037B}" type="presParOf" srcId="{B6E370CE-88A2-4A38-BB98-75FC68FD1879}" destId="{5B4113FB-18FC-4B90-8E0F-8F7D0F1A00F6}" srcOrd="0" destOrd="0" presId="urn:microsoft.com/office/officeart/2005/8/layout/process1"/>
    <dgm:cxn modelId="{A0D9D784-CF2F-4234-B993-736D2928F954}" type="presParOf" srcId="{C111C3D7-EBF6-4218-8D43-D2FF409EA06B}" destId="{2ED721BD-952D-4F58-A1B3-210860A993F0}" srcOrd="6" destOrd="0" presId="urn:microsoft.com/office/officeart/2005/8/layout/process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EAAA22C-EE24-45C8-B4B7-250228142C21}"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US"/>
        </a:p>
      </dgm:t>
    </dgm:pt>
    <dgm:pt modelId="{35C91794-8692-4A84-B36A-F9B93AB4AC06}">
      <dgm:prSet phldrT="[Text]" custT="1"/>
      <dgm:spPr>
        <a:solidFill>
          <a:srgbClr val="C00000"/>
        </a:solidFill>
      </dgm:spPr>
      <dgm:t>
        <a:bodyPr/>
        <a:lstStyle/>
        <a:p>
          <a:r>
            <a:rPr lang="en-US" sz="900" b="1" dirty="0"/>
            <a:t>State’s Attorney Review and Decision</a:t>
          </a:r>
        </a:p>
      </dgm:t>
    </dgm:pt>
    <dgm:pt modelId="{B31CA20B-98FF-48D4-9E65-D4001FE277E6}" type="parTrans" cxnId="{366A1A6E-384E-4A5D-A3F0-13DDFFB321AB}">
      <dgm:prSet/>
      <dgm:spPr/>
      <dgm:t>
        <a:bodyPr/>
        <a:lstStyle/>
        <a:p>
          <a:endParaRPr lang="en-US"/>
        </a:p>
      </dgm:t>
    </dgm:pt>
    <dgm:pt modelId="{AB3E5D6E-FB70-4F5F-85C6-81B561357E21}" type="sibTrans" cxnId="{366A1A6E-384E-4A5D-A3F0-13DDFFB321AB}">
      <dgm:prSet/>
      <dgm:spPr/>
      <dgm:t>
        <a:bodyPr/>
        <a:lstStyle/>
        <a:p>
          <a:endParaRPr lang="en-US" dirty="0"/>
        </a:p>
      </dgm:t>
    </dgm:pt>
    <dgm:pt modelId="{2CF781C3-BF92-4F6F-9331-BA1E9764163C}">
      <dgm:prSet phldrT="[Text]" custT="1"/>
      <dgm:spPr/>
      <dgm:t>
        <a:bodyPr/>
        <a:lstStyle/>
        <a:p>
          <a:pPr>
            <a:buClr>
              <a:srgbClr val="000000"/>
            </a:buClr>
            <a:buSzPts val="1100"/>
            <a:buFont typeface="Arial" panose="020B0604020202020204" pitchFamily="34" charset="0"/>
            <a:buNone/>
          </a:pPr>
          <a:r>
            <a:rPr lang="en-US" sz="1100" dirty="0"/>
            <a:t>State’s Attorney can elect to: </a:t>
          </a:r>
        </a:p>
      </dgm:t>
    </dgm:pt>
    <dgm:pt modelId="{9F634C5B-8CE0-4426-AD08-257958FF5BCD}" type="parTrans" cxnId="{FDF2F0FE-1FA6-4775-803E-26EBB5DC5814}">
      <dgm:prSet/>
      <dgm:spPr/>
      <dgm:t>
        <a:bodyPr/>
        <a:lstStyle/>
        <a:p>
          <a:endParaRPr lang="en-US"/>
        </a:p>
      </dgm:t>
    </dgm:pt>
    <dgm:pt modelId="{50871A4A-C6D5-4D96-B028-D38B63A85979}" type="sibTrans" cxnId="{FDF2F0FE-1FA6-4775-803E-26EBB5DC5814}">
      <dgm:prSet/>
      <dgm:spPr/>
      <dgm:t>
        <a:bodyPr/>
        <a:lstStyle/>
        <a:p>
          <a:endParaRPr lang="en-US"/>
        </a:p>
      </dgm:t>
    </dgm:pt>
    <dgm:pt modelId="{D6FD5070-6D53-49BA-A42C-9F5397A10AE3}">
      <dgm:prSet phldrT="[Text]" custT="1"/>
      <dgm:spPr>
        <a:solidFill>
          <a:srgbClr val="C00000"/>
        </a:solidFill>
      </dgm:spPr>
      <dgm:t>
        <a:bodyPr/>
        <a:lstStyle/>
        <a:p>
          <a:r>
            <a:rPr lang="en-US" sz="900" b="1" dirty="0"/>
            <a:t>Adjudicatory Hearing</a:t>
          </a:r>
        </a:p>
      </dgm:t>
    </dgm:pt>
    <dgm:pt modelId="{026B4A36-82BD-4C22-AD53-2CCE997474F0}" type="parTrans" cxnId="{0AB727C8-9308-4E0D-969A-7AA212577339}">
      <dgm:prSet/>
      <dgm:spPr/>
      <dgm:t>
        <a:bodyPr/>
        <a:lstStyle/>
        <a:p>
          <a:endParaRPr lang="en-US"/>
        </a:p>
      </dgm:t>
    </dgm:pt>
    <dgm:pt modelId="{29894EC8-B7D4-4C5B-8599-51A29E2DEB79}" type="sibTrans" cxnId="{0AB727C8-9308-4E0D-969A-7AA212577339}">
      <dgm:prSet/>
      <dgm:spPr/>
      <dgm:t>
        <a:bodyPr/>
        <a:lstStyle/>
        <a:p>
          <a:endParaRPr lang="en-US" dirty="0"/>
        </a:p>
      </dgm:t>
    </dgm:pt>
    <dgm:pt modelId="{ADAD1F4A-AF16-4072-B229-6F506F0386C4}">
      <dgm:prSet phldrT="[Text]" custT="1"/>
      <dgm:spPr/>
      <dgm:t>
        <a:bodyPr/>
        <a:lstStyle/>
        <a:p>
          <a:pPr>
            <a:buClr>
              <a:srgbClr val="000000"/>
            </a:buClr>
            <a:buSzPts val="1100"/>
            <a:buFont typeface="Arial" panose="020B0604020202020204" pitchFamily="34" charset="0"/>
            <a:buNone/>
          </a:pPr>
          <a:r>
            <a:rPr lang="en-US" sz="1100" dirty="0"/>
            <a:t>At adjudicatory hearing, the Court can elect to: </a:t>
          </a:r>
        </a:p>
      </dgm:t>
    </dgm:pt>
    <dgm:pt modelId="{B0C63189-1CCA-43AE-9BCD-948A5DCEDA7B}" type="parTrans" cxnId="{7E63E722-25D0-4A9D-9F8A-3CA18B010964}">
      <dgm:prSet/>
      <dgm:spPr/>
      <dgm:t>
        <a:bodyPr/>
        <a:lstStyle/>
        <a:p>
          <a:endParaRPr lang="en-US"/>
        </a:p>
      </dgm:t>
    </dgm:pt>
    <dgm:pt modelId="{C36338F3-AD3E-49AD-AC69-4C8BF3F44BE0}" type="sibTrans" cxnId="{7E63E722-25D0-4A9D-9F8A-3CA18B010964}">
      <dgm:prSet/>
      <dgm:spPr/>
      <dgm:t>
        <a:bodyPr/>
        <a:lstStyle/>
        <a:p>
          <a:endParaRPr lang="en-US"/>
        </a:p>
      </dgm:t>
    </dgm:pt>
    <dgm:pt modelId="{D98AE8F0-030E-4E15-AB17-D0456AB33757}">
      <dgm:prSet phldrT="[Text]" custT="1"/>
      <dgm:spPr>
        <a:solidFill>
          <a:srgbClr val="C00000"/>
        </a:solidFill>
      </dgm:spPr>
      <dgm:t>
        <a:bodyPr/>
        <a:lstStyle/>
        <a:p>
          <a:r>
            <a:rPr lang="en-US" sz="900" b="1" dirty="0"/>
            <a:t>Delinquency Finding</a:t>
          </a:r>
        </a:p>
      </dgm:t>
    </dgm:pt>
    <dgm:pt modelId="{233C2D5C-E420-4D8E-902D-B0D2FC7545DB}" type="parTrans" cxnId="{D39F7B7C-0582-4E0C-90E4-5F16D17F9338}">
      <dgm:prSet/>
      <dgm:spPr/>
      <dgm:t>
        <a:bodyPr/>
        <a:lstStyle/>
        <a:p>
          <a:endParaRPr lang="en-US"/>
        </a:p>
      </dgm:t>
    </dgm:pt>
    <dgm:pt modelId="{FC2E01CF-6ACB-4050-BB3C-B331A6B09DE0}" type="sibTrans" cxnId="{D39F7B7C-0582-4E0C-90E4-5F16D17F9338}">
      <dgm:prSet/>
      <dgm:spPr/>
      <dgm:t>
        <a:bodyPr/>
        <a:lstStyle/>
        <a:p>
          <a:endParaRPr lang="en-US" dirty="0"/>
        </a:p>
      </dgm:t>
    </dgm:pt>
    <dgm:pt modelId="{CB559664-BF2F-4274-AB16-8FAE1CCEBB03}">
      <dgm:prSet phldrT="[Text]" custT="1"/>
      <dgm:spPr/>
      <dgm:t>
        <a:bodyPr/>
        <a:lstStyle/>
        <a:p>
          <a:pPr>
            <a:buFontTx/>
            <a:buNone/>
          </a:pPr>
          <a:r>
            <a:rPr lang="en-US" sz="1100" dirty="0"/>
            <a:t>If the Court finds the youth delinquent, the case moves to the disposition hearing where a disposition recommendation is made. </a:t>
          </a:r>
        </a:p>
      </dgm:t>
    </dgm:pt>
    <dgm:pt modelId="{A96FA969-4FDE-4FD0-9286-0A46F2A4682F}" type="parTrans" cxnId="{EB60E333-9F19-40FC-903A-1CDE15A3CC77}">
      <dgm:prSet/>
      <dgm:spPr/>
      <dgm:t>
        <a:bodyPr/>
        <a:lstStyle/>
        <a:p>
          <a:endParaRPr lang="en-US"/>
        </a:p>
      </dgm:t>
    </dgm:pt>
    <dgm:pt modelId="{2247C082-844E-44E4-812F-C83C4923E78B}" type="sibTrans" cxnId="{EB60E333-9F19-40FC-903A-1CDE15A3CC77}">
      <dgm:prSet/>
      <dgm:spPr/>
      <dgm:t>
        <a:bodyPr/>
        <a:lstStyle/>
        <a:p>
          <a:endParaRPr lang="en-US"/>
        </a:p>
      </dgm:t>
    </dgm:pt>
    <dgm:pt modelId="{E116D4C4-4665-404C-B0F4-0C16E30071C6}">
      <dgm:prSet phldrT="[Text]" custT="1"/>
      <dgm:spPr>
        <a:solidFill>
          <a:srgbClr val="C00000"/>
        </a:solidFill>
      </dgm:spPr>
      <dgm:t>
        <a:bodyPr/>
        <a:lstStyle/>
        <a:p>
          <a:r>
            <a:rPr lang="en-US" sz="900" b="1" dirty="0"/>
            <a:t>Court Decision</a:t>
          </a:r>
        </a:p>
      </dgm:t>
    </dgm:pt>
    <dgm:pt modelId="{AC87361A-EB56-42A3-81FE-0417A65AB50C}" type="parTrans" cxnId="{8091FDFB-A542-49C5-9E06-5DC3AFEA58F0}">
      <dgm:prSet/>
      <dgm:spPr/>
      <dgm:t>
        <a:bodyPr/>
        <a:lstStyle/>
        <a:p>
          <a:endParaRPr lang="en-US"/>
        </a:p>
      </dgm:t>
    </dgm:pt>
    <dgm:pt modelId="{08A0C0D8-2DA1-489B-9512-151F34A3A672}" type="sibTrans" cxnId="{8091FDFB-A542-49C5-9E06-5DC3AFEA58F0}">
      <dgm:prSet/>
      <dgm:spPr/>
      <dgm:t>
        <a:bodyPr/>
        <a:lstStyle/>
        <a:p>
          <a:endParaRPr lang="en-US"/>
        </a:p>
      </dgm:t>
    </dgm:pt>
    <dgm:pt modelId="{1CB6FABD-B0EA-48D4-B29B-2283DBE707DA}">
      <dgm:prSet phldrT="[Text]" custT="1"/>
      <dgm:spPr/>
      <dgm:t>
        <a:bodyPr/>
        <a:lstStyle/>
        <a:p>
          <a:r>
            <a:rPr lang="en-US" sz="900" dirty="0"/>
            <a:t>For youth who DJS recommends an alternative to detention or detain until court, the Court will determine whether to: </a:t>
          </a:r>
        </a:p>
      </dgm:t>
    </dgm:pt>
    <dgm:pt modelId="{FE67DA23-2328-4977-B616-B81206238533}" type="parTrans" cxnId="{B5A58A8A-7DAB-4EA5-A812-25A9D3A19C4F}">
      <dgm:prSet/>
      <dgm:spPr/>
      <dgm:t>
        <a:bodyPr/>
        <a:lstStyle/>
        <a:p>
          <a:endParaRPr lang="en-US"/>
        </a:p>
      </dgm:t>
    </dgm:pt>
    <dgm:pt modelId="{9ABCA25B-16EE-403B-8752-0C3BB4525A10}" type="sibTrans" cxnId="{B5A58A8A-7DAB-4EA5-A812-25A9D3A19C4F}">
      <dgm:prSet/>
      <dgm:spPr/>
      <dgm:t>
        <a:bodyPr/>
        <a:lstStyle/>
        <a:p>
          <a:endParaRPr lang="en-US"/>
        </a:p>
      </dgm:t>
    </dgm:pt>
    <dgm:pt modelId="{6BC4948C-C4BA-47FA-9394-AE960B0CBF11}">
      <dgm:prSet phldrT="[Text]" custT="1"/>
      <dgm:spPr/>
      <dgm:t>
        <a:bodyPr/>
        <a:lstStyle/>
        <a:p>
          <a:r>
            <a:rPr lang="en-US" sz="900" dirty="0"/>
            <a:t>Release to community</a:t>
          </a:r>
        </a:p>
      </dgm:t>
    </dgm:pt>
    <dgm:pt modelId="{F94B021B-DD66-4DEF-A577-1E894D9EF11C}" type="parTrans" cxnId="{BC6FF2CC-6B68-49A1-BBE0-76813C3D5455}">
      <dgm:prSet/>
      <dgm:spPr/>
      <dgm:t>
        <a:bodyPr/>
        <a:lstStyle/>
        <a:p>
          <a:endParaRPr lang="en-US"/>
        </a:p>
      </dgm:t>
    </dgm:pt>
    <dgm:pt modelId="{2C7CE538-DCDE-42B0-AFD6-05961D539E50}" type="sibTrans" cxnId="{BC6FF2CC-6B68-49A1-BBE0-76813C3D5455}">
      <dgm:prSet/>
      <dgm:spPr/>
      <dgm:t>
        <a:bodyPr/>
        <a:lstStyle/>
        <a:p>
          <a:endParaRPr lang="en-US"/>
        </a:p>
      </dgm:t>
    </dgm:pt>
    <dgm:pt modelId="{DE608C51-6829-44D6-A975-905AE6228B85}">
      <dgm:prSet phldrT="[Text]" custT="1"/>
      <dgm:spPr/>
      <dgm:t>
        <a:bodyPr/>
        <a:lstStyle/>
        <a:p>
          <a:r>
            <a:rPr lang="en-US" sz="900" dirty="0"/>
            <a:t>Implement an Alternative to Detention</a:t>
          </a:r>
        </a:p>
      </dgm:t>
    </dgm:pt>
    <dgm:pt modelId="{BE09352D-7D8F-414E-A9EC-034FB2F48B59}" type="parTrans" cxnId="{87F4AD18-CB29-4FA6-BFF0-2074DCAD763A}">
      <dgm:prSet/>
      <dgm:spPr/>
      <dgm:t>
        <a:bodyPr/>
        <a:lstStyle/>
        <a:p>
          <a:endParaRPr lang="en-US"/>
        </a:p>
      </dgm:t>
    </dgm:pt>
    <dgm:pt modelId="{BC7EDBF3-05FA-4C72-977C-7180D6AA5E3C}" type="sibTrans" cxnId="{87F4AD18-CB29-4FA6-BFF0-2074DCAD763A}">
      <dgm:prSet/>
      <dgm:spPr/>
      <dgm:t>
        <a:bodyPr/>
        <a:lstStyle/>
        <a:p>
          <a:endParaRPr lang="en-US"/>
        </a:p>
      </dgm:t>
    </dgm:pt>
    <dgm:pt modelId="{F771F6D3-8F79-4956-A202-70D646787BB8}">
      <dgm:prSet phldrT="[Text]" custT="1"/>
      <dgm:spPr/>
      <dgm:t>
        <a:bodyPr/>
        <a:lstStyle/>
        <a:p>
          <a:r>
            <a:rPr lang="en-US" sz="900" dirty="0"/>
            <a:t>Detain until next court hearing</a:t>
          </a:r>
          <a:r>
            <a:rPr lang="en-US" sz="600" dirty="0"/>
            <a:t>.</a:t>
          </a:r>
        </a:p>
      </dgm:t>
    </dgm:pt>
    <dgm:pt modelId="{85EB1EDD-3BA6-443E-B5E9-D1224A21F36B}" type="parTrans" cxnId="{D9BB64B9-C372-4A19-93B3-BBC598E6F0EE}">
      <dgm:prSet/>
      <dgm:spPr/>
      <dgm:t>
        <a:bodyPr/>
        <a:lstStyle/>
        <a:p>
          <a:endParaRPr lang="en-US"/>
        </a:p>
      </dgm:t>
    </dgm:pt>
    <dgm:pt modelId="{E36A3923-B22E-4F16-BEC8-41D47112C6AE}" type="sibTrans" cxnId="{D9BB64B9-C372-4A19-93B3-BBC598E6F0EE}">
      <dgm:prSet/>
      <dgm:spPr/>
      <dgm:t>
        <a:bodyPr/>
        <a:lstStyle/>
        <a:p>
          <a:endParaRPr lang="en-US"/>
        </a:p>
      </dgm:t>
    </dgm:pt>
    <dgm:pt modelId="{42C4F702-CA0F-460C-86DA-6AB8DD7D8580}">
      <dgm:prSet phldrT="[Text]" custT="1"/>
      <dgm:spPr/>
      <dgm:t>
        <a:bodyPr/>
        <a:lstStyle/>
        <a:p>
          <a:pPr>
            <a:buClr>
              <a:srgbClr val="000000"/>
            </a:buClr>
            <a:buSzPts val="1100"/>
            <a:buFont typeface="Arial" panose="020B0604020202020204" pitchFamily="34" charset="0"/>
            <a:buChar char="•"/>
          </a:pPr>
          <a:r>
            <a:rPr lang="en-US" sz="1100" dirty="0"/>
            <a:t>File the petition;</a:t>
          </a:r>
        </a:p>
      </dgm:t>
    </dgm:pt>
    <dgm:pt modelId="{1466EAAD-2795-420E-A1FF-02FF33D3F665}" type="parTrans" cxnId="{1580E681-E7E2-48C8-8AF7-72B0E76E81DC}">
      <dgm:prSet/>
      <dgm:spPr/>
      <dgm:t>
        <a:bodyPr/>
        <a:lstStyle/>
        <a:p>
          <a:endParaRPr lang="en-US"/>
        </a:p>
      </dgm:t>
    </dgm:pt>
    <dgm:pt modelId="{A63BFE40-D524-4D0E-879F-21056A47C8A1}" type="sibTrans" cxnId="{1580E681-E7E2-48C8-8AF7-72B0E76E81DC}">
      <dgm:prSet/>
      <dgm:spPr/>
      <dgm:t>
        <a:bodyPr/>
        <a:lstStyle/>
        <a:p>
          <a:endParaRPr lang="en-US"/>
        </a:p>
      </dgm:t>
    </dgm:pt>
    <dgm:pt modelId="{6946A33E-5F9F-4D37-991E-EDD0AA239672}">
      <dgm:prSet phldrT="[Text]" custT="1"/>
      <dgm:spPr/>
      <dgm:t>
        <a:bodyPr/>
        <a:lstStyle/>
        <a:p>
          <a:pPr>
            <a:buClr>
              <a:srgbClr val="000000"/>
            </a:buClr>
            <a:buSzPts val="1100"/>
            <a:buFont typeface="Arial" panose="020B0604020202020204" pitchFamily="34" charset="0"/>
            <a:buChar char="•"/>
          </a:pPr>
          <a:r>
            <a:rPr lang="en-US" sz="1100" dirty="0"/>
            <a:t>Return to DJS for informal supervision; or</a:t>
          </a:r>
        </a:p>
      </dgm:t>
    </dgm:pt>
    <dgm:pt modelId="{8B6FC03B-75DC-4376-A243-BE8B807D734B}" type="parTrans" cxnId="{C617FF96-C4C0-4D9B-AD58-2422B5BFFB41}">
      <dgm:prSet/>
      <dgm:spPr/>
      <dgm:t>
        <a:bodyPr/>
        <a:lstStyle/>
        <a:p>
          <a:endParaRPr lang="en-US"/>
        </a:p>
      </dgm:t>
    </dgm:pt>
    <dgm:pt modelId="{7CFE8EBF-4D79-4E77-8A67-82B36EFD69ED}" type="sibTrans" cxnId="{C617FF96-C4C0-4D9B-AD58-2422B5BFFB41}">
      <dgm:prSet/>
      <dgm:spPr/>
      <dgm:t>
        <a:bodyPr/>
        <a:lstStyle/>
        <a:p>
          <a:endParaRPr lang="en-US"/>
        </a:p>
      </dgm:t>
    </dgm:pt>
    <dgm:pt modelId="{E01CCE94-4132-48AE-AB9A-3992C171D37C}">
      <dgm:prSet phldrT="[Text]" custT="1"/>
      <dgm:spPr/>
      <dgm:t>
        <a:bodyPr/>
        <a:lstStyle/>
        <a:p>
          <a:pPr>
            <a:buClr>
              <a:srgbClr val="000000"/>
            </a:buClr>
            <a:buSzPts val="1100"/>
            <a:buFont typeface="Arial" panose="020B0604020202020204" pitchFamily="34" charset="0"/>
            <a:buChar char="•"/>
          </a:pPr>
          <a:r>
            <a:rPr lang="en-US" sz="1100" dirty="0"/>
            <a:t>Refuse to file petition. </a:t>
          </a:r>
        </a:p>
      </dgm:t>
    </dgm:pt>
    <dgm:pt modelId="{915DB53E-B6DA-4051-890C-2FDF2DF2762C}" type="parTrans" cxnId="{A0851030-BE14-44D5-80D7-8E9873AAC5A5}">
      <dgm:prSet/>
      <dgm:spPr/>
      <dgm:t>
        <a:bodyPr/>
        <a:lstStyle/>
        <a:p>
          <a:endParaRPr lang="en-US"/>
        </a:p>
      </dgm:t>
    </dgm:pt>
    <dgm:pt modelId="{9ECD3A02-8610-49BD-A7B5-6C5F19EADE8F}" type="sibTrans" cxnId="{A0851030-BE14-44D5-80D7-8E9873AAC5A5}">
      <dgm:prSet/>
      <dgm:spPr/>
      <dgm:t>
        <a:bodyPr/>
        <a:lstStyle/>
        <a:p>
          <a:endParaRPr lang="en-US"/>
        </a:p>
      </dgm:t>
    </dgm:pt>
    <dgm:pt modelId="{53B72CA2-4712-4736-AC7C-1DCE112088B2}">
      <dgm:prSet phldrT="[Text]" custT="1"/>
      <dgm:spPr/>
      <dgm:t>
        <a:bodyPr/>
        <a:lstStyle/>
        <a:p>
          <a:pPr>
            <a:buClr>
              <a:srgbClr val="000000"/>
            </a:buClr>
            <a:buSzPts val="1100"/>
            <a:buFont typeface="Arial" panose="020B0604020202020204" pitchFamily="34" charset="0"/>
            <a:buChar char="•"/>
          </a:pPr>
          <a:r>
            <a:rPr lang="en-US" sz="1100" dirty="0"/>
            <a:t>Find a youth delinquent; </a:t>
          </a:r>
        </a:p>
      </dgm:t>
    </dgm:pt>
    <dgm:pt modelId="{A4454B74-BB92-4AD0-A242-EF9C6212B754}" type="parTrans" cxnId="{0B679428-8FEC-4305-BF79-959FB79D3879}">
      <dgm:prSet/>
      <dgm:spPr/>
      <dgm:t>
        <a:bodyPr/>
        <a:lstStyle/>
        <a:p>
          <a:endParaRPr lang="en-US"/>
        </a:p>
      </dgm:t>
    </dgm:pt>
    <dgm:pt modelId="{B0DCF9C5-7560-496E-A40B-B5F47A9CADDB}" type="sibTrans" cxnId="{0B679428-8FEC-4305-BF79-959FB79D3879}">
      <dgm:prSet/>
      <dgm:spPr/>
      <dgm:t>
        <a:bodyPr/>
        <a:lstStyle/>
        <a:p>
          <a:endParaRPr lang="en-US"/>
        </a:p>
      </dgm:t>
    </dgm:pt>
    <dgm:pt modelId="{8FA25594-32D0-4852-A112-75D0291E2279}">
      <dgm:prSet phldrT="[Text]" custT="1"/>
      <dgm:spPr/>
      <dgm:t>
        <a:bodyPr/>
        <a:lstStyle/>
        <a:p>
          <a:pPr>
            <a:buClr>
              <a:srgbClr val="000000"/>
            </a:buClr>
            <a:buSzPts val="1100"/>
            <a:buFont typeface="Arial" panose="020B0604020202020204" pitchFamily="34" charset="0"/>
            <a:buChar char="•"/>
          </a:pPr>
          <a:r>
            <a:rPr lang="en-US" sz="1100" dirty="0"/>
            <a:t>Return the case to DJS for informal supervision; or</a:t>
          </a:r>
        </a:p>
      </dgm:t>
    </dgm:pt>
    <dgm:pt modelId="{9277E428-1993-45DE-867A-385F7E3C613C}" type="parTrans" cxnId="{41C4BDEC-2705-4722-9B69-B94BA328D250}">
      <dgm:prSet/>
      <dgm:spPr/>
      <dgm:t>
        <a:bodyPr/>
        <a:lstStyle/>
        <a:p>
          <a:endParaRPr lang="en-US"/>
        </a:p>
      </dgm:t>
    </dgm:pt>
    <dgm:pt modelId="{2D5B7EF2-AB40-4001-88F3-1965D5DCD79C}" type="sibTrans" cxnId="{41C4BDEC-2705-4722-9B69-B94BA328D250}">
      <dgm:prSet/>
      <dgm:spPr/>
      <dgm:t>
        <a:bodyPr/>
        <a:lstStyle/>
        <a:p>
          <a:endParaRPr lang="en-US"/>
        </a:p>
      </dgm:t>
    </dgm:pt>
    <dgm:pt modelId="{F8B56537-FA55-4DEC-8231-87D7B81C6C14}">
      <dgm:prSet phldrT="[Text]" custT="1"/>
      <dgm:spPr/>
      <dgm:t>
        <a:bodyPr/>
        <a:lstStyle/>
        <a:p>
          <a:pPr>
            <a:buClr>
              <a:srgbClr val="000000"/>
            </a:buClr>
            <a:buSzPts val="1100"/>
            <a:buFont typeface="Arial" panose="020B0604020202020204" pitchFamily="34" charset="0"/>
            <a:buChar char="•"/>
          </a:pPr>
          <a:r>
            <a:rPr lang="en-US" sz="1100" dirty="0"/>
            <a:t>Find the youth not delinquent. </a:t>
          </a:r>
        </a:p>
      </dgm:t>
    </dgm:pt>
    <dgm:pt modelId="{38831A07-7E2C-4C73-B280-7CC2C49B9FC2}" type="parTrans" cxnId="{F1F58C7D-0F11-448E-8B98-F3C00F9A1A01}">
      <dgm:prSet/>
      <dgm:spPr/>
      <dgm:t>
        <a:bodyPr/>
        <a:lstStyle/>
        <a:p>
          <a:endParaRPr lang="en-US"/>
        </a:p>
      </dgm:t>
    </dgm:pt>
    <dgm:pt modelId="{1F77AE0C-595B-4043-817D-4C5FE60FA365}" type="sibTrans" cxnId="{F1F58C7D-0F11-448E-8B98-F3C00F9A1A01}">
      <dgm:prSet/>
      <dgm:spPr/>
      <dgm:t>
        <a:bodyPr/>
        <a:lstStyle/>
        <a:p>
          <a:endParaRPr lang="en-US"/>
        </a:p>
      </dgm:t>
    </dgm:pt>
    <dgm:pt modelId="{4A67E567-7285-4BC6-AC8A-B6FF8460D4ED}" type="pres">
      <dgm:prSet presAssocID="{4EAAA22C-EE24-45C8-B4B7-250228142C21}" presName="linearFlow" presStyleCnt="0">
        <dgm:presLayoutVars>
          <dgm:dir/>
          <dgm:animLvl val="lvl"/>
          <dgm:resizeHandles val="exact"/>
        </dgm:presLayoutVars>
      </dgm:prSet>
      <dgm:spPr/>
    </dgm:pt>
    <dgm:pt modelId="{CFBA30BD-0BF9-42A2-B9F2-07B5D1F6BA08}" type="pres">
      <dgm:prSet presAssocID="{35C91794-8692-4A84-B36A-F9B93AB4AC06}" presName="composite" presStyleCnt="0"/>
      <dgm:spPr/>
    </dgm:pt>
    <dgm:pt modelId="{062FDD59-E0EF-4A59-BA49-D22CDBA8FEF3}" type="pres">
      <dgm:prSet presAssocID="{35C91794-8692-4A84-B36A-F9B93AB4AC06}" presName="parTx" presStyleLbl="node1" presStyleIdx="0" presStyleCnt="4">
        <dgm:presLayoutVars>
          <dgm:chMax val="0"/>
          <dgm:chPref val="0"/>
          <dgm:bulletEnabled val="1"/>
        </dgm:presLayoutVars>
      </dgm:prSet>
      <dgm:spPr/>
    </dgm:pt>
    <dgm:pt modelId="{71E4B0D5-1797-479B-93C7-E1D134F8171B}" type="pres">
      <dgm:prSet presAssocID="{35C91794-8692-4A84-B36A-F9B93AB4AC06}" presName="parSh" presStyleLbl="node1" presStyleIdx="0" presStyleCnt="4"/>
      <dgm:spPr/>
    </dgm:pt>
    <dgm:pt modelId="{BFD56584-3CC1-4BD6-AE9B-7D10414A0B3D}" type="pres">
      <dgm:prSet presAssocID="{35C91794-8692-4A84-B36A-F9B93AB4AC06}" presName="desTx" presStyleLbl="fgAcc1" presStyleIdx="0" presStyleCnt="4">
        <dgm:presLayoutVars>
          <dgm:bulletEnabled val="1"/>
        </dgm:presLayoutVars>
      </dgm:prSet>
      <dgm:spPr/>
    </dgm:pt>
    <dgm:pt modelId="{8D96DE9D-1588-4951-A843-1AB492B2A59B}" type="pres">
      <dgm:prSet presAssocID="{AB3E5D6E-FB70-4F5F-85C6-81B561357E21}" presName="sibTrans" presStyleLbl="sibTrans2D1" presStyleIdx="0" presStyleCnt="3"/>
      <dgm:spPr/>
    </dgm:pt>
    <dgm:pt modelId="{DBA21FE3-1D90-4E75-B709-FAE459D3C1DC}" type="pres">
      <dgm:prSet presAssocID="{AB3E5D6E-FB70-4F5F-85C6-81B561357E21}" presName="connTx" presStyleLbl="sibTrans2D1" presStyleIdx="0" presStyleCnt="3"/>
      <dgm:spPr/>
    </dgm:pt>
    <dgm:pt modelId="{E95D4074-8379-4716-B738-82D9A04C1DE7}" type="pres">
      <dgm:prSet presAssocID="{D6FD5070-6D53-49BA-A42C-9F5397A10AE3}" presName="composite" presStyleCnt="0"/>
      <dgm:spPr/>
    </dgm:pt>
    <dgm:pt modelId="{C0CFC2A1-E80C-4739-A83D-5C952247C8DA}" type="pres">
      <dgm:prSet presAssocID="{D6FD5070-6D53-49BA-A42C-9F5397A10AE3}" presName="parTx" presStyleLbl="node1" presStyleIdx="0" presStyleCnt="4">
        <dgm:presLayoutVars>
          <dgm:chMax val="0"/>
          <dgm:chPref val="0"/>
          <dgm:bulletEnabled val="1"/>
        </dgm:presLayoutVars>
      </dgm:prSet>
      <dgm:spPr/>
    </dgm:pt>
    <dgm:pt modelId="{38ABE95D-6960-493B-B218-28CEA08C37D8}" type="pres">
      <dgm:prSet presAssocID="{D6FD5070-6D53-49BA-A42C-9F5397A10AE3}" presName="parSh" presStyleLbl="node1" presStyleIdx="1" presStyleCnt="4"/>
      <dgm:spPr/>
    </dgm:pt>
    <dgm:pt modelId="{E8CF3BB5-3578-4AA9-BD84-DE087607E125}" type="pres">
      <dgm:prSet presAssocID="{D6FD5070-6D53-49BA-A42C-9F5397A10AE3}" presName="desTx" presStyleLbl="fgAcc1" presStyleIdx="1" presStyleCnt="4" custScaleX="116783">
        <dgm:presLayoutVars>
          <dgm:bulletEnabled val="1"/>
        </dgm:presLayoutVars>
      </dgm:prSet>
      <dgm:spPr/>
    </dgm:pt>
    <dgm:pt modelId="{34B68767-C3DE-4BD5-9277-15A96F58A634}" type="pres">
      <dgm:prSet presAssocID="{29894EC8-B7D4-4C5B-8599-51A29E2DEB79}" presName="sibTrans" presStyleLbl="sibTrans2D1" presStyleIdx="1" presStyleCnt="3"/>
      <dgm:spPr/>
    </dgm:pt>
    <dgm:pt modelId="{B693BE71-754F-4580-B1C9-FD58A82305D4}" type="pres">
      <dgm:prSet presAssocID="{29894EC8-B7D4-4C5B-8599-51A29E2DEB79}" presName="connTx" presStyleLbl="sibTrans2D1" presStyleIdx="1" presStyleCnt="3"/>
      <dgm:spPr/>
    </dgm:pt>
    <dgm:pt modelId="{E9E99BB9-81B0-48CC-BDF3-654754971815}" type="pres">
      <dgm:prSet presAssocID="{D98AE8F0-030E-4E15-AB17-D0456AB33757}" presName="composite" presStyleCnt="0"/>
      <dgm:spPr/>
    </dgm:pt>
    <dgm:pt modelId="{9FB2043D-700F-4E0C-AEB0-B67A1F1CC4F9}" type="pres">
      <dgm:prSet presAssocID="{D98AE8F0-030E-4E15-AB17-D0456AB33757}" presName="parTx" presStyleLbl="node1" presStyleIdx="1" presStyleCnt="4">
        <dgm:presLayoutVars>
          <dgm:chMax val="0"/>
          <dgm:chPref val="0"/>
          <dgm:bulletEnabled val="1"/>
        </dgm:presLayoutVars>
      </dgm:prSet>
      <dgm:spPr/>
    </dgm:pt>
    <dgm:pt modelId="{E1769E17-B803-4267-8C2C-252F440460D8}" type="pres">
      <dgm:prSet presAssocID="{D98AE8F0-030E-4E15-AB17-D0456AB33757}" presName="parSh" presStyleLbl="node1" presStyleIdx="2" presStyleCnt="4"/>
      <dgm:spPr/>
    </dgm:pt>
    <dgm:pt modelId="{74A02FE2-B319-4DF6-AD7F-7EF22D7AF237}" type="pres">
      <dgm:prSet presAssocID="{D98AE8F0-030E-4E15-AB17-D0456AB33757}" presName="desTx" presStyleLbl="fgAcc1" presStyleIdx="2" presStyleCnt="4" custLinFactNeighborX="-3372" custLinFactNeighborY="-1951">
        <dgm:presLayoutVars>
          <dgm:bulletEnabled val="1"/>
        </dgm:presLayoutVars>
      </dgm:prSet>
      <dgm:spPr/>
    </dgm:pt>
    <dgm:pt modelId="{1DF58B46-8FCA-4859-9433-C9503DCBD6B4}" type="pres">
      <dgm:prSet presAssocID="{FC2E01CF-6ACB-4050-BB3C-B331A6B09DE0}" presName="sibTrans" presStyleLbl="sibTrans2D1" presStyleIdx="2" presStyleCnt="3"/>
      <dgm:spPr/>
    </dgm:pt>
    <dgm:pt modelId="{DFB62B11-183C-4F6B-B17C-ED4DA23DF07F}" type="pres">
      <dgm:prSet presAssocID="{FC2E01CF-6ACB-4050-BB3C-B331A6B09DE0}" presName="connTx" presStyleLbl="sibTrans2D1" presStyleIdx="2" presStyleCnt="3"/>
      <dgm:spPr/>
    </dgm:pt>
    <dgm:pt modelId="{6F237CB6-8224-40A7-9A29-580E6472979A}" type="pres">
      <dgm:prSet presAssocID="{E116D4C4-4665-404C-B0F4-0C16E30071C6}" presName="composite" presStyleCnt="0"/>
      <dgm:spPr/>
    </dgm:pt>
    <dgm:pt modelId="{9718953C-24E0-4246-8202-93C5C7A44E36}" type="pres">
      <dgm:prSet presAssocID="{E116D4C4-4665-404C-B0F4-0C16E30071C6}" presName="parTx" presStyleLbl="node1" presStyleIdx="2" presStyleCnt="4">
        <dgm:presLayoutVars>
          <dgm:chMax val="0"/>
          <dgm:chPref val="0"/>
          <dgm:bulletEnabled val="1"/>
        </dgm:presLayoutVars>
      </dgm:prSet>
      <dgm:spPr/>
    </dgm:pt>
    <dgm:pt modelId="{3FD65820-B387-4463-9668-E1BC3E3E1B81}" type="pres">
      <dgm:prSet presAssocID="{E116D4C4-4665-404C-B0F4-0C16E30071C6}" presName="parSh" presStyleLbl="node1" presStyleIdx="3" presStyleCnt="4"/>
      <dgm:spPr/>
    </dgm:pt>
    <dgm:pt modelId="{40284A3C-F939-41C9-A4D9-5D438327BE7B}" type="pres">
      <dgm:prSet presAssocID="{E116D4C4-4665-404C-B0F4-0C16E30071C6}" presName="desTx" presStyleLbl="fgAcc1" presStyleIdx="3" presStyleCnt="4">
        <dgm:presLayoutVars>
          <dgm:bulletEnabled val="1"/>
        </dgm:presLayoutVars>
      </dgm:prSet>
      <dgm:spPr/>
    </dgm:pt>
  </dgm:ptLst>
  <dgm:cxnLst>
    <dgm:cxn modelId="{B11BC910-F917-41CB-8223-2D8E4B62486A}" type="presOf" srcId="{E116D4C4-4665-404C-B0F4-0C16E30071C6}" destId="{9718953C-24E0-4246-8202-93C5C7A44E36}" srcOrd="0" destOrd="0" presId="urn:microsoft.com/office/officeart/2005/8/layout/process3"/>
    <dgm:cxn modelId="{34F5CB13-4A6B-4AA0-B339-FA2CC709DF24}" type="presOf" srcId="{8FA25594-32D0-4852-A112-75D0291E2279}" destId="{E8CF3BB5-3578-4AA9-BD84-DE087607E125}" srcOrd="0" destOrd="2" presId="urn:microsoft.com/office/officeart/2005/8/layout/process3"/>
    <dgm:cxn modelId="{838CAD15-C1BF-4BA8-991D-68FAD9477F27}" type="presOf" srcId="{6BC4948C-C4BA-47FA-9394-AE960B0CBF11}" destId="{40284A3C-F939-41C9-A4D9-5D438327BE7B}" srcOrd="0" destOrd="1" presId="urn:microsoft.com/office/officeart/2005/8/layout/process3"/>
    <dgm:cxn modelId="{05069A18-4AED-4DA3-B1FF-BDAA4F3DCD9C}" type="presOf" srcId="{35C91794-8692-4A84-B36A-F9B93AB4AC06}" destId="{71E4B0D5-1797-479B-93C7-E1D134F8171B}" srcOrd="1" destOrd="0" presId="urn:microsoft.com/office/officeart/2005/8/layout/process3"/>
    <dgm:cxn modelId="{87F4AD18-CB29-4FA6-BFF0-2074DCAD763A}" srcId="{1CB6FABD-B0EA-48D4-B29B-2283DBE707DA}" destId="{DE608C51-6829-44D6-A975-905AE6228B85}" srcOrd="1" destOrd="0" parTransId="{BE09352D-7D8F-414E-A9EC-034FB2F48B59}" sibTransId="{BC7EDBF3-05FA-4C72-977C-7180D6AA5E3C}"/>
    <dgm:cxn modelId="{D7289B22-FB1E-4528-9FDD-184253471B07}" type="presOf" srcId="{D6FD5070-6D53-49BA-A42C-9F5397A10AE3}" destId="{38ABE95D-6960-493B-B218-28CEA08C37D8}" srcOrd="1" destOrd="0" presId="urn:microsoft.com/office/officeart/2005/8/layout/process3"/>
    <dgm:cxn modelId="{7E63E722-25D0-4A9D-9F8A-3CA18B010964}" srcId="{D6FD5070-6D53-49BA-A42C-9F5397A10AE3}" destId="{ADAD1F4A-AF16-4072-B229-6F506F0386C4}" srcOrd="0" destOrd="0" parTransId="{B0C63189-1CCA-43AE-9BCD-948A5DCEDA7B}" sibTransId="{C36338F3-AD3E-49AD-AC69-4C8BF3F44BE0}"/>
    <dgm:cxn modelId="{0B679428-8FEC-4305-BF79-959FB79D3879}" srcId="{ADAD1F4A-AF16-4072-B229-6F506F0386C4}" destId="{53B72CA2-4712-4736-AC7C-1DCE112088B2}" srcOrd="0" destOrd="0" parTransId="{A4454B74-BB92-4AD0-A242-EF9C6212B754}" sibTransId="{B0DCF9C5-7560-496E-A40B-B5F47A9CADDB}"/>
    <dgm:cxn modelId="{D3EAD82C-BC08-43BC-B10D-7A791140FC36}" type="presOf" srcId="{42C4F702-CA0F-460C-86DA-6AB8DD7D8580}" destId="{BFD56584-3CC1-4BD6-AE9B-7D10414A0B3D}" srcOrd="0" destOrd="1" presId="urn:microsoft.com/office/officeart/2005/8/layout/process3"/>
    <dgm:cxn modelId="{A0851030-BE14-44D5-80D7-8E9873AAC5A5}" srcId="{2CF781C3-BF92-4F6F-9331-BA1E9764163C}" destId="{E01CCE94-4132-48AE-AB9A-3992C171D37C}" srcOrd="2" destOrd="0" parTransId="{915DB53E-B6DA-4051-890C-2FDF2DF2762C}" sibTransId="{9ECD3A02-8610-49BD-A7B5-6C5F19EADE8F}"/>
    <dgm:cxn modelId="{EB60E333-9F19-40FC-903A-1CDE15A3CC77}" srcId="{D98AE8F0-030E-4E15-AB17-D0456AB33757}" destId="{CB559664-BF2F-4274-AB16-8FAE1CCEBB03}" srcOrd="0" destOrd="0" parTransId="{A96FA969-4FDE-4FD0-9286-0A46F2A4682F}" sibTransId="{2247C082-844E-44E4-812F-C83C4923E78B}"/>
    <dgm:cxn modelId="{D3A8093C-927D-47A8-A0E0-EE3DBA244026}" type="presOf" srcId="{F771F6D3-8F79-4956-A202-70D646787BB8}" destId="{40284A3C-F939-41C9-A4D9-5D438327BE7B}" srcOrd="0" destOrd="3" presId="urn:microsoft.com/office/officeart/2005/8/layout/process3"/>
    <dgm:cxn modelId="{DC0A235D-2431-4BBA-BC4C-339C23CD1B46}" type="presOf" srcId="{AB3E5D6E-FB70-4F5F-85C6-81B561357E21}" destId="{DBA21FE3-1D90-4E75-B709-FAE459D3C1DC}" srcOrd="1" destOrd="0" presId="urn:microsoft.com/office/officeart/2005/8/layout/process3"/>
    <dgm:cxn modelId="{62C8E845-4DDD-439B-9A49-30CBDFBB4E3E}" type="presOf" srcId="{6946A33E-5F9F-4D37-991E-EDD0AA239672}" destId="{BFD56584-3CC1-4BD6-AE9B-7D10414A0B3D}" srcOrd="0" destOrd="2" presId="urn:microsoft.com/office/officeart/2005/8/layout/process3"/>
    <dgm:cxn modelId="{EA8CF048-EA14-4191-A0E4-7FDEFA7231C0}" type="presOf" srcId="{29894EC8-B7D4-4C5B-8599-51A29E2DEB79}" destId="{34B68767-C3DE-4BD5-9277-15A96F58A634}" srcOrd="0" destOrd="0" presId="urn:microsoft.com/office/officeart/2005/8/layout/process3"/>
    <dgm:cxn modelId="{366A1A6E-384E-4A5D-A3F0-13DDFFB321AB}" srcId="{4EAAA22C-EE24-45C8-B4B7-250228142C21}" destId="{35C91794-8692-4A84-B36A-F9B93AB4AC06}" srcOrd="0" destOrd="0" parTransId="{B31CA20B-98FF-48D4-9E65-D4001FE277E6}" sibTransId="{AB3E5D6E-FB70-4F5F-85C6-81B561357E21}"/>
    <dgm:cxn modelId="{743CC16E-117A-4892-A67A-30EB3795BE55}" type="presOf" srcId="{FC2E01CF-6ACB-4050-BB3C-B331A6B09DE0}" destId="{1DF58B46-8FCA-4859-9433-C9503DCBD6B4}" srcOrd="0" destOrd="0" presId="urn:microsoft.com/office/officeart/2005/8/layout/process3"/>
    <dgm:cxn modelId="{44495B4F-6CA2-4894-A229-0F92466CAB42}" type="presOf" srcId="{2CF781C3-BF92-4F6F-9331-BA1E9764163C}" destId="{BFD56584-3CC1-4BD6-AE9B-7D10414A0B3D}" srcOrd="0" destOrd="0" presId="urn:microsoft.com/office/officeart/2005/8/layout/process3"/>
    <dgm:cxn modelId="{DDCB6950-41DA-481B-822D-896D94EA1FA4}" type="presOf" srcId="{4EAAA22C-EE24-45C8-B4B7-250228142C21}" destId="{4A67E567-7285-4BC6-AC8A-B6FF8460D4ED}" srcOrd="0" destOrd="0" presId="urn:microsoft.com/office/officeart/2005/8/layout/process3"/>
    <dgm:cxn modelId="{80BE8F54-4A8F-4547-B62F-3083FB1EC6DF}" type="presOf" srcId="{DE608C51-6829-44D6-A975-905AE6228B85}" destId="{40284A3C-F939-41C9-A4D9-5D438327BE7B}" srcOrd="0" destOrd="2" presId="urn:microsoft.com/office/officeart/2005/8/layout/process3"/>
    <dgm:cxn modelId="{F1804B57-A83A-4EC9-AF75-8896C78DAC44}" type="presOf" srcId="{FC2E01CF-6ACB-4050-BB3C-B331A6B09DE0}" destId="{DFB62B11-183C-4F6B-B17C-ED4DA23DF07F}" srcOrd="1" destOrd="0" presId="urn:microsoft.com/office/officeart/2005/8/layout/process3"/>
    <dgm:cxn modelId="{D39F7B7C-0582-4E0C-90E4-5F16D17F9338}" srcId="{4EAAA22C-EE24-45C8-B4B7-250228142C21}" destId="{D98AE8F0-030E-4E15-AB17-D0456AB33757}" srcOrd="2" destOrd="0" parTransId="{233C2D5C-E420-4D8E-902D-B0D2FC7545DB}" sibTransId="{FC2E01CF-6ACB-4050-BB3C-B331A6B09DE0}"/>
    <dgm:cxn modelId="{F1F58C7D-0F11-448E-8B98-F3C00F9A1A01}" srcId="{ADAD1F4A-AF16-4072-B229-6F506F0386C4}" destId="{F8B56537-FA55-4DEC-8231-87D7B81C6C14}" srcOrd="2" destOrd="0" parTransId="{38831A07-7E2C-4C73-B280-7CC2C49B9FC2}" sibTransId="{1F77AE0C-595B-4043-817D-4C5FE60FA365}"/>
    <dgm:cxn modelId="{1580E681-E7E2-48C8-8AF7-72B0E76E81DC}" srcId="{2CF781C3-BF92-4F6F-9331-BA1E9764163C}" destId="{42C4F702-CA0F-460C-86DA-6AB8DD7D8580}" srcOrd="0" destOrd="0" parTransId="{1466EAAD-2795-420E-A1FF-02FF33D3F665}" sibTransId="{A63BFE40-D524-4D0E-879F-21056A47C8A1}"/>
    <dgm:cxn modelId="{450EF681-3887-4C6C-9B4D-78F1B2C7FE68}" type="presOf" srcId="{ADAD1F4A-AF16-4072-B229-6F506F0386C4}" destId="{E8CF3BB5-3578-4AA9-BD84-DE087607E125}" srcOrd="0" destOrd="0" presId="urn:microsoft.com/office/officeart/2005/8/layout/process3"/>
    <dgm:cxn modelId="{5A7DA883-3748-4C27-935B-062DDEE9CEF5}" type="presOf" srcId="{F8B56537-FA55-4DEC-8231-87D7B81C6C14}" destId="{E8CF3BB5-3578-4AA9-BD84-DE087607E125}" srcOrd="0" destOrd="3" presId="urn:microsoft.com/office/officeart/2005/8/layout/process3"/>
    <dgm:cxn modelId="{B5A58A8A-7DAB-4EA5-A812-25A9D3A19C4F}" srcId="{E116D4C4-4665-404C-B0F4-0C16E30071C6}" destId="{1CB6FABD-B0EA-48D4-B29B-2283DBE707DA}" srcOrd="0" destOrd="0" parTransId="{FE67DA23-2328-4977-B616-B81206238533}" sibTransId="{9ABCA25B-16EE-403B-8752-0C3BB4525A10}"/>
    <dgm:cxn modelId="{C617FF96-C4C0-4D9B-AD58-2422B5BFFB41}" srcId="{2CF781C3-BF92-4F6F-9331-BA1E9764163C}" destId="{6946A33E-5F9F-4D37-991E-EDD0AA239672}" srcOrd="1" destOrd="0" parTransId="{8B6FC03B-75DC-4376-A243-BE8B807D734B}" sibTransId="{7CFE8EBF-4D79-4E77-8A67-82B36EFD69ED}"/>
    <dgm:cxn modelId="{3EE766A2-28D2-440C-A2E3-109C89B33C1B}" type="presOf" srcId="{D98AE8F0-030E-4E15-AB17-D0456AB33757}" destId="{9FB2043D-700F-4E0C-AEB0-B67A1F1CC4F9}" srcOrd="0" destOrd="0" presId="urn:microsoft.com/office/officeart/2005/8/layout/process3"/>
    <dgm:cxn modelId="{BBB80CA5-69C6-43F6-BF20-BAA98916B720}" type="presOf" srcId="{CB559664-BF2F-4274-AB16-8FAE1CCEBB03}" destId="{74A02FE2-B319-4DF6-AD7F-7EF22D7AF237}" srcOrd="0" destOrd="0" presId="urn:microsoft.com/office/officeart/2005/8/layout/process3"/>
    <dgm:cxn modelId="{E0DA9FA5-8C50-402B-A309-A3C73797DE65}" type="presOf" srcId="{E116D4C4-4665-404C-B0F4-0C16E30071C6}" destId="{3FD65820-B387-4463-9668-E1BC3E3E1B81}" srcOrd="1" destOrd="0" presId="urn:microsoft.com/office/officeart/2005/8/layout/process3"/>
    <dgm:cxn modelId="{E5B2B1AA-F79D-4305-8E57-FD32CF3E6509}" type="presOf" srcId="{1CB6FABD-B0EA-48D4-B29B-2283DBE707DA}" destId="{40284A3C-F939-41C9-A4D9-5D438327BE7B}" srcOrd="0" destOrd="0" presId="urn:microsoft.com/office/officeart/2005/8/layout/process3"/>
    <dgm:cxn modelId="{7C5283AB-187C-4F2A-8413-5309DA50F928}" type="presOf" srcId="{29894EC8-B7D4-4C5B-8599-51A29E2DEB79}" destId="{B693BE71-754F-4580-B1C9-FD58A82305D4}" srcOrd="1" destOrd="0" presId="urn:microsoft.com/office/officeart/2005/8/layout/process3"/>
    <dgm:cxn modelId="{D9BB64B9-C372-4A19-93B3-BBC598E6F0EE}" srcId="{1CB6FABD-B0EA-48D4-B29B-2283DBE707DA}" destId="{F771F6D3-8F79-4956-A202-70D646787BB8}" srcOrd="2" destOrd="0" parTransId="{85EB1EDD-3BA6-443E-B5E9-D1224A21F36B}" sibTransId="{E36A3923-B22E-4F16-BEC8-41D47112C6AE}"/>
    <dgm:cxn modelId="{A2956EBC-DDE3-481B-B3F3-32A72A0E2FF3}" type="presOf" srcId="{53B72CA2-4712-4736-AC7C-1DCE112088B2}" destId="{E8CF3BB5-3578-4AA9-BD84-DE087607E125}" srcOrd="0" destOrd="1" presId="urn:microsoft.com/office/officeart/2005/8/layout/process3"/>
    <dgm:cxn modelId="{A25201BE-CC59-4DA1-AD21-F53B2B4F4389}" type="presOf" srcId="{AB3E5D6E-FB70-4F5F-85C6-81B561357E21}" destId="{8D96DE9D-1588-4951-A843-1AB492B2A59B}" srcOrd="0" destOrd="0" presId="urn:microsoft.com/office/officeart/2005/8/layout/process3"/>
    <dgm:cxn modelId="{97320ABE-DF88-4819-A44B-68498639BE15}" type="presOf" srcId="{35C91794-8692-4A84-B36A-F9B93AB4AC06}" destId="{062FDD59-E0EF-4A59-BA49-D22CDBA8FEF3}" srcOrd="0" destOrd="0" presId="urn:microsoft.com/office/officeart/2005/8/layout/process3"/>
    <dgm:cxn modelId="{5AE386C3-5B18-4118-B3AB-99F416F516C0}" type="presOf" srcId="{E01CCE94-4132-48AE-AB9A-3992C171D37C}" destId="{BFD56584-3CC1-4BD6-AE9B-7D10414A0B3D}" srcOrd="0" destOrd="3" presId="urn:microsoft.com/office/officeart/2005/8/layout/process3"/>
    <dgm:cxn modelId="{0AB727C8-9308-4E0D-969A-7AA212577339}" srcId="{4EAAA22C-EE24-45C8-B4B7-250228142C21}" destId="{D6FD5070-6D53-49BA-A42C-9F5397A10AE3}" srcOrd="1" destOrd="0" parTransId="{026B4A36-82BD-4C22-AD53-2CCE997474F0}" sibTransId="{29894EC8-B7D4-4C5B-8599-51A29E2DEB79}"/>
    <dgm:cxn modelId="{DD1F05CA-F7E6-4000-B27A-19452A725AF0}" type="presOf" srcId="{D98AE8F0-030E-4E15-AB17-D0456AB33757}" destId="{E1769E17-B803-4267-8C2C-252F440460D8}" srcOrd="1" destOrd="0" presId="urn:microsoft.com/office/officeart/2005/8/layout/process3"/>
    <dgm:cxn modelId="{BC6FF2CC-6B68-49A1-BBE0-76813C3D5455}" srcId="{1CB6FABD-B0EA-48D4-B29B-2283DBE707DA}" destId="{6BC4948C-C4BA-47FA-9394-AE960B0CBF11}" srcOrd="0" destOrd="0" parTransId="{F94B021B-DD66-4DEF-A577-1E894D9EF11C}" sibTransId="{2C7CE538-DCDE-42B0-AFD6-05961D539E50}"/>
    <dgm:cxn modelId="{94BA70E6-F10C-4063-9B03-28C469EC1531}" type="presOf" srcId="{D6FD5070-6D53-49BA-A42C-9F5397A10AE3}" destId="{C0CFC2A1-E80C-4739-A83D-5C952247C8DA}" srcOrd="0" destOrd="0" presId="urn:microsoft.com/office/officeart/2005/8/layout/process3"/>
    <dgm:cxn modelId="{41C4BDEC-2705-4722-9B69-B94BA328D250}" srcId="{ADAD1F4A-AF16-4072-B229-6F506F0386C4}" destId="{8FA25594-32D0-4852-A112-75D0291E2279}" srcOrd="1" destOrd="0" parTransId="{9277E428-1993-45DE-867A-385F7E3C613C}" sibTransId="{2D5B7EF2-AB40-4001-88F3-1965D5DCD79C}"/>
    <dgm:cxn modelId="{8091FDFB-A542-49C5-9E06-5DC3AFEA58F0}" srcId="{4EAAA22C-EE24-45C8-B4B7-250228142C21}" destId="{E116D4C4-4665-404C-B0F4-0C16E30071C6}" srcOrd="3" destOrd="0" parTransId="{AC87361A-EB56-42A3-81FE-0417A65AB50C}" sibTransId="{08A0C0D8-2DA1-489B-9512-151F34A3A672}"/>
    <dgm:cxn modelId="{FDF2F0FE-1FA6-4775-803E-26EBB5DC5814}" srcId="{35C91794-8692-4A84-B36A-F9B93AB4AC06}" destId="{2CF781C3-BF92-4F6F-9331-BA1E9764163C}" srcOrd="0" destOrd="0" parTransId="{9F634C5B-8CE0-4426-AD08-257958FF5BCD}" sibTransId="{50871A4A-C6D5-4D96-B028-D38B63A85979}"/>
    <dgm:cxn modelId="{76F1712E-852F-4220-B996-9008B3920314}" type="presParOf" srcId="{4A67E567-7285-4BC6-AC8A-B6FF8460D4ED}" destId="{CFBA30BD-0BF9-42A2-B9F2-07B5D1F6BA08}" srcOrd="0" destOrd="0" presId="urn:microsoft.com/office/officeart/2005/8/layout/process3"/>
    <dgm:cxn modelId="{FB5FAFAA-BB63-45BD-A78C-882EB0AB1421}" type="presParOf" srcId="{CFBA30BD-0BF9-42A2-B9F2-07B5D1F6BA08}" destId="{062FDD59-E0EF-4A59-BA49-D22CDBA8FEF3}" srcOrd="0" destOrd="0" presId="urn:microsoft.com/office/officeart/2005/8/layout/process3"/>
    <dgm:cxn modelId="{BAE24352-C8E7-4778-A4F0-2179C05DCDE4}" type="presParOf" srcId="{CFBA30BD-0BF9-42A2-B9F2-07B5D1F6BA08}" destId="{71E4B0D5-1797-479B-93C7-E1D134F8171B}" srcOrd="1" destOrd="0" presId="urn:microsoft.com/office/officeart/2005/8/layout/process3"/>
    <dgm:cxn modelId="{A0F9F6FF-3CBF-4C07-B8A8-094B364B850B}" type="presParOf" srcId="{CFBA30BD-0BF9-42A2-B9F2-07B5D1F6BA08}" destId="{BFD56584-3CC1-4BD6-AE9B-7D10414A0B3D}" srcOrd="2" destOrd="0" presId="urn:microsoft.com/office/officeart/2005/8/layout/process3"/>
    <dgm:cxn modelId="{6FA762BD-7AE5-4470-B81E-A520D986907C}" type="presParOf" srcId="{4A67E567-7285-4BC6-AC8A-B6FF8460D4ED}" destId="{8D96DE9D-1588-4951-A843-1AB492B2A59B}" srcOrd="1" destOrd="0" presId="urn:microsoft.com/office/officeart/2005/8/layout/process3"/>
    <dgm:cxn modelId="{4D0E4B6D-817E-431D-8F7A-026D4B7F2474}" type="presParOf" srcId="{8D96DE9D-1588-4951-A843-1AB492B2A59B}" destId="{DBA21FE3-1D90-4E75-B709-FAE459D3C1DC}" srcOrd="0" destOrd="0" presId="urn:microsoft.com/office/officeart/2005/8/layout/process3"/>
    <dgm:cxn modelId="{70D3D651-EE0D-4D44-BFD3-9125AA7A83B6}" type="presParOf" srcId="{4A67E567-7285-4BC6-AC8A-B6FF8460D4ED}" destId="{E95D4074-8379-4716-B738-82D9A04C1DE7}" srcOrd="2" destOrd="0" presId="urn:microsoft.com/office/officeart/2005/8/layout/process3"/>
    <dgm:cxn modelId="{113D0FB6-F79E-4980-A01C-A3A40F16AD1C}" type="presParOf" srcId="{E95D4074-8379-4716-B738-82D9A04C1DE7}" destId="{C0CFC2A1-E80C-4739-A83D-5C952247C8DA}" srcOrd="0" destOrd="0" presId="urn:microsoft.com/office/officeart/2005/8/layout/process3"/>
    <dgm:cxn modelId="{188D88F9-27FC-48A0-A060-1A8499DF0533}" type="presParOf" srcId="{E95D4074-8379-4716-B738-82D9A04C1DE7}" destId="{38ABE95D-6960-493B-B218-28CEA08C37D8}" srcOrd="1" destOrd="0" presId="urn:microsoft.com/office/officeart/2005/8/layout/process3"/>
    <dgm:cxn modelId="{DF85A1B7-7DCE-4507-9806-48FFB13CD359}" type="presParOf" srcId="{E95D4074-8379-4716-B738-82D9A04C1DE7}" destId="{E8CF3BB5-3578-4AA9-BD84-DE087607E125}" srcOrd="2" destOrd="0" presId="urn:microsoft.com/office/officeart/2005/8/layout/process3"/>
    <dgm:cxn modelId="{874A7613-9815-485A-917B-9559E13C23AF}" type="presParOf" srcId="{4A67E567-7285-4BC6-AC8A-B6FF8460D4ED}" destId="{34B68767-C3DE-4BD5-9277-15A96F58A634}" srcOrd="3" destOrd="0" presId="urn:microsoft.com/office/officeart/2005/8/layout/process3"/>
    <dgm:cxn modelId="{A9F97D27-0E9F-455B-AF19-709F6F8332A1}" type="presParOf" srcId="{34B68767-C3DE-4BD5-9277-15A96F58A634}" destId="{B693BE71-754F-4580-B1C9-FD58A82305D4}" srcOrd="0" destOrd="0" presId="urn:microsoft.com/office/officeart/2005/8/layout/process3"/>
    <dgm:cxn modelId="{8F8325FE-E200-42B9-A87F-FFA76E4B9CA7}" type="presParOf" srcId="{4A67E567-7285-4BC6-AC8A-B6FF8460D4ED}" destId="{E9E99BB9-81B0-48CC-BDF3-654754971815}" srcOrd="4" destOrd="0" presId="urn:microsoft.com/office/officeart/2005/8/layout/process3"/>
    <dgm:cxn modelId="{8B401957-2116-49F5-8D00-FFA66A2C1DB1}" type="presParOf" srcId="{E9E99BB9-81B0-48CC-BDF3-654754971815}" destId="{9FB2043D-700F-4E0C-AEB0-B67A1F1CC4F9}" srcOrd="0" destOrd="0" presId="urn:microsoft.com/office/officeart/2005/8/layout/process3"/>
    <dgm:cxn modelId="{2A4EC6A4-5C9B-4931-B5BC-58D7607BE52A}" type="presParOf" srcId="{E9E99BB9-81B0-48CC-BDF3-654754971815}" destId="{E1769E17-B803-4267-8C2C-252F440460D8}" srcOrd="1" destOrd="0" presId="urn:microsoft.com/office/officeart/2005/8/layout/process3"/>
    <dgm:cxn modelId="{1917CBD0-E882-4F14-BAC8-6EEE791A9CC8}" type="presParOf" srcId="{E9E99BB9-81B0-48CC-BDF3-654754971815}" destId="{74A02FE2-B319-4DF6-AD7F-7EF22D7AF237}" srcOrd="2" destOrd="0" presId="urn:microsoft.com/office/officeart/2005/8/layout/process3"/>
    <dgm:cxn modelId="{60D91CD1-9877-4502-B97B-BF435E4655DA}" type="presParOf" srcId="{4A67E567-7285-4BC6-AC8A-B6FF8460D4ED}" destId="{1DF58B46-8FCA-4859-9433-C9503DCBD6B4}" srcOrd="5" destOrd="0" presId="urn:microsoft.com/office/officeart/2005/8/layout/process3"/>
    <dgm:cxn modelId="{16F3EF0B-3499-4353-AB02-3455F5B453C6}" type="presParOf" srcId="{1DF58B46-8FCA-4859-9433-C9503DCBD6B4}" destId="{DFB62B11-183C-4F6B-B17C-ED4DA23DF07F}" srcOrd="0" destOrd="0" presId="urn:microsoft.com/office/officeart/2005/8/layout/process3"/>
    <dgm:cxn modelId="{C903948E-FF94-4195-B0A2-BFAB07E3A140}" type="presParOf" srcId="{4A67E567-7285-4BC6-AC8A-B6FF8460D4ED}" destId="{6F237CB6-8224-40A7-9A29-580E6472979A}" srcOrd="6" destOrd="0" presId="urn:microsoft.com/office/officeart/2005/8/layout/process3"/>
    <dgm:cxn modelId="{345E2D22-BF4C-42C7-B172-CE6E00C0B6AD}" type="presParOf" srcId="{6F237CB6-8224-40A7-9A29-580E6472979A}" destId="{9718953C-24E0-4246-8202-93C5C7A44E36}" srcOrd="0" destOrd="0" presId="urn:microsoft.com/office/officeart/2005/8/layout/process3"/>
    <dgm:cxn modelId="{4D610B60-4AC6-4DCA-86BC-F7B846DF2A01}" type="presParOf" srcId="{6F237CB6-8224-40A7-9A29-580E6472979A}" destId="{3FD65820-B387-4463-9668-E1BC3E3E1B81}" srcOrd="1" destOrd="0" presId="urn:microsoft.com/office/officeart/2005/8/layout/process3"/>
    <dgm:cxn modelId="{23E8588D-553C-4839-BBA7-692181BB06E8}" type="presParOf" srcId="{6F237CB6-8224-40A7-9A29-580E6472979A}" destId="{40284A3C-F939-41C9-A4D9-5D438327BE7B}" srcOrd="2" destOrd="0" presId="urn:microsoft.com/office/officeart/2005/8/layout/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EAAA22C-EE24-45C8-B4B7-250228142C21}"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US"/>
        </a:p>
      </dgm:t>
    </dgm:pt>
    <dgm:pt modelId="{35C91794-8692-4A84-B36A-F9B93AB4AC06}">
      <dgm:prSet phldrT="[Text]" custT="1"/>
      <dgm:spPr>
        <a:solidFill>
          <a:srgbClr val="C00000"/>
        </a:solidFill>
      </dgm:spPr>
      <dgm:t>
        <a:bodyPr/>
        <a:lstStyle/>
        <a:p>
          <a:r>
            <a:rPr lang="en-US" sz="1100" b="1" dirty="0"/>
            <a:t>Disposition Hearing</a:t>
          </a:r>
        </a:p>
      </dgm:t>
    </dgm:pt>
    <dgm:pt modelId="{B31CA20B-98FF-48D4-9E65-D4001FE277E6}" type="parTrans" cxnId="{366A1A6E-384E-4A5D-A3F0-13DDFFB321AB}">
      <dgm:prSet/>
      <dgm:spPr/>
      <dgm:t>
        <a:bodyPr/>
        <a:lstStyle/>
        <a:p>
          <a:endParaRPr lang="en-US"/>
        </a:p>
      </dgm:t>
    </dgm:pt>
    <dgm:pt modelId="{AB3E5D6E-FB70-4F5F-85C6-81B561357E21}" type="sibTrans" cxnId="{366A1A6E-384E-4A5D-A3F0-13DDFFB321AB}">
      <dgm:prSet/>
      <dgm:spPr/>
      <dgm:t>
        <a:bodyPr/>
        <a:lstStyle/>
        <a:p>
          <a:endParaRPr lang="en-US" dirty="0"/>
        </a:p>
      </dgm:t>
    </dgm:pt>
    <dgm:pt modelId="{2CF781C3-BF92-4F6F-9331-BA1E9764163C}">
      <dgm:prSet phldrT="[Text]"/>
      <dgm:spPr/>
      <dgm:t>
        <a:bodyPr/>
        <a:lstStyle/>
        <a:p>
          <a:pPr>
            <a:buClr>
              <a:srgbClr val="000000"/>
            </a:buClr>
            <a:buSzPts val="1100"/>
            <a:buFont typeface="Arial" panose="020B0604020202020204" pitchFamily="34" charset="0"/>
            <a:buChar char="•"/>
          </a:pPr>
          <a:r>
            <a:rPr lang="en-US" dirty="0"/>
            <a:t>For youth who are found delinquent, the Court conducts a disposition hearing</a:t>
          </a:r>
        </a:p>
      </dgm:t>
    </dgm:pt>
    <dgm:pt modelId="{9F634C5B-8CE0-4426-AD08-257958FF5BCD}" type="parTrans" cxnId="{FDF2F0FE-1FA6-4775-803E-26EBB5DC5814}">
      <dgm:prSet/>
      <dgm:spPr/>
      <dgm:t>
        <a:bodyPr/>
        <a:lstStyle/>
        <a:p>
          <a:endParaRPr lang="en-US"/>
        </a:p>
      </dgm:t>
    </dgm:pt>
    <dgm:pt modelId="{50871A4A-C6D5-4D96-B028-D38B63A85979}" type="sibTrans" cxnId="{FDF2F0FE-1FA6-4775-803E-26EBB5DC5814}">
      <dgm:prSet/>
      <dgm:spPr/>
      <dgm:t>
        <a:bodyPr/>
        <a:lstStyle/>
        <a:p>
          <a:endParaRPr lang="en-US"/>
        </a:p>
      </dgm:t>
    </dgm:pt>
    <dgm:pt modelId="{D6FD5070-6D53-49BA-A42C-9F5397A10AE3}">
      <dgm:prSet phldrT="[Text]" custT="1"/>
      <dgm:spPr>
        <a:solidFill>
          <a:srgbClr val="C00000"/>
        </a:solidFill>
      </dgm:spPr>
      <dgm:t>
        <a:bodyPr/>
        <a:lstStyle/>
        <a:p>
          <a:r>
            <a:rPr lang="en-US" sz="1100" b="1" dirty="0"/>
            <a:t>Court Determined Placement</a:t>
          </a:r>
        </a:p>
      </dgm:t>
    </dgm:pt>
    <dgm:pt modelId="{026B4A36-82BD-4C22-AD53-2CCE997474F0}" type="parTrans" cxnId="{0AB727C8-9308-4E0D-969A-7AA212577339}">
      <dgm:prSet/>
      <dgm:spPr/>
      <dgm:t>
        <a:bodyPr/>
        <a:lstStyle/>
        <a:p>
          <a:endParaRPr lang="en-US"/>
        </a:p>
      </dgm:t>
    </dgm:pt>
    <dgm:pt modelId="{29894EC8-B7D4-4C5B-8599-51A29E2DEB79}" type="sibTrans" cxnId="{0AB727C8-9308-4E0D-969A-7AA212577339}">
      <dgm:prSet/>
      <dgm:spPr/>
      <dgm:t>
        <a:bodyPr/>
        <a:lstStyle/>
        <a:p>
          <a:endParaRPr lang="en-US"/>
        </a:p>
      </dgm:t>
    </dgm:pt>
    <dgm:pt modelId="{ADAD1F4A-AF16-4072-B229-6F506F0386C4}">
      <dgm:prSet phldrT="[Text]"/>
      <dgm:spPr/>
      <dgm:t>
        <a:bodyPr/>
        <a:lstStyle/>
        <a:p>
          <a:pPr>
            <a:buClr>
              <a:srgbClr val="000000"/>
            </a:buClr>
            <a:buSzPts val="1100"/>
            <a:buFont typeface="Arial" panose="020B0604020202020204" pitchFamily="34" charset="0"/>
            <a:buChar char="•"/>
          </a:pPr>
          <a:r>
            <a:rPr lang="en-US" dirty="0"/>
            <a:t>At the Disposition Hearing, the Court can choose to place the youth: </a:t>
          </a:r>
        </a:p>
      </dgm:t>
    </dgm:pt>
    <dgm:pt modelId="{B0C63189-1CCA-43AE-9BCD-948A5DCEDA7B}" type="parTrans" cxnId="{7E63E722-25D0-4A9D-9F8A-3CA18B010964}">
      <dgm:prSet/>
      <dgm:spPr/>
      <dgm:t>
        <a:bodyPr/>
        <a:lstStyle/>
        <a:p>
          <a:endParaRPr lang="en-US"/>
        </a:p>
      </dgm:t>
    </dgm:pt>
    <dgm:pt modelId="{C36338F3-AD3E-49AD-AC69-4C8BF3F44BE0}" type="sibTrans" cxnId="{7E63E722-25D0-4A9D-9F8A-3CA18B010964}">
      <dgm:prSet/>
      <dgm:spPr/>
      <dgm:t>
        <a:bodyPr/>
        <a:lstStyle/>
        <a:p>
          <a:endParaRPr lang="en-US"/>
        </a:p>
      </dgm:t>
    </dgm:pt>
    <dgm:pt modelId="{1B62C7C5-66D4-4ABC-88A6-E90943B18CE1}">
      <dgm:prSet phldrT="[Text]"/>
      <dgm:spPr/>
      <dgm:t>
        <a:bodyPr/>
        <a:lstStyle/>
        <a:p>
          <a:pPr>
            <a:buClr>
              <a:srgbClr val="000000"/>
            </a:buClr>
            <a:buSzPts val="1100"/>
            <a:buFont typeface="Arial" panose="020B0604020202020204" pitchFamily="34" charset="0"/>
            <a:buChar char="•"/>
          </a:pPr>
          <a:r>
            <a:rPr lang="en-US" dirty="0"/>
            <a:t>In out of home placement</a:t>
          </a:r>
        </a:p>
      </dgm:t>
    </dgm:pt>
    <dgm:pt modelId="{D9A904F9-FA07-4500-A9AF-46F2CB330F65}" type="parTrans" cxnId="{D0DB2A14-27E8-4B7F-BD3A-F85EC917EB96}">
      <dgm:prSet/>
      <dgm:spPr/>
      <dgm:t>
        <a:bodyPr/>
        <a:lstStyle/>
        <a:p>
          <a:endParaRPr lang="en-US"/>
        </a:p>
      </dgm:t>
    </dgm:pt>
    <dgm:pt modelId="{E3F818FD-BBEA-4158-A58E-AC53006E3D57}" type="sibTrans" cxnId="{D0DB2A14-27E8-4B7F-BD3A-F85EC917EB96}">
      <dgm:prSet/>
      <dgm:spPr/>
      <dgm:t>
        <a:bodyPr/>
        <a:lstStyle/>
        <a:p>
          <a:endParaRPr lang="en-US"/>
        </a:p>
      </dgm:t>
    </dgm:pt>
    <dgm:pt modelId="{571AE7C4-523C-440B-91D6-87A8EB3F3995}">
      <dgm:prSet phldrT="[Text]"/>
      <dgm:spPr/>
      <dgm:t>
        <a:bodyPr/>
        <a:lstStyle/>
        <a:p>
          <a:pPr>
            <a:buClr>
              <a:srgbClr val="000000"/>
            </a:buClr>
            <a:buSzPts val="1100"/>
            <a:buFont typeface="Arial" panose="020B0604020202020204" pitchFamily="34" charset="0"/>
            <a:buChar char="•"/>
          </a:pPr>
          <a:r>
            <a:rPr lang="en-US" dirty="0"/>
            <a:t>On probation through DJS</a:t>
          </a:r>
        </a:p>
      </dgm:t>
    </dgm:pt>
    <dgm:pt modelId="{FC920BEE-6CB7-4121-8548-8059987DFFA8}" type="parTrans" cxnId="{ABEB2787-6593-4747-8A4A-65AAEA260338}">
      <dgm:prSet/>
      <dgm:spPr/>
      <dgm:t>
        <a:bodyPr/>
        <a:lstStyle/>
        <a:p>
          <a:endParaRPr lang="en-US"/>
        </a:p>
      </dgm:t>
    </dgm:pt>
    <dgm:pt modelId="{1A4054C7-145A-449E-BED6-162A5EC82CEF}" type="sibTrans" cxnId="{ABEB2787-6593-4747-8A4A-65AAEA260338}">
      <dgm:prSet/>
      <dgm:spPr/>
      <dgm:t>
        <a:bodyPr/>
        <a:lstStyle/>
        <a:p>
          <a:endParaRPr lang="en-US"/>
        </a:p>
      </dgm:t>
    </dgm:pt>
    <dgm:pt modelId="{4A67E567-7285-4BC6-AC8A-B6FF8460D4ED}" type="pres">
      <dgm:prSet presAssocID="{4EAAA22C-EE24-45C8-B4B7-250228142C21}" presName="linearFlow" presStyleCnt="0">
        <dgm:presLayoutVars>
          <dgm:dir/>
          <dgm:animLvl val="lvl"/>
          <dgm:resizeHandles val="exact"/>
        </dgm:presLayoutVars>
      </dgm:prSet>
      <dgm:spPr/>
    </dgm:pt>
    <dgm:pt modelId="{CFBA30BD-0BF9-42A2-B9F2-07B5D1F6BA08}" type="pres">
      <dgm:prSet presAssocID="{35C91794-8692-4A84-B36A-F9B93AB4AC06}" presName="composite" presStyleCnt="0"/>
      <dgm:spPr/>
    </dgm:pt>
    <dgm:pt modelId="{062FDD59-E0EF-4A59-BA49-D22CDBA8FEF3}" type="pres">
      <dgm:prSet presAssocID="{35C91794-8692-4A84-B36A-F9B93AB4AC06}" presName="parTx" presStyleLbl="node1" presStyleIdx="0" presStyleCnt="2">
        <dgm:presLayoutVars>
          <dgm:chMax val="0"/>
          <dgm:chPref val="0"/>
          <dgm:bulletEnabled val="1"/>
        </dgm:presLayoutVars>
      </dgm:prSet>
      <dgm:spPr/>
    </dgm:pt>
    <dgm:pt modelId="{71E4B0D5-1797-479B-93C7-E1D134F8171B}" type="pres">
      <dgm:prSet presAssocID="{35C91794-8692-4A84-B36A-F9B93AB4AC06}" presName="parSh" presStyleLbl="node1" presStyleIdx="0" presStyleCnt="2" custLinFactNeighborX="-116" custLinFactNeighborY="1983"/>
      <dgm:spPr/>
    </dgm:pt>
    <dgm:pt modelId="{BFD56584-3CC1-4BD6-AE9B-7D10414A0B3D}" type="pres">
      <dgm:prSet presAssocID="{35C91794-8692-4A84-B36A-F9B93AB4AC06}" presName="desTx" presStyleLbl="fgAcc1" presStyleIdx="0" presStyleCnt="2">
        <dgm:presLayoutVars>
          <dgm:bulletEnabled val="1"/>
        </dgm:presLayoutVars>
      </dgm:prSet>
      <dgm:spPr/>
    </dgm:pt>
    <dgm:pt modelId="{8D96DE9D-1588-4951-A843-1AB492B2A59B}" type="pres">
      <dgm:prSet presAssocID="{AB3E5D6E-FB70-4F5F-85C6-81B561357E21}" presName="sibTrans" presStyleLbl="sibTrans2D1" presStyleIdx="0" presStyleCnt="1"/>
      <dgm:spPr/>
    </dgm:pt>
    <dgm:pt modelId="{DBA21FE3-1D90-4E75-B709-FAE459D3C1DC}" type="pres">
      <dgm:prSet presAssocID="{AB3E5D6E-FB70-4F5F-85C6-81B561357E21}" presName="connTx" presStyleLbl="sibTrans2D1" presStyleIdx="0" presStyleCnt="1"/>
      <dgm:spPr/>
    </dgm:pt>
    <dgm:pt modelId="{E95D4074-8379-4716-B738-82D9A04C1DE7}" type="pres">
      <dgm:prSet presAssocID="{D6FD5070-6D53-49BA-A42C-9F5397A10AE3}" presName="composite" presStyleCnt="0"/>
      <dgm:spPr/>
    </dgm:pt>
    <dgm:pt modelId="{C0CFC2A1-E80C-4739-A83D-5C952247C8DA}" type="pres">
      <dgm:prSet presAssocID="{D6FD5070-6D53-49BA-A42C-9F5397A10AE3}" presName="parTx" presStyleLbl="node1" presStyleIdx="0" presStyleCnt="2">
        <dgm:presLayoutVars>
          <dgm:chMax val="0"/>
          <dgm:chPref val="0"/>
          <dgm:bulletEnabled val="1"/>
        </dgm:presLayoutVars>
      </dgm:prSet>
      <dgm:spPr/>
    </dgm:pt>
    <dgm:pt modelId="{38ABE95D-6960-493B-B218-28CEA08C37D8}" type="pres">
      <dgm:prSet presAssocID="{D6FD5070-6D53-49BA-A42C-9F5397A10AE3}" presName="parSh" presStyleLbl="node1" presStyleIdx="1" presStyleCnt="2"/>
      <dgm:spPr/>
    </dgm:pt>
    <dgm:pt modelId="{E8CF3BB5-3578-4AA9-BD84-DE087607E125}" type="pres">
      <dgm:prSet presAssocID="{D6FD5070-6D53-49BA-A42C-9F5397A10AE3}" presName="desTx" presStyleLbl="fgAcc1" presStyleIdx="1" presStyleCnt="2">
        <dgm:presLayoutVars>
          <dgm:bulletEnabled val="1"/>
        </dgm:presLayoutVars>
      </dgm:prSet>
      <dgm:spPr/>
    </dgm:pt>
  </dgm:ptLst>
  <dgm:cxnLst>
    <dgm:cxn modelId="{D0DB2A14-27E8-4B7F-BD3A-F85EC917EB96}" srcId="{ADAD1F4A-AF16-4072-B229-6F506F0386C4}" destId="{1B62C7C5-66D4-4ABC-88A6-E90943B18CE1}" srcOrd="0" destOrd="0" parTransId="{D9A904F9-FA07-4500-A9AF-46F2CB330F65}" sibTransId="{E3F818FD-BBEA-4158-A58E-AC53006E3D57}"/>
    <dgm:cxn modelId="{05069A18-4AED-4DA3-B1FF-BDAA4F3DCD9C}" type="presOf" srcId="{35C91794-8692-4A84-B36A-F9B93AB4AC06}" destId="{71E4B0D5-1797-479B-93C7-E1D134F8171B}" srcOrd="1" destOrd="0" presId="urn:microsoft.com/office/officeart/2005/8/layout/process3"/>
    <dgm:cxn modelId="{539F0D1C-BE5E-4E9C-838D-7B8054C33D4B}" type="presOf" srcId="{571AE7C4-523C-440B-91D6-87A8EB3F3995}" destId="{E8CF3BB5-3578-4AA9-BD84-DE087607E125}" srcOrd="0" destOrd="2" presId="urn:microsoft.com/office/officeart/2005/8/layout/process3"/>
    <dgm:cxn modelId="{D7289B22-FB1E-4528-9FDD-184253471B07}" type="presOf" srcId="{D6FD5070-6D53-49BA-A42C-9F5397A10AE3}" destId="{38ABE95D-6960-493B-B218-28CEA08C37D8}" srcOrd="1" destOrd="0" presId="urn:microsoft.com/office/officeart/2005/8/layout/process3"/>
    <dgm:cxn modelId="{7E63E722-25D0-4A9D-9F8A-3CA18B010964}" srcId="{D6FD5070-6D53-49BA-A42C-9F5397A10AE3}" destId="{ADAD1F4A-AF16-4072-B229-6F506F0386C4}" srcOrd="0" destOrd="0" parTransId="{B0C63189-1CCA-43AE-9BCD-948A5DCEDA7B}" sibTransId="{C36338F3-AD3E-49AD-AC69-4C8BF3F44BE0}"/>
    <dgm:cxn modelId="{DC0A235D-2431-4BBA-BC4C-339C23CD1B46}" type="presOf" srcId="{AB3E5D6E-FB70-4F5F-85C6-81B561357E21}" destId="{DBA21FE3-1D90-4E75-B709-FAE459D3C1DC}" srcOrd="1" destOrd="0" presId="urn:microsoft.com/office/officeart/2005/8/layout/process3"/>
    <dgm:cxn modelId="{366A1A6E-384E-4A5D-A3F0-13DDFFB321AB}" srcId="{4EAAA22C-EE24-45C8-B4B7-250228142C21}" destId="{35C91794-8692-4A84-B36A-F9B93AB4AC06}" srcOrd="0" destOrd="0" parTransId="{B31CA20B-98FF-48D4-9E65-D4001FE277E6}" sibTransId="{AB3E5D6E-FB70-4F5F-85C6-81B561357E21}"/>
    <dgm:cxn modelId="{44495B4F-6CA2-4894-A229-0F92466CAB42}" type="presOf" srcId="{2CF781C3-BF92-4F6F-9331-BA1E9764163C}" destId="{BFD56584-3CC1-4BD6-AE9B-7D10414A0B3D}" srcOrd="0" destOrd="0" presId="urn:microsoft.com/office/officeart/2005/8/layout/process3"/>
    <dgm:cxn modelId="{DDCB6950-41DA-481B-822D-896D94EA1FA4}" type="presOf" srcId="{4EAAA22C-EE24-45C8-B4B7-250228142C21}" destId="{4A67E567-7285-4BC6-AC8A-B6FF8460D4ED}" srcOrd="0" destOrd="0" presId="urn:microsoft.com/office/officeart/2005/8/layout/process3"/>
    <dgm:cxn modelId="{450EF681-3887-4C6C-9B4D-78F1B2C7FE68}" type="presOf" srcId="{ADAD1F4A-AF16-4072-B229-6F506F0386C4}" destId="{E8CF3BB5-3578-4AA9-BD84-DE087607E125}" srcOrd="0" destOrd="0" presId="urn:microsoft.com/office/officeart/2005/8/layout/process3"/>
    <dgm:cxn modelId="{ABEB2787-6593-4747-8A4A-65AAEA260338}" srcId="{ADAD1F4A-AF16-4072-B229-6F506F0386C4}" destId="{571AE7C4-523C-440B-91D6-87A8EB3F3995}" srcOrd="1" destOrd="0" parTransId="{FC920BEE-6CB7-4121-8548-8059987DFFA8}" sibTransId="{1A4054C7-145A-449E-BED6-162A5EC82CEF}"/>
    <dgm:cxn modelId="{A25201BE-CC59-4DA1-AD21-F53B2B4F4389}" type="presOf" srcId="{AB3E5D6E-FB70-4F5F-85C6-81B561357E21}" destId="{8D96DE9D-1588-4951-A843-1AB492B2A59B}" srcOrd="0" destOrd="0" presId="urn:microsoft.com/office/officeart/2005/8/layout/process3"/>
    <dgm:cxn modelId="{97320ABE-DF88-4819-A44B-68498639BE15}" type="presOf" srcId="{35C91794-8692-4A84-B36A-F9B93AB4AC06}" destId="{062FDD59-E0EF-4A59-BA49-D22CDBA8FEF3}" srcOrd="0" destOrd="0" presId="urn:microsoft.com/office/officeart/2005/8/layout/process3"/>
    <dgm:cxn modelId="{583DC6C3-F3B9-4832-BF67-B85A6148D3A2}" type="presOf" srcId="{1B62C7C5-66D4-4ABC-88A6-E90943B18CE1}" destId="{E8CF3BB5-3578-4AA9-BD84-DE087607E125}" srcOrd="0" destOrd="1" presId="urn:microsoft.com/office/officeart/2005/8/layout/process3"/>
    <dgm:cxn modelId="{0AB727C8-9308-4E0D-969A-7AA212577339}" srcId="{4EAAA22C-EE24-45C8-B4B7-250228142C21}" destId="{D6FD5070-6D53-49BA-A42C-9F5397A10AE3}" srcOrd="1" destOrd="0" parTransId="{026B4A36-82BD-4C22-AD53-2CCE997474F0}" sibTransId="{29894EC8-B7D4-4C5B-8599-51A29E2DEB79}"/>
    <dgm:cxn modelId="{94BA70E6-F10C-4063-9B03-28C469EC1531}" type="presOf" srcId="{D6FD5070-6D53-49BA-A42C-9F5397A10AE3}" destId="{C0CFC2A1-E80C-4739-A83D-5C952247C8DA}" srcOrd="0" destOrd="0" presId="urn:microsoft.com/office/officeart/2005/8/layout/process3"/>
    <dgm:cxn modelId="{FDF2F0FE-1FA6-4775-803E-26EBB5DC5814}" srcId="{35C91794-8692-4A84-B36A-F9B93AB4AC06}" destId="{2CF781C3-BF92-4F6F-9331-BA1E9764163C}" srcOrd="0" destOrd="0" parTransId="{9F634C5B-8CE0-4426-AD08-257958FF5BCD}" sibTransId="{50871A4A-C6D5-4D96-B028-D38B63A85979}"/>
    <dgm:cxn modelId="{76F1712E-852F-4220-B996-9008B3920314}" type="presParOf" srcId="{4A67E567-7285-4BC6-AC8A-B6FF8460D4ED}" destId="{CFBA30BD-0BF9-42A2-B9F2-07B5D1F6BA08}" srcOrd="0" destOrd="0" presId="urn:microsoft.com/office/officeart/2005/8/layout/process3"/>
    <dgm:cxn modelId="{FB5FAFAA-BB63-45BD-A78C-882EB0AB1421}" type="presParOf" srcId="{CFBA30BD-0BF9-42A2-B9F2-07B5D1F6BA08}" destId="{062FDD59-E0EF-4A59-BA49-D22CDBA8FEF3}" srcOrd="0" destOrd="0" presId="urn:microsoft.com/office/officeart/2005/8/layout/process3"/>
    <dgm:cxn modelId="{BAE24352-C8E7-4778-A4F0-2179C05DCDE4}" type="presParOf" srcId="{CFBA30BD-0BF9-42A2-B9F2-07B5D1F6BA08}" destId="{71E4B0D5-1797-479B-93C7-E1D134F8171B}" srcOrd="1" destOrd="0" presId="urn:microsoft.com/office/officeart/2005/8/layout/process3"/>
    <dgm:cxn modelId="{A0F9F6FF-3CBF-4C07-B8A8-094B364B850B}" type="presParOf" srcId="{CFBA30BD-0BF9-42A2-B9F2-07B5D1F6BA08}" destId="{BFD56584-3CC1-4BD6-AE9B-7D10414A0B3D}" srcOrd="2" destOrd="0" presId="urn:microsoft.com/office/officeart/2005/8/layout/process3"/>
    <dgm:cxn modelId="{6FA762BD-7AE5-4470-B81E-A520D986907C}" type="presParOf" srcId="{4A67E567-7285-4BC6-AC8A-B6FF8460D4ED}" destId="{8D96DE9D-1588-4951-A843-1AB492B2A59B}" srcOrd="1" destOrd="0" presId="urn:microsoft.com/office/officeart/2005/8/layout/process3"/>
    <dgm:cxn modelId="{4D0E4B6D-817E-431D-8F7A-026D4B7F2474}" type="presParOf" srcId="{8D96DE9D-1588-4951-A843-1AB492B2A59B}" destId="{DBA21FE3-1D90-4E75-B709-FAE459D3C1DC}" srcOrd="0" destOrd="0" presId="urn:microsoft.com/office/officeart/2005/8/layout/process3"/>
    <dgm:cxn modelId="{70D3D651-EE0D-4D44-BFD3-9125AA7A83B6}" type="presParOf" srcId="{4A67E567-7285-4BC6-AC8A-B6FF8460D4ED}" destId="{E95D4074-8379-4716-B738-82D9A04C1DE7}" srcOrd="2" destOrd="0" presId="urn:microsoft.com/office/officeart/2005/8/layout/process3"/>
    <dgm:cxn modelId="{113D0FB6-F79E-4980-A01C-A3A40F16AD1C}" type="presParOf" srcId="{E95D4074-8379-4716-B738-82D9A04C1DE7}" destId="{C0CFC2A1-E80C-4739-A83D-5C952247C8DA}" srcOrd="0" destOrd="0" presId="urn:microsoft.com/office/officeart/2005/8/layout/process3"/>
    <dgm:cxn modelId="{188D88F9-27FC-48A0-A060-1A8499DF0533}" type="presParOf" srcId="{E95D4074-8379-4716-B738-82D9A04C1DE7}" destId="{38ABE95D-6960-493B-B218-28CEA08C37D8}" srcOrd="1" destOrd="0" presId="urn:microsoft.com/office/officeart/2005/8/layout/process3"/>
    <dgm:cxn modelId="{DF85A1B7-7DCE-4507-9806-48FFB13CD359}" type="presParOf" srcId="{E95D4074-8379-4716-B738-82D9A04C1DE7}" destId="{E8CF3BB5-3578-4AA9-BD84-DE087607E125}" srcOrd="2" destOrd="0" presId="urn:microsoft.com/office/officeart/2005/8/layout/process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EB609E-48CC-46EC-B921-6C4F10FF3D12}">
      <dsp:nvSpPr>
        <dsp:cNvPr id="0" name=""/>
        <dsp:cNvSpPr/>
      </dsp:nvSpPr>
      <dsp:spPr>
        <a:xfrm>
          <a:off x="0" y="1463626"/>
          <a:ext cx="1395050" cy="837030"/>
        </a:xfrm>
        <a:prstGeom prst="roundRect">
          <a:avLst>
            <a:gd name="adj" fmla="val 10000"/>
          </a:avLst>
        </a:prstGeom>
        <a:solidFill>
          <a:srgbClr val="C00000"/>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REFERRAL</a:t>
          </a:r>
        </a:p>
      </dsp:txBody>
      <dsp:txXfrm>
        <a:off x="24516" y="1488142"/>
        <a:ext cx="1346018" cy="787998"/>
      </dsp:txXfrm>
    </dsp:sp>
    <dsp:sp modelId="{3822F410-8774-4AF9-B986-C88D6FAC6B8B}">
      <dsp:nvSpPr>
        <dsp:cNvPr id="0" name=""/>
        <dsp:cNvSpPr/>
      </dsp:nvSpPr>
      <dsp:spPr>
        <a:xfrm rot="21590931">
          <a:off x="1535721" y="1706550"/>
          <a:ext cx="298225" cy="345972"/>
        </a:xfrm>
        <a:prstGeom prst="rightArrow">
          <a:avLst>
            <a:gd name="adj1" fmla="val 60000"/>
            <a:gd name="adj2" fmla="val 50000"/>
          </a:avLst>
        </a:prstGeom>
        <a:solidFill>
          <a:schemeClr val="dk2">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1535721" y="1775862"/>
        <a:ext cx="208758" cy="207584"/>
      </dsp:txXfrm>
    </dsp:sp>
    <dsp:sp modelId="{4F9300A3-1184-4750-8CEE-5AB133AD82D6}">
      <dsp:nvSpPr>
        <dsp:cNvPr id="0" name=""/>
        <dsp:cNvSpPr/>
      </dsp:nvSpPr>
      <dsp:spPr>
        <a:xfrm>
          <a:off x="1957737" y="1458461"/>
          <a:ext cx="1395050" cy="837030"/>
        </a:xfrm>
        <a:prstGeom prst="roundRect">
          <a:avLst>
            <a:gd name="adj" fmla="val 10000"/>
          </a:avLst>
        </a:prstGeom>
        <a:solidFill>
          <a:srgbClr val="C00000"/>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DJS INTAKE</a:t>
          </a:r>
        </a:p>
      </dsp:txBody>
      <dsp:txXfrm>
        <a:off x="1982253" y="1482977"/>
        <a:ext cx="1346018" cy="787998"/>
      </dsp:txXfrm>
    </dsp:sp>
    <dsp:sp modelId="{B6E370CE-88A2-4A38-BB98-75FC68FD1879}">
      <dsp:nvSpPr>
        <dsp:cNvPr id="0" name=""/>
        <dsp:cNvSpPr/>
      </dsp:nvSpPr>
      <dsp:spPr>
        <a:xfrm>
          <a:off x="3492293" y="1703990"/>
          <a:ext cx="295750" cy="345972"/>
        </a:xfrm>
        <a:prstGeom prst="rightArrow">
          <a:avLst>
            <a:gd name="adj1" fmla="val 60000"/>
            <a:gd name="adj2" fmla="val 50000"/>
          </a:avLst>
        </a:prstGeom>
        <a:solidFill>
          <a:schemeClr val="dk2">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dirty="0"/>
        </a:p>
      </dsp:txBody>
      <dsp:txXfrm>
        <a:off x="3492293" y="1773184"/>
        <a:ext cx="207025" cy="207584"/>
      </dsp:txXfrm>
    </dsp:sp>
    <dsp:sp modelId="{2ED721BD-952D-4F58-A1B3-210860A993F0}">
      <dsp:nvSpPr>
        <dsp:cNvPr id="0" name=""/>
        <dsp:cNvSpPr/>
      </dsp:nvSpPr>
      <dsp:spPr>
        <a:xfrm>
          <a:off x="3910808" y="1458461"/>
          <a:ext cx="1395050" cy="837030"/>
        </a:xfrm>
        <a:prstGeom prst="roundRect">
          <a:avLst>
            <a:gd name="adj" fmla="val 10000"/>
          </a:avLst>
        </a:prstGeom>
        <a:solidFill>
          <a:srgbClr val="C00000"/>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a:t>INTAKE DECISION</a:t>
          </a:r>
        </a:p>
      </dsp:txBody>
      <dsp:txXfrm>
        <a:off x="3935324" y="1482977"/>
        <a:ext cx="1346018" cy="78799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EB609E-48CC-46EC-B921-6C4F10FF3D12}">
      <dsp:nvSpPr>
        <dsp:cNvPr id="0" name=""/>
        <dsp:cNvSpPr/>
      </dsp:nvSpPr>
      <dsp:spPr>
        <a:xfrm>
          <a:off x="3780" y="1475092"/>
          <a:ext cx="1652838" cy="991702"/>
        </a:xfrm>
        <a:prstGeom prst="roundRect">
          <a:avLst>
            <a:gd name="adj" fmla="val 10000"/>
          </a:avLst>
        </a:prstGeom>
        <a:solidFill>
          <a:srgbClr val="C00000"/>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DETENTION REQUEST</a:t>
          </a:r>
        </a:p>
      </dsp:txBody>
      <dsp:txXfrm>
        <a:off x="32826" y="1504138"/>
        <a:ext cx="1594746" cy="933610"/>
      </dsp:txXfrm>
    </dsp:sp>
    <dsp:sp modelId="{3822F410-8774-4AF9-B986-C88D6FAC6B8B}">
      <dsp:nvSpPr>
        <dsp:cNvPr id="0" name=""/>
        <dsp:cNvSpPr/>
      </dsp:nvSpPr>
      <dsp:spPr>
        <a:xfrm>
          <a:off x="1821902" y="1765992"/>
          <a:ext cx="350401" cy="409903"/>
        </a:xfrm>
        <a:prstGeom prst="rightArrow">
          <a:avLst>
            <a:gd name="adj1" fmla="val 60000"/>
            <a:gd name="adj2" fmla="val 50000"/>
          </a:avLst>
        </a:prstGeom>
        <a:solidFill>
          <a:schemeClr val="dk2">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1821902" y="1847973"/>
        <a:ext cx="245281" cy="245941"/>
      </dsp:txXfrm>
    </dsp:sp>
    <dsp:sp modelId="{7449D964-3956-45B8-86D1-96029455CB15}">
      <dsp:nvSpPr>
        <dsp:cNvPr id="0" name=""/>
        <dsp:cNvSpPr/>
      </dsp:nvSpPr>
      <dsp:spPr>
        <a:xfrm>
          <a:off x="2317753" y="1475092"/>
          <a:ext cx="1652838" cy="991702"/>
        </a:xfrm>
        <a:prstGeom prst="roundRect">
          <a:avLst>
            <a:gd name="adj" fmla="val 10000"/>
          </a:avLst>
        </a:prstGeom>
        <a:solidFill>
          <a:srgbClr val="C00000"/>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OBJECTIVE SCREENING</a:t>
          </a:r>
        </a:p>
      </dsp:txBody>
      <dsp:txXfrm>
        <a:off x="2346799" y="1504138"/>
        <a:ext cx="1594746" cy="933610"/>
      </dsp:txXfrm>
    </dsp:sp>
    <dsp:sp modelId="{E6C334C1-25AC-4AA0-BF15-6567DA79CEA5}">
      <dsp:nvSpPr>
        <dsp:cNvPr id="0" name=""/>
        <dsp:cNvSpPr/>
      </dsp:nvSpPr>
      <dsp:spPr>
        <a:xfrm>
          <a:off x="4135875" y="1765992"/>
          <a:ext cx="350401" cy="409903"/>
        </a:xfrm>
        <a:prstGeom prst="rightArrow">
          <a:avLst>
            <a:gd name="adj1" fmla="val 60000"/>
            <a:gd name="adj2" fmla="val 50000"/>
          </a:avLst>
        </a:prstGeom>
        <a:solidFill>
          <a:schemeClr val="dk2">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4135875" y="1847973"/>
        <a:ext cx="245281" cy="245941"/>
      </dsp:txXfrm>
    </dsp:sp>
    <dsp:sp modelId="{4F9300A3-1184-4750-8CEE-5AB133AD82D6}">
      <dsp:nvSpPr>
        <dsp:cNvPr id="0" name=""/>
        <dsp:cNvSpPr/>
      </dsp:nvSpPr>
      <dsp:spPr>
        <a:xfrm>
          <a:off x="4631727" y="1475092"/>
          <a:ext cx="1652838" cy="991702"/>
        </a:xfrm>
        <a:prstGeom prst="roundRect">
          <a:avLst>
            <a:gd name="adj" fmla="val 10000"/>
          </a:avLst>
        </a:prstGeom>
        <a:solidFill>
          <a:srgbClr val="C00000"/>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DJS INTAKE DECISION</a:t>
          </a:r>
        </a:p>
      </dsp:txBody>
      <dsp:txXfrm>
        <a:off x="4660773" y="1504138"/>
        <a:ext cx="1594746" cy="933610"/>
      </dsp:txXfrm>
    </dsp:sp>
    <dsp:sp modelId="{B6E370CE-88A2-4A38-BB98-75FC68FD1879}">
      <dsp:nvSpPr>
        <dsp:cNvPr id="0" name=""/>
        <dsp:cNvSpPr/>
      </dsp:nvSpPr>
      <dsp:spPr>
        <a:xfrm rot="29447">
          <a:off x="6450787" y="1776004"/>
          <a:ext cx="352418" cy="409903"/>
        </a:xfrm>
        <a:prstGeom prst="rightArrow">
          <a:avLst>
            <a:gd name="adj1" fmla="val 60000"/>
            <a:gd name="adj2" fmla="val 50000"/>
          </a:avLst>
        </a:prstGeom>
        <a:solidFill>
          <a:schemeClr val="dk2">
            <a:tint val="60000"/>
            <a:hueOff val="0"/>
            <a:satOff val="0"/>
            <a:lumOff val="0"/>
            <a:alphaOff val="0"/>
          </a:schemeClr>
        </a:solidFill>
        <a:ln>
          <a:noFill/>
        </a:ln>
        <a:effectLst>
          <a:outerShdw blurRad="40000" dist="20000" dir="5400000" rotWithShape="0">
            <a:srgbClr val="000000">
              <a:alpha val="38000"/>
            </a:srgbClr>
          </a:outerShdw>
        </a:effectLst>
      </dsp:spPr>
      <dsp:style>
        <a:lnRef idx="0">
          <a:scrgbClr r="0" g="0" b="0"/>
        </a:lnRef>
        <a:fillRef idx="1">
          <a:scrgbClr r="0" g="0" b="0"/>
        </a:fillRef>
        <a:effectRef idx="1">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US" sz="1600" kern="1200" dirty="0"/>
        </a:p>
      </dsp:txBody>
      <dsp:txXfrm>
        <a:off x="6450789" y="1857532"/>
        <a:ext cx="246693" cy="245941"/>
      </dsp:txXfrm>
    </dsp:sp>
    <dsp:sp modelId="{2ED721BD-952D-4F58-A1B3-210860A993F0}">
      <dsp:nvSpPr>
        <dsp:cNvPr id="0" name=""/>
        <dsp:cNvSpPr/>
      </dsp:nvSpPr>
      <dsp:spPr>
        <a:xfrm>
          <a:off x="6949480" y="1494946"/>
          <a:ext cx="1652838" cy="991702"/>
        </a:xfrm>
        <a:prstGeom prst="roundRect">
          <a:avLst>
            <a:gd name="adj" fmla="val 10000"/>
          </a:avLst>
        </a:prstGeom>
        <a:solidFill>
          <a:srgbClr val="C00000"/>
        </a:solidFill>
        <a:ln w="38100" cap="flat" cmpd="sng" algn="ctr">
          <a:solidFill>
            <a:schemeClr val="lt2">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72390" tIns="72390" rIns="72390" bIns="72390" numCol="1" spcCol="1270" anchor="ctr" anchorCtr="0">
          <a:noAutofit/>
        </a:bodyPr>
        <a:lstStyle/>
        <a:p>
          <a:pPr marL="0" lvl="0" indent="0" algn="ctr" defTabSz="844550">
            <a:lnSpc>
              <a:spcPct val="90000"/>
            </a:lnSpc>
            <a:spcBef>
              <a:spcPct val="0"/>
            </a:spcBef>
            <a:spcAft>
              <a:spcPct val="35000"/>
            </a:spcAft>
            <a:buNone/>
          </a:pPr>
          <a:r>
            <a:rPr lang="en-US" sz="1900" kern="1200" dirty="0"/>
            <a:t>COURT DECISION</a:t>
          </a:r>
        </a:p>
      </dsp:txBody>
      <dsp:txXfrm>
        <a:off x="6978526" y="1523992"/>
        <a:ext cx="1594746" cy="93361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E4B0D5-1797-479B-93C7-E1D134F8171B}">
      <dsp:nvSpPr>
        <dsp:cNvPr id="0" name=""/>
        <dsp:cNvSpPr/>
      </dsp:nvSpPr>
      <dsp:spPr>
        <a:xfrm>
          <a:off x="12143" y="0"/>
          <a:ext cx="1324156" cy="505957"/>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64008" rIns="64008" bIns="34290" numCol="1" spcCol="1270" anchor="t" anchorCtr="0">
          <a:noAutofit/>
        </a:bodyPr>
        <a:lstStyle/>
        <a:p>
          <a:pPr marL="0" lvl="0" indent="0" algn="l" defTabSz="400050">
            <a:lnSpc>
              <a:spcPct val="90000"/>
            </a:lnSpc>
            <a:spcBef>
              <a:spcPct val="0"/>
            </a:spcBef>
            <a:spcAft>
              <a:spcPct val="35000"/>
            </a:spcAft>
            <a:buNone/>
          </a:pPr>
          <a:r>
            <a:rPr lang="en-US" sz="900" b="1" kern="1200" dirty="0"/>
            <a:t>State’s Attorney Review and Decision</a:t>
          </a:r>
        </a:p>
      </dsp:txBody>
      <dsp:txXfrm>
        <a:off x="12143" y="0"/>
        <a:ext cx="1324156" cy="337305"/>
      </dsp:txXfrm>
    </dsp:sp>
    <dsp:sp modelId="{BFD56584-3CC1-4BD6-AE9B-7D10414A0B3D}">
      <dsp:nvSpPr>
        <dsp:cNvPr id="0" name=""/>
        <dsp:cNvSpPr/>
      </dsp:nvSpPr>
      <dsp:spPr>
        <a:xfrm>
          <a:off x="283091" y="337305"/>
          <a:ext cx="1324156" cy="196774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t" anchorCtr="0">
          <a:noAutofit/>
        </a:bodyPr>
        <a:lstStyle/>
        <a:p>
          <a:pPr marL="57150" lvl="1" indent="-57150" algn="l" defTabSz="488950">
            <a:lnSpc>
              <a:spcPct val="90000"/>
            </a:lnSpc>
            <a:spcBef>
              <a:spcPct val="0"/>
            </a:spcBef>
            <a:spcAft>
              <a:spcPct val="15000"/>
            </a:spcAft>
            <a:buClr>
              <a:srgbClr val="000000"/>
            </a:buClr>
            <a:buSzPts val="1100"/>
            <a:buFont typeface="Arial" panose="020B0604020202020204" pitchFamily="34" charset="0"/>
            <a:buNone/>
          </a:pPr>
          <a:r>
            <a:rPr lang="en-US" sz="1100" kern="1200" dirty="0"/>
            <a:t>State’s Attorney can elect to: </a:t>
          </a:r>
        </a:p>
        <a:p>
          <a:pPr marL="114300" lvl="2" indent="-57150" algn="l" defTabSz="488950">
            <a:lnSpc>
              <a:spcPct val="90000"/>
            </a:lnSpc>
            <a:spcBef>
              <a:spcPct val="0"/>
            </a:spcBef>
            <a:spcAft>
              <a:spcPct val="15000"/>
            </a:spcAft>
            <a:buClr>
              <a:srgbClr val="000000"/>
            </a:buClr>
            <a:buSzPts val="1100"/>
            <a:buFont typeface="Arial" panose="020B0604020202020204" pitchFamily="34" charset="0"/>
            <a:buChar char="•"/>
          </a:pPr>
          <a:r>
            <a:rPr lang="en-US" sz="1100" kern="1200" dirty="0"/>
            <a:t>File the petition;</a:t>
          </a:r>
        </a:p>
        <a:p>
          <a:pPr marL="114300" lvl="2" indent="-57150" algn="l" defTabSz="488950">
            <a:lnSpc>
              <a:spcPct val="90000"/>
            </a:lnSpc>
            <a:spcBef>
              <a:spcPct val="0"/>
            </a:spcBef>
            <a:spcAft>
              <a:spcPct val="15000"/>
            </a:spcAft>
            <a:buClr>
              <a:srgbClr val="000000"/>
            </a:buClr>
            <a:buSzPts val="1100"/>
            <a:buFont typeface="Arial" panose="020B0604020202020204" pitchFamily="34" charset="0"/>
            <a:buChar char="•"/>
          </a:pPr>
          <a:r>
            <a:rPr lang="en-US" sz="1100" kern="1200" dirty="0"/>
            <a:t>Return to DJS for informal supervision; or</a:t>
          </a:r>
        </a:p>
        <a:p>
          <a:pPr marL="114300" lvl="2" indent="-57150" algn="l" defTabSz="488950">
            <a:lnSpc>
              <a:spcPct val="90000"/>
            </a:lnSpc>
            <a:spcBef>
              <a:spcPct val="0"/>
            </a:spcBef>
            <a:spcAft>
              <a:spcPct val="15000"/>
            </a:spcAft>
            <a:buClr>
              <a:srgbClr val="000000"/>
            </a:buClr>
            <a:buSzPts val="1100"/>
            <a:buFont typeface="Arial" panose="020B0604020202020204" pitchFamily="34" charset="0"/>
            <a:buChar char="•"/>
          </a:pPr>
          <a:r>
            <a:rPr lang="en-US" sz="1100" kern="1200" dirty="0"/>
            <a:t>Refuse to file petition. </a:t>
          </a:r>
        </a:p>
      </dsp:txBody>
      <dsp:txXfrm>
        <a:off x="321874" y="376088"/>
        <a:ext cx="1246590" cy="1890178"/>
      </dsp:txXfrm>
    </dsp:sp>
    <dsp:sp modelId="{8D96DE9D-1588-4951-A843-1AB492B2A59B}">
      <dsp:nvSpPr>
        <dsp:cNvPr id="0" name=""/>
        <dsp:cNvSpPr/>
      </dsp:nvSpPr>
      <dsp:spPr>
        <a:xfrm rot="21512850">
          <a:off x="1536880" y="-23426"/>
          <a:ext cx="425512" cy="3296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dirty="0"/>
        </a:p>
      </dsp:txBody>
      <dsp:txXfrm>
        <a:off x="1536896" y="43751"/>
        <a:ext cx="326625" cy="197774"/>
      </dsp:txXfrm>
    </dsp:sp>
    <dsp:sp modelId="{38ABE95D-6960-493B-B218-28CEA08C37D8}">
      <dsp:nvSpPr>
        <dsp:cNvPr id="0" name=""/>
        <dsp:cNvSpPr/>
      </dsp:nvSpPr>
      <dsp:spPr>
        <a:xfrm>
          <a:off x="2138896" y="-53940"/>
          <a:ext cx="1325231" cy="505957"/>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64008" rIns="64008" bIns="34290" numCol="1" spcCol="1270" anchor="t" anchorCtr="0">
          <a:noAutofit/>
        </a:bodyPr>
        <a:lstStyle/>
        <a:p>
          <a:pPr marL="0" lvl="0" indent="0" algn="l" defTabSz="400050">
            <a:lnSpc>
              <a:spcPct val="90000"/>
            </a:lnSpc>
            <a:spcBef>
              <a:spcPct val="0"/>
            </a:spcBef>
            <a:spcAft>
              <a:spcPct val="35000"/>
            </a:spcAft>
            <a:buNone/>
          </a:pPr>
          <a:r>
            <a:rPr lang="en-US" sz="900" b="1" kern="1200" dirty="0"/>
            <a:t>Adjudicatory Hearing</a:t>
          </a:r>
        </a:p>
      </dsp:txBody>
      <dsp:txXfrm>
        <a:off x="2138896" y="-53940"/>
        <a:ext cx="1325231" cy="337305"/>
      </dsp:txXfrm>
    </dsp:sp>
    <dsp:sp modelId="{E8CF3BB5-3578-4AA9-BD84-DE087607E125}">
      <dsp:nvSpPr>
        <dsp:cNvPr id="0" name=""/>
        <dsp:cNvSpPr/>
      </dsp:nvSpPr>
      <dsp:spPr>
        <a:xfrm>
          <a:off x="2298637" y="283365"/>
          <a:ext cx="1547644" cy="2075625"/>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t" anchorCtr="0">
          <a:noAutofit/>
        </a:bodyPr>
        <a:lstStyle/>
        <a:p>
          <a:pPr marL="57150" lvl="1" indent="-57150" algn="l" defTabSz="488950">
            <a:lnSpc>
              <a:spcPct val="90000"/>
            </a:lnSpc>
            <a:spcBef>
              <a:spcPct val="0"/>
            </a:spcBef>
            <a:spcAft>
              <a:spcPct val="15000"/>
            </a:spcAft>
            <a:buClr>
              <a:srgbClr val="000000"/>
            </a:buClr>
            <a:buSzPts val="1100"/>
            <a:buFont typeface="Arial" panose="020B0604020202020204" pitchFamily="34" charset="0"/>
            <a:buNone/>
          </a:pPr>
          <a:r>
            <a:rPr lang="en-US" sz="1100" kern="1200" dirty="0"/>
            <a:t>At adjudicatory hearing, the Court can elect to: </a:t>
          </a:r>
        </a:p>
        <a:p>
          <a:pPr marL="114300" lvl="2" indent="-57150" algn="l" defTabSz="488950">
            <a:lnSpc>
              <a:spcPct val="90000"/>
            </a:lnSpc>
            <a:spcBef>
              <a:spcPct val="0"/>
            </a:spcBef>
            <a:spcAft>
              <a:spcPct val="15000"/>
            </a:spcAft>
            <a:buClr>
              <a:srgbClr val="000000"/>
            </a:buClr>
            <a:buSzPts val="1100"/>
            <a:buFont typeface="Arial" panose="020B0604020202020204" pitchFamily="34" charset="0"/>
            <a:buChar char="•"/>
          </a:pPr>
          <a:r>
            <a:rPr lang="en-US" sz="1100" kern="1200" dirty="0"/>
            <a:t>Find a youth delinquent; </a:t>
          </a:r>
        </a:p>
        <a:p>
          <a:pPr marL="114300" lvl="2" indent="-57150" algn="l" defTabSz="488950">
            <a:lnSpc>
              <a:spcPct val="90000"/>
            </a:lnSpc>
            <a:spcBef>
              <a:spcPct val="0"/>
            </a:spcBef>
            <a:spcAft>
              <a:spcPct val="15000"/>
            </a:spcAft>
            <a:buClr>
              <a:srgbClr val="000000"/>
            </a:buClr>
            <a:buSzPts val="1100"/>
            <a:buFont typeface="Arial" panose="020B0604020202020204" pitchFamily="34" charset="0"/>
            <a:buChar char="•"/>
          </a:pPr>
          <a:r>
            <a:rPr lang="en-US" sz="1100" kern="1200" dirty="0"/>
            <a:t>Return the case to DJS for informal supervision; or</a:t>
          </a:r>
        </a:p>
        <a:p>
          <a:pPr marL="114300" lvl="2" indent="-57150" algn="l" defTabSz="488950">
            <a:lnSpc>
              <a:spcPct val="90000"/>
            </a:lnSpc>
            <a:spcBef>
              <a:spcPct val="0"/>
            </a:spcBef>
            <a:spcAft>
              <a:spcPct val="15000"/>
            </a:spcAft>
            <a:buClr>
              <a:srgbClr val="000000"/>
            </a:buClr>
            <a:buSzPts val="1100"/>
            <a:buFont typeface="Arial" panose="020B0604020202020204" pitchFamily="34" charset="0"/>
            <a:buChar char="•"/>
          </a:pPr>
          <a:r>
            <a:rPr lang="en-US" sz="1100" kern="1200" dirty="0"/>
            <a:t>Find the youth not delinquent. </a:t>
          </a:r>
        </a:p>
      </dsp:txBody>
      <dsp:txXfrm>
        <a:off x="2343966" y="328694"/>
        <a:ext cx="1456986" cy="1984967"/>
      </dsp:txXfrm>
    </dsp:sp>
    <dsp:sp modelId="{34B68767-C3DE-4BD5-9277-15A96F58A634}">
      <dsp:nvSpPr>
        <dsp:cNvPr id="0" name=""/>
        <dsp:cNvSpPr/>
      </dsp:nvSpPr>
      <dsp:spPr>
        <a:xfrm rot="82822">
          <a:off x="3692508" y="-22791"/>
          <a:ext cx="484456" cy="3296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dirty="0"/>
        </a:p>
      </dsp:txBody>
      <dsp:txXfrm>
        <a:off x="3692522" y="41942"/>
        <a:ext cx="385569" cy="197774"/>
      </dsp:txXfrm>
    </dsp:sp>
    <dsp:sp modelId="{E1769E17-B803-4267-8C2C-252F440460D8}">
      <dsp:nvSpPr>
        <dsp:cNvPr id="0" name=""/>
        <dsp:cNvSpPr/>
      </dsp:nvSpPr>
      <dsp:spPr>
        <a:xfrm>
          <a:off x="4377930" y="0"/>
          <a:ext cx="1324156" cy="505957"/>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64008" rIns="64008" bIns="34290" numCol="1" spcCol="1270" anchor="t" anchorCtr="0">
          <a:noAutofit/>
        </a:bodyPr>
        <a:lstStyle/>
        <a:p>
          <a:pPr marL="0" lvl="0" indent="0" algn="l" defTabSz="400050">
            <a:lnSpc>
              <a:spcPct val="90000"/>
            </a:lnSpc>
            <a:spcBef>
              <a:spcPct val="0"/>
            </a:spcBef>
            <a:spcAft>
              <a:spcPct val="35000"/>
            </a:spcAft>
            <a:buNone/>
          </a:pPr>
          <a:r>
            <a:rPr lang="en-US" sz="900" b="1" kern="1200" dirty="0"/>
            <a:t>Delinquency Finding</a:t>
          </a:r>
        </a:p>
      </dsp:txBody>
      <dsp:txXfrm>
        <a:off x="4377930" y="0"/>
        <a:ext cx="1324156" cy="337305"/>
      </dsp:txXfrm>
    </dsp:sp>
    <dsp:sp modelId="{74A02FE2-B319-4DF6-AD7F-7EF22D7AF237}">
      <dsp:nvSpPr>
        <dsp:cNvPr id="0" name=""/>
        <dsp:cNvSpPr/>
      </dsp:nvSpPr>
      <dsp:spPr>
        <a:xfrm>
          <a:off x="4604228" y="298914"/>
          <a:ext cx="1324156" cy="196774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78232" rIns="78232" bIns="78232" numCol="1" spcCol="1270" anchor="t" anchorCtr="0">
          <a:noAutofit/>
        </a:bodyPr>
        <a:lstStyle/>
        <a:p>
          <a:pPr marL="57150" lvl="1" indent="-57150" algn="l" defTabSz="488950">
            <a:lnSpc>
              <a:spcPct val="90000"/>
            </a:lnSpc>
            <a:spcBef>
              <a:spcPct val="0"/>
            </a:spcBef>
            <a:spcAft>
              <a:spcPct val="15000"/>
            </a:spcAft>
            <a:buFontTx/>
            <a:buNone/>
          </a:pPr>
          <a:r>
            <a:rPr lang="en-US" sz="1100" kern="1200" dirty="0"/>
            <a:t>If the Court finds the youth delinquent, the case moves to the disposition hearing where a disposition recommendation is made. </a:t>
          </a:r>
        </a:p>
      </dsp:txBody>
      <dsp:txXfrm>
        <a:off x="4643011" y="337697"/>
        <a:ext cx="1246590" cy="1890178"/>
      </dsp:txXfrm>
    </dsp:sp>
    <dsp:sp modelId="{1DF58B46-8FCA-4859-9433-C9503DCBD6B4}">
      <dsp:nvSpPr>
        <dsp:cNvPr id="0" name=""/>
        <dsp:cNvSpPr/>
      </dsp:nvSpPr>
      <dsp:spPr>
        <a:xfrm>
          <a:off x="5902736" y="3841"/>
          <a:ext cx="425376" cy="329622"/>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77800">
            <a:lnSpc>
              <a:spcPct val="90000"/>
            </a:lnSpc>
            <a:spcBef>
              <a:spcPct val="0"/>
            </a:spcBef>
            <a:spcAft>
              <a:spcPct val="35000"/>
            </a:spcAft>
            <a:buNone/>
          </a:pPr>
          <a:endParaRPr lang="en-US" sz="400" kern="1200" dirty="0"/>
        </a:p>
      </dsp:txBody>
      <dsp:txXfrm>
        <a:off x="5902736" y="69765"/>
        <a:ext cx="326489" cy="197774"/>
      </dsp:txXfrm>
    </dsp:sp>
    <dsp:sp modelId="{3FD65820-B387-4463-9668-E1BC3E3E1B81}">
      <dsp:nvSpPr>
        <dsp:cNvPr id="0" name=""/>
        <dsp:cNvSpPr/>
      </dsp:nvSpPr>
      <dsp:spPr>
        <a:xfrm>
          <a:off x="6504684" y="0"/>
          <a:ext cx="1324156" cy="505957"/>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008" tIns="64008" rIns="64008" bIns="34290" numCol="1" spcCol="1270" anchor="t" anchorCtr="0">
          <a:noAutofit/>
        </a:bodyPr>
        <a:lstStyle/>
        <a:p>
          <a:pPr marL="0" lvl="0" indent="0" algn="l" defTabSz="400050">
            <a:lnSpc>
              <a:spcPct val="90000"/>
            </a:lnSpc>
            <a:spcBef>
              <a:spcPct val="0"/>
            </a:spcBef>
            <a:spcAft>
              <a:spcPct val="35000"/>
            </a:spcAft>
            <a:buNone/>
          </a:pPr>
          <a:r>
            <a:rPr lang="en-US" sz="900" b="1" kern="1200" dirty="0"/>
            <a:t>Court Decision</a:t>
          </a:r>
        </a:p>
      </dsp:txBody>
      <dsp:txXfrm>
        <a:off x="6504684" y="0"/>
        <a:ext cx="1324156" cy="337305"/>
      </dsp:txXfrm>
    </dsp:sp>
    <dsp:sp modelId="{40284A3C-F939-41C9-A4D9-5D438327BE7B}">
      <dsp:nvSpPr>
        <dsp:cNvPr id="0" name=""/>
        <dsp:cNvSpPr/>
      </dsp:nvSpPr>
      <dsp:spPr>
        <a:xfrm>
          <a:off x="6775632" y="337305"/>
          <a:ext cx="1324156" cy="1967744"/>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64008" tIns="64008" rIns="64008" bIns="64008" numCol="1" spcCol="1270" anchor="t" anchorCtr="0">
          <a:noAutofit/>
        </a:bodyPr>
        <a:lstStyle/>
        <a:p>
          <a:pPr marL="57150" lvl="1" indent="-57150" algn="l" defTabSz="400050">
            <a:lnSpc>
              <a:spcPct val="90000"/>
            </a:lnSpc>
            <a:spcBef>
              <a:spcPct val="0"/>
            </a:spcBef>
            <a:spcAft>
              <a:spcPct val="15000"/>
            </a:spcAft>
            <a:buChar char="•"/>
          </a:pPr>
          <a:r>
            <a:rPr lang="en-US" sz="900" kern="1200" dirty="0"/>
            <a:t>For youth who DJS recommends an alternative to detention or detain until court, the Court will determine whether to: </a:t>
          </a:r>
        </a:p>
        <a:p>
          <a:pPr marL="114300" lvl="2" indent="-57150" algn="l" defTabSz="400050">
            <a:lnSpc>
              <a:spcPct val="90000"/>
            </a:lnSpc>
            <a:spcBef>
              <a:spcPct val="0"/>
            </a:spcBef>
            <a:spcAft>
              <a:spcPct val="15000"/>
            </a:spcAft>
            <a:buChar char="•"/>
          </a:pPr>
          <a:r>
            <a:rPr lang="en-US" sz="900" kern="1200" dirty="0"/>
            <a:t>Release to community</a:t>
          </a:r>
        </a:p>
        <a:p>
          <a:pPr marL="114300" lvl="2" indent="-57150" algn="l" defTabSz="400050">
            <a:lnSpc>
              <a:spcPct val="90000"/>
            </a:lnSpc>
            <a:spcBef>
              <a:spcPct val="0"/>
            </a:spcBef>
            <a:spcAft>
              <a:spcPct val="15000"/>
            </a:spcAft>
            <a:buChar char="•"/>
          </a:pPr>
          <a:r>
            <a:rPr lang="en-US" sz="900" kern="1200" dirty="0"/>
            <a:t>Implement an Alternative to Detention</a:t>
          </a:r>
        </a:p>
        <a:p>
          <a:pPr marL="114300" lvl="2" indent="-57150" algn="l" defTabSz="400050">
            <a:lnSpc>
              <a:spcPct val="90000"/>
            </a:lnSpc>
            <a:spcBef>
              <a:spcPct val="0"/>
            </a:spcBef>
            <a:spcAft>
              <a:spcPct val="15000"/>
            </a:spcAft>
            <a:buChar char="•"/>
          </a:pPr>
          <a:r>
            <a:rPr lang="en-US" sz="900" kern="1200" dirty="0"/>
            <a:t>Detain until next court hearing</a:t>
          </a:r>
          <a:r>
            <a:rPr lang="en-US" sz="600" kern="1200" dirty="0"/>
            <a:t>.</a:t>
          </a:r>
        </a:p>
      </dsp:txBody>
      <dsp:txXfrm>
        <a:off x="6814415" y="376088"/>
        <a:ext cx="1246590" cy="189017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1E4B0D5-1797-479B-93C7-E1D134F8171B}">
      <dsp:nvSpPr>
        <dsp:cNvPr id="0" name=""/>
        <dsp:cNvSpPr/>
      </dsp:nvSpPr>
      <dsp:spPr>
        <a:xfrm>
          <a:off x="8" y="207892"/>
          <a:ext cx="1782892" cy="631292"/>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41910" numCol="1" spcCol="1270" anchor="t" anchorCtr="0">
          <a:noAutofit/>
        </a:bodyPr>
        <a:lstStyle/>
        <a:p>
          <a:pPr marL="0" lvl="0" indent="0" algn="l" defTabSz="488950">
            <a:lnSpc>
              <a:spcPct val="90000"/>
            </a:lnSpc>
            <a:spcBef>
              <a:spcPct val="0"/>
            </a:spcBef>
            <a:spcAft>
              <a:spcPct val="35000"/>
            </a:spcAft>
            <a:buNone/>
          </a:pPr>
          <a:r>
            <a:rPr lang="en-US" sz="1100" b="1" kern="1200" dirty="0"/>
            <a:t>Disposition Hearing</a:t>
          </a:r>
        </a:p>
      </dsp:txBody>
      <dsp:txXfrm>
        <a:off x="8" y="207892"/>
        <a:ext cx="1782892" cy="420861"/>
      </dsp:txXfrm>
    </dsp:sp>
    <dsp:sp modelId="{BFD56584-3CC1-4BD6-AE9B-7D10414A0B3D}">
      <dsp:nvSpPr>
        <dsp:cNvPr id="0" name=""/>
        <dsp:cNvSpPr/>
      </dsp:nvSpPr>
      <dsp:spPr>
        <a:xfrm>
          <a:off x="367247" y="616235"/>
          <a:ext cx="1782892" cy="10575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71120" rIns="71120" bIns="71120" numCol="1" spcCol="1270" anchor="t" anchorCtr="0">
          <a:noAutofit/>
        </a:bodyPr>
        <a:lstStyle/>
        <a:p>
          <a:pPr marL="57150" lvl="1" indent="-57150" algn="l" defTabSz="444500">
            <a:lnSpc>
              <a:spcPct val="90000"/>
            </a:lnSpc>
            <a:spcBef>
              <a:spcPct val="0"/>
            </a:spcBef>
            <a:spcAft>
              <a:spcPct val="15000"/>
            </a:spcAft>
            <a:buClr>
              <a:srgbClr val="000000"/>
            </a:buClr>
            <a:buSzPts val="1100"/>
            <a:buFont typeface="Arial" panose="020B0604020202020204" pitchFamily="34" charset="0"/>
            <a:buChar char="•"/>
          </a:pPr>
          <a:r>
            <a:rPr lang="en-US" sz="1000" kern="1200" dirty="0"/>
            <a:t>For youth who are found delinquent, the Court conducts a disposition hearing</a:t>
          </a:r>
        </a:p>
      </dsp:txBody>
      <dsp:txXfrm>
        <a:off x="398220" y="647208"/>
        <a:ext cx="1720946" cy="995554"/>
      </dsp:txXfrm>
    </dsp:sp>
    <dsp:sp modelId="{8D96DE9D-1588-4951-A843-1AB492B2A59B}">
      <dsp:nvSpPr>
        <dsp:cNvPr id="0" name=""/>
        <dsp:cNvSpPr/>
      </dsp:nvSpPr>
      <dsp:spPr>
        <a:xfrm rot="21584985">
          <a:off x="2053695" y="190048"/>
          <a:ext cx="574095" cy="443888"/>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355600">
            <a:lnSpc>
              <a:spcPct val="90000"/>
            </a:lnSpc>
            <a:spcBef>
              <a:spcPct val="0"/>
            </a:spcBef>
            <a:spcAft>
              <a:spcPct val="35000"/>
            </a:spcAft>
            <a:buNone/>
          </a:pPr>
          <a:endParaRPr lang="en-US" sz="800" kern="1200" dirty="0"/>
        </a:p>
      </dsp:txBody>
      <dsp:txXfrm>
        <a:off x="2053696" y="279117"/>
        <a:ext cx="440929" cy="266332"/>
      </dsp:txXfrm>
    </dsp:sp>
    <dsp:sp modelId="{38ABE95D-6960-493B-B218-28CEA08C37D8}">
      <dsp:nvSpPr>
        <dsp:cNvPr id="0" name=""/>
        <dsp:cNvSpPr/>
      </dsp:nvSpPr>
      <dsp:spPr>
        <a:xfrm>
          <a:off x="2866089" y="195373"/>
          <a:ext cx="1782892" cy="631292"/>
        </a:xfrm>
        <a:prstGeom prst="roundRect">
          <a:avLst>
            <a:gd name="adj" fmla="val 10000"/>
          </a:avLst>
        </a:prstGeom>
        <a:solidFill>
          <a:srgbClr val="C00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8232" tIns="78232" rIns="78232" bIns="41910" numCol="1" spcCol="1270" anchor="t" anchorCtr="0">
          <a:noAutofit/>
        </a:bodyPr>
        <a:lstStyle/>
        <a:p>
          <a:pPr marL="0" lvl="0" indent="0" algn="l" defTabSz="488950">
            <a:lnSpc>
              <a:spcPct val="90000"/>
            </a:lnSpc>
            <a:spcBef>
              <a:spcPct val="0"/>
            </a:spcBef>
            <a:spcAft>
              <a:spcPct val="35000"/>
            </a:spcAft>
            <a:buNone/>
          </a:pPr>
          <a:r>
            <a:rPr lang="en-US" sz="1100" b="1" kern="1200" dirty="0"/>
            <a:t>Court Determined Placement</a:t>
          </a:r>
        </a:p>
      </dsp:txBody>
      <dsp:txXfrm>
        <a:off x="2866089" y="195373"/>
        <a:ext cx="1782892" cy="420861"/>
      </dsp:txXfrm>
    </dsp:sp>
    <dsp:sp modelId="{E8CF3BB5-3578-4AA9-BD84-DE087607E125}">
      <dsp:nvSpPr>
        <dsp:cNvPr id="0" name=""/>
        <dsp:cNvSpPr/>
      </dsp:nvSpPr>
      <dsp:spPr>
        <a:xfrm>
          <a:off x="3231260" y="616235"/>
          <a:ext cx="1782892" cy="1057500"/>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1120" tIns="71120" rIns="71120" bIns="71120" numCol="1" spcCol="1270" anchor="t" anchorCtr="0">
          <a:noAutofit/>
        </a:bodyPr>
        <a:lstStyle/>
        <a:p>
          <a:pPr marL="57150" lvl="1" indent="-57150" algn="l" defTabSz="444500">
            <a:lnSpc>
              <a:spcPct val="90000"/>
            </a:lnSpc>
            <a:spcBef>
              <a:spcPct val="0"/>
            </a:spcBef>
            <a:spcAft>
              <a:spcPct val="15000"/>
            </a:spcAft>
            <a:buClr>
              <a:srgbClr val="000000"/>
            </a:buClr>
            <a:buSzPts val="1100"/>
            <a:buFont typeface="Arial" panose="020B0604020202020204" pitchFamily="34" charset="0"/>
            <a:buChar char="•"/>
          </a:pPr>
          <a:r>
            <a:rPr lang="en-US" sz="1000" kern="1200" dirty="0"/>
            <a:t>At the Disposition Hearing, the Court can choose to place the youth: </a:t>
          </a:r>
        </a:p>
        <a:p>
          <a:pPr marL="114300" lvl="2" indent="-57150" algn="l" defTabSz="444500">
            <a:lnSpc>
              <a:spcPct val="90000"/>
            </a:lnSpc>
            <a:spcBef>
              <a:spcPct val="0"/>
            </a:spcBef>
            <a:spcAft>
              <a:spcPct val="15000"/>
            </a:spcAft>
            <a:buClr>
              <a:srgbClr val="000000"/>
            </a:buClr>
            <a:buSzPts val="1100"/>
            <a:buFont typeface="Arial" panose="020B0604020202020204" pitchFamily="34" charset="0"/>
            <a:buChar char="•"/>
          </a:pPr>
          <a:r>
            <a:rPr lang="en-US" sz="1000" kern="1200" dirty="0"/>
            <a:t>In out of home placement</a:t>
          </a:r>
        </a:p>
        <a:p>
          <a:pPr marL="114300" lvl="2" indent="-57150" algn="l" defTabSz="444500">
            <a:lnSpc>
              <a:spcPct val="90000"/>
            </a:lnSpc>
            <a:spcBef>
              <a:spcPct val="0"/>
            </a:spcBef>
            <a:spcAft>
              <a:spcPct val="15000"/>
            </a:spcAft>
            <a:buClr>
              <a:srgbClr val="000000"/>
            </a:buClr>
            <a:buSzPts val="1100"/>
            <a:buFont typeface="Arial" panose="020B0604020202020204" pitchFamily="34" charset="0"/>
            <a:buChar char="•"/>
          </a:pPr>
          <a:r>
            <a:rPr lang="en-US" sz="1000" kern="1200" dirty="0"/>
            <a:t>On probation through DJS</a:t>
          </a:r>
        </a:p>
      </dsp:txBody>
      <dsp:txXfrm>
        <a:off x="3262233" y="647208"/>
        <a:ext cx="1720946" cy="995554"/>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943543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1" i="1" u="sng" dirty="0"/>
              <a:t>Please mention most recent non-rearrest data here for youth resolved/informaled (VS)</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dirty="0"/>
              <a:t>Anyone can make a referral to DJS (law enforcement, community members, etc.)</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dirty="0"/>
              <a:t>DJS Intake processes the referral depending on type. Referrals are processed 24/7 through either our Baltimore City Intake team or our Centralized Intake team that works overnight/weekends</a:t>
            </a:r>
          </a:p>
          <a:p>
            <a:r>
              <a:rPr lang="en-US" dirty="0"/>
              <a:t>Note the type of complaints that DJS processes including: delinquent, peace order, CINS, etc. </a:t>
            </a:r>
          </a:p>
          <a:p>
            <a:endParaRPr lang="en-US" dirty="0"/>
          </a:p>
          <a:p>
            <a:pPr lvl="0"/>
            <a:r>
              <a:rPr lang="en-US" b="1" dirty="0"/>
              <a:t>Resolve -</a:t>
            </a:r>
            <a:r>
              <a:rPr lang="en-US" dirty="0"/>
              <a:t>End of system involvement for that case</a:t>
            </a:r>
          </a:p>
          <a:p>
            <a:pPr lvl="0"/>
            <a:r>
              <a:rPr lang="en-US" b="1" dirty="0"/>
              <a:t>Informal Supervision - </a:t>
            </a:r>
            <a:r>
              <a:rPr lang="en-US" dirty="0"/>
              <a:t>Successful or Unsuccessful </a:t>
            </a:r>
          </a:p>
          <a:p>
            <a:pPr lvl="0"/>
            <a:r>
              <a:rPr lang="en-US" b="1" dirty="0"/>
              <a:t>Formal -</a:t>
            </a:r>
            <a:r>
              <a:rPr lang="en-US" dirty="0"/>
              <a:t>Moves to State’s Attorney for Review</a:t>
            </a:r>
          </a:p>
          <a:p>
            <a:endParaRPr lang="en-US" dirty="0"/>
          </a:p>
        </p:txBody>
      </p:sp>
    </p:spTree>
    <p:extLst>
      <p:ext uri="{BB962C8B-B14F-4D97-AF65-F5344CB8AC3E}">
        <p14:creationId xmlns:p14="http://schemas.microsoft.com/office/powerpoint/2010/main" val="3269335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44C7A7-83B7-5AD3-96F2-4979807D697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4561BC3-BC69-9039-D4ED-694446831CC1}"/>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F72627F4-1335-B23E-204F-4A28AEED7C55}"/>
              </a:ext>
            </a:extLst>
          </p:cNvPr>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1" i="1" u="sng" dirty="0"/>
              <a:t>Please mention most recent non-rearrest data here for youth resolved/informalled (VS)</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dirty="0"/>
              <a:t>Anyone can make a referral to DJS (law enforcement, community members, etc.)</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US" sz="1100" dirty="0"/>
              <a:t>DJS Intake processes the referral depending on type. Referrals are processed 24/7 through either our Baltimore City Intake team or our Centralized Intake team that works overnight/weekends</a:t>
            </a:r>
          </a:p>
          <a:p>
            <a:r>
              <a:rPr lang="en-US" dirty="0"/>
              <a:t>Note the type of complaints that DJS processes including: delinquent, peace order, CINS, etc. </a:t>
            </a:r>
          </a:p>
          <a:p>
            <a:endParaRPr lang="en-US" dirty="0"/>
          </a:p>
          <a:p>
            <a:pPr lvl="0"/>
            <a:r>
              <a:rPr lang="en-US" b="1" dirty="0"/>
              <a:t>Resolve -</a:t>
            </a:r>
            <a:r>
              <a:rPr lang="en-US" dirty="0"/>
              <a:t>End of system involvement for that case</a:t>
            </a:r>
          </a:p>
          <a:p>
            <a:pPr lvl="0"/>
            <a:r>
              <a:rPr lang="en-US" b="1" dirty="0"/>
              <a:t>Informal Supervision - </a:t>
            </a:r>
            <a:r>
              <a:rPr lang="en-US" dirty="0"/>
              <a:t>Successful or Unsuccessful </a:t>
            </a:r>
          </a:p>
          <a:p>
            <a:pPr lvl="0"/>
            <a:r>
              <a:rPr lang="en-US" b="1" dirty="0"/>
              <a:t>Formal -</a:t>
            </a:r>
            <a:r>
              <a:rPr lang="en-US" dirty="0"/>
              <a:t>Moves to State’s Attorney for Review</a:t>
            </a:r>
          </a:p>
          <a:p>
            <a:endParaRPr lang="en-US" dirty="0"/>
          </a:p>
          <a:p>
            <a:r>
              <a:rPr lang="en-US" dirty="0"/>
              <a:t>Checks on our decision making by the court</a:t>
            </a:r>
          </a:p>
          <a:p>
            <a:r>
              <a:rPr lang="en-US" dirty="0"/>
              <a:t>Detention is the decision point where there is much confusion– (Explain)</a:t>
            </a:r>
          </a:p>
          <a:p>
            <a:pPr marL="158750" indent="0" algn="l">
              <a:buFontTx/>
              <a:buNone/>
            </a:pPr>
            <a:endParaRPr lang="en-US" sz="1600" b="0" dirty="0">
              <a:solidFill>
                <a:srgbClr val="C00000"/>
              </a:solidFill>
            </a:endParaRPr>
          </a:p>
          <a:p>
            <a:pPr marL="158750" indent="0" algn="l">
              <a:buFontTx/>
              <a:buNone/>
            </a:pPr>
            <a:r>
              <a:rPr lang="en-US" sz="1600" b="0" dirty="0">
                <a:solidFill>
                  <a:srgbClr val="C00000"/>
                </a:solidFill>
              </a:rPr>
              <a:t>DRAI SCORED ITEMS considers youth age, history of auto theft and misdemeanor chronicity, prior placements in detention alternatives and history of failures to appear/awol/escapes</a:t>
            </a:r>
          </a:p>
          <a:p>
            <a:pPr marL="158750" indent="0" algn="l">
              <a:buFontTx/>
              <a:buNone/>
            </a:pPr>
            <a:endParaRPr lang="en-US" sz="1100" b="0" dirty="0">
              <a:solidFill>
                <a:srgbClr val="C00000"/>
              </a:solidFill>
            </a:endParaRPr>
          </a:p>
          <a:p>
            <a:pPr marL="158750" indent="0" algn="l">
              <a:buFontTx/>
              <a:buNone/>
            </a:pPr>
            <a:endParaRPr lang="en-US" b="0" dirty="0"/>
          </a:p>
          <a:p>
            <a:endParaRPr lang="en-US" dirty="0"/>
          </a:p>
        </p:txBody>
      </p:sp>
    </p:spTree>
    <p:extLst>
      <p:ext uri="{BB962C8B-B14F-4D97-AF65-F5344CB8AC3E}">
        <p14:creationId xmlns:p14="http://schemas.microsoft.com/office/powerpoint/2010/main" val="2890256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A27E6C-365D-9537-340E-784434BE3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C1A5080-7E52-3BE5-9C8E-A38EC3C7D307}"/>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A7887C25-A7ED-C2DC-8120-C26D3787A726}"/>
              </a:ext>
            </a:extLst>
          </p:cNvPr>
          <p:cNvSpPr>
            <a:spLocks noGrp="1"/>
          </p:cNvSpPr>
          <p:nvPr>
            <p:ph type="body" idx="1"/>
          </p:nvPr>
        </p:nvSpPr>
        <p:spPr/>
        <p:txBody>
          <a:bodyPr/>
          <a:lstStyle/>
          <a:p>
            <a:pPr marL="158750" indent="0">
              <a:buNone/>
            </a:pPr>
            <a:r>
              <a:rPr lang="en-US" b="1" u="sng" dirty="0"/>
              <a:t>Invite committee members to tour our CD headquarters (VS)</a:t>
            </a:r>
          </a:p>
          <a:p>
            <a:r>
              <a:rPr lang="en-US" dirty="0"/>
              <a:t>DJS does not use a private contractor. </a:t>
            </a:r>
          </a:p>
          <a:p>
            <a:r>
              <a:rPr lang="en-US" b="1" dirty="0"/>
              <a:t>Program operations are run by DJS staff and is a 24/7 operation </a:t>
            </a:r>
            <a:r>
              <a:rPr lang="en-US" dirty="0"/>
              <a:t>with court notifications for infractions as well as new requirements that stemmed from HB 814 which include mandatory notification to the Court, SAO, and Child’s Counsel within 24 hours of violation for any child on pretrial electronic monitoring or GPS who violates the Community Detention agreement</a:t>
            </a:r>
          </a:p>
          <a:p>
            <a:r>
              <a:rPr lang="en-US" dirty="0"/>
              <a:t>Where youth are in the process (pre-adj and post-D) </a:t>
            </a:r>
          </a:p>
          <a:p>
            <a:r>
              <a:rPr lang="en-US" dirty="0"/>
              <a:t>Court decides when youth is released from CD</a:t>
            </a:r>
          </a:p>
          <a:p>
            <a:r>
              <a:rPr lang="en-US" dirty="0"/>
              <a:t>Court can modify the supervision levels at its discretion</a:t>
            </a:r>
          </a:p>
          <a:p>
            <a:pPr lvl="2"/>
            <a:endParaRPr lang="en-US" dirty="0"/>
          </a:p>
          <a:p>
            <a:pPr marL="1073150" lvl="2" indent="0">
              <a:buNone/>
            </a:pPr>
            <a:endParaRPr lang="en-US" dirty="0"/>
          </a:p>
        </p:txBody>
      </p:sp>
      <p:sp>
        <p:nvSpPr>
          <p:cNvPr id="4" name="Slide Number Placeholder 3">
            <a:extLst>
              <a:ext uri="{FF2B5EF4-FFF2-40B4-BE49-F238E27FC236}">
                <a16:creationId xmlns:a16="http://schemas.microsoft.com/office/drawing/2014/main" id="{058A5FEA-F3B9-1E81-4C2A-4E8917DD4876}"/>
              </a:ext>
            </a:extLst>
          </p:cNvPr>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4D55EDC8-DFB0-4BBE-BC33-7EC1FD3F6994}" type="slidenum">
              <a:rPr kumimoji="0" lang="en-US" sz="1400" b="0" i="0" u="none" strike="noStrike" kern="0" cap="none" spc="0" normalizeH="0" baseline="0" noProof="0" smtClean="0">
                <a:ln>
                  <a:noFill/>
                </a:ln>
                <a:solidFill>
                  <a:srgbClr val="000000"/>
                </a:solidFill>
                <a:effectLst/>
                <a:uLnTx/>
                <a:uFillTx/>
                <a:latin typeface="Arial"/>
                <a:ea typeface="+mn-ea"/>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6</a:t>
            </a:fld>
            <a:endParaRPr kumimoji="0" lang="en-US" sz="1400" b="0" i="0" u="none" strike="noStrike" kern="0" cap="none" spc="0" normalizeH="0" baseline="0" noProof="0" dirty="0">
              <a:ln>
                <a:noFill/>
              </a:ln>
              <a:solidFill>
                <a:srgbClr val="000000"/>
              </a:solidFill>
              <a:effectLst/>
              <a:uLnTx/>
              <a:uFillTx/>
              <a:latin typeface="Arial"/>
              <a:ea typeface="+mn-ea"/>
              <a:cs typeface="Arial"/>
              <a:sym typeface="Arial"/>
            </a:endParaRPr>
          </a:p>
        </p:txBody>
      </p:sp>
    </p:spTree>
    <p:extLst>
      <p:ext uri="{BB962C8B-B14F-4D97-AF65-F5344CB8AC3E}">
        <p14:creationId xmlns:p14="http://schemas.microsoft.com/office/powerpoint/2010/main" val="12245188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36160530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641187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0" indent="0" defTabSz="685800">
              <a:spcBef>
                <a:spcPts val="750"/>
              </a:spcBef>
              <a:buClrTx/>
              <a:buFontTx/>
              <a:buNone/>
              <a:defRPr/>
            </a:pPr>
            <a:r>
              <a:rPr lang="en-US" sz="9000" b="1" u="sng" dirty="0">
                <a:solidFill>
                  <a:srgbClr val="000000"/>
                </a:solidFill>
              </a:rPr>
              <a:t>INTAKE OPERATIONS</a:t>
            </a:r>
          </a:p>
          <a:p>
            <a:pPr marL="342900" indent="-342900" defTabSz="685800">
              <a:spcBef>
                <a:spcPts val="750"/>
              </a:spcBef>
              <a:buClrTx/>
              <a:buFont typeface="Arial" panose="020B0604020202020204" pitchFamily="34" charset="0"/>
              <a:buChar char="•"/>
              <a:defRPr/>
            </a:pPr>
            <a:r>
              <a:rPr lang="en-US" sz="9000" b="1" dirty="0">
                <a:solidFill>
                  <a:srgbClr val="000000"/>
                </a:solidFill>
              </a:rPr>
              <a:t>Case Forwarding Decisions: </a:t>
            </a:r>
            <a:r>
              <a:rPr lang="en-US" dirty="0">
                <a:solidFill>
                  <a:srgbClr val="E84C22"/>
                </a:solidFill>
              </a:rPr>
              <a:t>Intake </a:t>
            </a:r>
            <a:r>
              <a:rPr lang="en-US" b="1" i="1" dirty="0">
                <a:solidFill>
                  <a:srgbClr val="E84C22"/>
                </a:solidFill>
              </a:rPr>
              <a:t>must</a:t>
            </a:r>
            <a:r>
              <a:rPr lang="en-US" b="1" dirty="0">
                <a:solidFill>
                  <a:srgbClr val="E84C22"/>
                </a:solidFill>
              </a:rPr>
              <a:t> forward</a:t>
            </a:r>
            <a:r>
              <a:rPr lang="en-US" dirty="0">
                <a:solidFill>
                  <a:srgbClr val="E84C22"/>
                </a:solidFill>
              </a:rPr>
              <a:t> a complaint to the State’s Attorney when: </a:t>
            </a:r>
            <a:r>
              <a:rPr lang="en-US" dirty="0">
                <a:solidFill>
                  <a:schemeClr val="tx1"/>
                </a:solidFill>
              </a:rPr>
              <a:t>Proposing an informal adjustment </a:t>
            </a:r>
            <a:r>
              <a:rPr lang="en-US" b="1" i="1" dirty="0">
                <a:solidFill>
                  <a:schemeClr val="tx1"/>
                </a:solidFill>
              </a:rPr>
              <a:t>or</a:t>
            </a:r>
            <a:r>
              <a:rPr lang="en-US" i="1" dirty="0">
                <a:solidFill>
                  <a:schemeClr val="tx1"/>
                </a:solidFill>
              </a:rPr>
              <a:t> </a:t>
            </a:r>
            <a:r>
              <a:rPr lang="en-US" dirty="0">
                <a:solidFill>
                  <a:schemeClr val="tx1"/>
                </a:solidFill>
              </a:rPr>
              <a:t>denying authorization to file a petition if a child is alleged to have committed:  </a:t>
            </a:r>
          </a:p>
          <a:p>
            <a:pPr marL="685800" lvl="1" indent="-342900">
              <a:buFont typeface="Arial" panose="020B0604020202020204" pitchFamily="34" charset="0"/>
              <a:buChar char="•"/>
            </a:pPr>
            <a:r>
              <a:rPr lang="en-US" dirty="0">
                <a:solidFill>
                  <a:schemeClr val="tx1"/>
                </a:solidFill>
              </a:rPr>
              <a:t>Handgun Offenses;</a:t>
            </a:r>
          </a:p>
          <a:p>
            <a:pPr marL="685800" lvl="1" indent="-342900">
              <a:buFont typeface="Arial" panose="020B0604020202020204" pitchFamily="34" charset="0"/>
              <a:buChar char="•"/>
            </a:pPr>
            <a:r>
              <a:rPr lang="en-US" b="1" dirty="0">
                <a:solidFill>
                  <a:srgbClr val="E84C22"/>
                </a:solidFill>
              </a:rPr>
              <a:t>All felony offenses (violent or non-violent);</a:t>
            </a:r>
          </a:p>
          <a:p>
            <a:pPr marL="685800" lvl="1" indent="-342900">
              <a:buFont typeface="Arial" panose="020B0604020202020204" pitchFamily="34" charset="0"/>
              <a:buChar char="•"/>
            </a:pPr>
            <a:r>
              <a:rPr lang="en-US" b="1" dirty="0">
                <a:solidFill>
                  <a:srgbClr val="E84C22"/>
                </a:solidFill>
              </a:rPr>
              <a:t>Firearm Offenses; OR</a:t>
            </a:r>
          </a:p>
          <a:p>
            <a:pPr marL="685800" lvl="1" indent="-342900">
              <a:buFont typeface="Arial" panose="020B0604020202020204" pitchFamily="34" charset="0"/>
              <a:buChar char="•"/>
            </a:pPr>
            <a:r>
              <a:rPr lang="en-US" b="1" dirty="0">
                <a:solidFill>
                  <a:srgbClr val="E84C22"/>
                </a:solidFill>
              </a:rPr>
              <a:t>Any offense if the child is under court ordered DJS supervision at the time of the alleged offense.</a:t>
            </a:r>
          </a:p>
          <a:p>
            <a:pPr marL="228600" lvl="0" indent="-342900">
              <a:buFont typeface="Arial" panose="020B0604020202020204" pitchFamily="34" charset="0"/>
              <a:buChar char="•"/>
            </a:pPr>
            <a:r>
              <a:rPr lang="en-US" b="1" dirty="0">
                <a:solidFill>
                  <a:srgbClr val="E84C22"/>
                </a:solidFill>
              </a:rPr>
              <a:t>Case Forwarding Decisions: </a:t>
            </a:r>
            <a:r>
              <a:rPr lang="en-US" b="0" dirty="0">
                <a:solidFill>
                  <a:srgbClr val="E84C22"/>
                </a:solidFill>
              </a:rPr>
              <a:t>Intake </a:t>
            </a:r>
            <a:r>
              <a:rPr lang="en-US" b="1" i="1" u="sng" dirty="0">
                <a:solidFill>
                  <a:srgbClr val="E84C22"/>
                </a:solidFill>
              </a:rPr>
              <a:t>shall forward</a:t>
            </a:r>
            <a:r>
              <a:rPr lang="en-US" b="0" i="0" u="none" dirty="0">
                <a:solidFill>
                  <a:srgbClr val="E84C22"/>
                </a:solidFill>
              </a:rPr>
              <a:t> to the SAO when there is a failed informal adjustment and intake denies authorization to file a petition.</a:t>
            </a:r>
          </a:p>
          <a:p>
            <a:pPr marL="158750" indent="0">
              <a:buNone/>
            </a:pPr>
            <a:endParaRPr lang="en-US" u="sng"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b="1" u="sng" dirty="0"/>
              <a:t>LAW ENFORCEMENT REQUIREMENT</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b="1" dirty="0"/>
              <a:t>Under 13 Motor Vehicle Theft: </a:t>
            </a:r>
            <a:r>
              <a:rPr lang="en-US" b="0" dirty="0"/>
              <a:t>law enforcement officers are required to forward complaints to DJS to file a CINS petition if officer alleges a child under 13 committed a motor vehicle theft.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US" b="0" u="sng"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b="1" u="sng" dirty="0"/>
              <a:t>DETENTION REQUIREMENTS</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b="1" dirty="0"/>
              <a:t>Detention Eligibility: </a:t>
            </a:r>
            <a:r>
              <a:rPr lang="en-US" sz="1100" dirty="0">
                <a:solidFill>
                  <a:srgbClr val="E84C22"/>
                </a:solidFill>
                <a:latin typeface="+mn-lt"/>
              </a:rPr>
              <a:t>A child MAY NOT be placed in detention BEFORE a hearing if the most serious offense would be a misdemeanor </a:t>
            </a:r>
            <a:r>
              <a:rPr lang="en-US" sz="1100" i="1" dirty="0">
                <a:solidFill>
                  <a:srgbClr val="E84C22"/>
                </a:solidFill>
                <a:latin typeface="+mn-lt"/>
              </a:rPr>
              <a:t>unless </a:t>
            </a:r>
            <a:r>
              <a:rPr lang="en-US" sz="1100" kern="1200" dirty="0">
                <a:solidFill>
                  <a:schemeClr val="tx1"/>
                </a:solidFill>
                <a:latin typeface="+mn-lt"/>
                <a:ea typeface="+mn-ea"/>
                <a:cs typeface="+mn-cs"/>
              </a:rPr>
              <a:t>The alleged act </a:t>
            </a:r>
            <a:r>
              <a:rPr lang="en-US" sz="1100" dirty="0">
                <a:solidFill>
                  <a:schemeClr val="tx1"/>
                </a:solidFill>
                <a:latin typeface="+mn-lt"/>
              </a:rPr>
              <a:t>was </a:t>
            </a:r>
            <a:r>
              <a:rPr lang="en-US" sz="1100" kern="1200" dirty="0">
                <a:solidFill>
                  <a:schemeClr val="tx1"/>
                </a:solidFill>
                <a:latin typeface="+mn-lt"/>
                <a:ea typeface="+mn-ea"/>
                <a:cs typeface="+mn-cs"/>
              </a:rPr>
              <a:t>a handgun offense or </a:t>
            </a:r>
            <a:r>
              <a:rPr lang="en-US" sz="1100" b="1" kern="1200" dirty="0">
                <a:solidFill>
                  <a:schemeClr val="accent1"/>
                </a:solidFill>
                <a:latin typeface="+mn-lt"/>
                <a:ea typeface="+mn-ea"/>
                <a:cs typeface="+mn-cs"/>
              </a:rPr>
              <a:t>a firearm offense</a:t>
            </a:r>
            <a:endParaRPr lang="en-US" b="1"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sz="1100" b="1" dirty="0">
                <a:solidFill>
                  <a:srgbClr val="E84C22"/>
                </a:solidFill>
                <a:latin typeface="+mn-lt"/>
              </a:rPr>
              <a:t>Detention for Youth Under Age 13: </a:t>
            </a:r>
            <a:r>
              <a:rPr lang="en-US" sz="1100" b="0" dirty="0">
                <a:solidFill>
                  <a:srgbClr val="E84C22"/>
                </a:solidFill>
                <a:latin typeface="+mn-lt"/>
              </a:rPr>
              <a:t>Child 10-12 may be detained if </a:t>
            </a:r>
            <a:r>
              <a:rPr lang="en-US" sz="1100" b="0" kern="1200" dirty="0">
                <a:solidFill>
                  <a:schemeClr val="tx1"/>
                </a:solidFill>
                <a:latin typeface="+mn-lt"/>
              </a:rPr>
              <a:t>t</a:t>
            </a:r>
            <a:r>
              <a:rPr lang="en-US" sz="1100" kern="1200" dirty="0">
                <a:solidFill>
                  <a:schemeClr val="tx1"/>
                </a:solidFill>
                <a:latin typeface="+mn-lt"/>
              </a:rPr>
              <a:t>he alleged act would be a misdemeanor handgun or</a:t>
            </a:r>
            <a:r>
              <a:rPr lang="en-US" sz="1100" b="1" kern="1200" dirty="0">
                <a:solidFill>
                  <a:schemeClr val="tx1"/>
                </a:solidFill>
                <a:latin typeface="+mn-lt"/>
              </a:rPr>
              <a:t> </a:t>
            </a:r>
            <a:r>
              <a:rPr lang="en-US" sz="1100" b="1" kern="1200" dirty="0">
                <a:solidFill>
                  <a:srgbClr val="E84C22"/>
                </a:solidFill>
                <a:latin typeface="+mn-lt"/>
              </a:rPr>
              <a:t>firearm offense AND the </a:t>
            </a:r>
            <a:r>
              <a:rPr lang="en-US" sz="1100" b="0" kern="1200" dirty="0">
                <a:solidFill>
                  <a:srgbClr val="E84C22"/>
                </a:solidFill>
                <a:latin typeface="+mn-lt"/>
              </a:rPr>
              <a:t>h</a:t>
            </a:r>
            <a:r>
              <a:rPr lang="en-US" sz="1100" dirty="0">
                <a:solidFill>
                  <a:schemeClr val="tx1"/>
                </a:solidFill>
                <a:latin typeface="+mn-lt"/>
              </a:rPr>
              <a:t>as a prior adjudication for one same listed offense (chronicity)</a:t>
            </a:r>
            <a:r>
              <a:rPr lang="en-US" sz="1100" kern="1200" dirty="0">
                <a:solidFill>
                  <a:schemeClr val="tx1"/>
                </a:solidFill>
                <a:latin typeface="+mn-lt"/>
              </a:rPr>
              <a:t>.</a:t>
            </a:r>
          </a:p>
          <a:p>
            <a:pPr marL="158750" indent="0">
              <a:buNone/>
            </a:pPr>
            <a:endParaRPr lang="en-US" dirty="0"/>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US" b="1" u="sng" dirty="0"/>
              <a:t>EM NOTIFICATIONS</a:t>
            </a:r>
          </a:p>
          <a:p>
            <a:pPr marL="0" indent="0">
              <a:buFont typeface="Arial" panose="020B0604020202020204" pitchFamily="34" charset="0"/>
              <a:buNone/>
            </a:pPr>
            <a:r>
              <a:rPr lang="en-US" sz="4500" b="0" dirty="0">
                <a:solidFill>
                  <a:schemeClr val="tx1"/>
                </a:solidFill>
              </a:rPr>
              <a:t>If a child who has yet to be adjudicated and on pretrial electronic monitoring or GPS violates the Community Detention Agreement, DJS is </a:t>
            </a:r>
            <a:r>
              <a:rPr lang="en-US" sz="4500" b="0" i="1" dirty="0">
                <a:solidFill>
                  <a:schemeClr val="tx1"/>
                </a:solidFill>
              </a:rPr>
              <a:t>required</a:t>
            </a:r>
            <a:r>
              <a:rPr lang="en-US" sz="4500" b="0" dirty="0">
                <a:solidFill>
                  <a:schemeClr val="tx1"/>
                </a:solidFill>
              </a:rPr>
              <a:t> to notify the following parties within 24 hours:</a:t>
            </a:r>
          </a:p>
          <a:p>
            <a:pPr marL="914400" marR="0" lvl="1" indent="-4572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3800" b="0" i="0" u="none" strike="noStrike" kern="1200" cap="none" spc="0" normalizeH="0" baseline="0" noProof="0" dirty="0">
                <a:ln>
                  <a:noFill/>
                </a:ln>
                <a:solidFill>
                  <a:schemeClr val="tx1"/>
                </a:solidFill>
                <a:effectLst/>
                <a:uLnTx/>
                <a:uFillTx/>
                <a:latin typeface="Skeena"/>
                <a:ea typeface="+mn-ea"/>
                <a:cs typeface="+mn-cs"/>
              </a:rPr>
              <a:t>Juvenile Court;</a:t>
            </a:r>
          </a:p>
          <a:p>
            <a:pPr marL="914400" marR="0" lvl="1" indent="-4572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lang="en-US" sz="3800" dirty="0">
                <a:solidFill>
                  <a:schemeClr val="tx1"/>
                </a:solidFill>
                <a:latin typeface="Skeena"/>
              </a:rPr>
              <a:t>State’s Attorney’s Office; and </a:t>
            </a:r>
          </a:p>
          <a:p>
            <a:pPr marL="914400" marR="0" lvl="1" indent="-457200" algn="l" defTabSz="914400" rtl="0" eaLnBrk="1" fontAlgn="auto" latinLnBrk="0" hangingPunct="1">
              <a:lnSpc>
                <a:spcPct val="90000"/>
              </a:lnSpc>
              <a:spcBef>
                <a:spcPts val="500"/>
              </a:spcBef>
              <a:spcAft>
                <a:spcPts val="0"/>
              </a:spcAft>
              <a:buClrTx/>
              <a:buSzTx/>
              <a:buFont typeface="Arial" panose="020B0604020202020204" pitchFamily="34" charset="0"/>
              <a:buChar char="•"/>
              <a:tabLst/>
              <a:defRPr/>
            </a:pPr>
            <a:r>
              <a:rPr kumimoji="0" lang="en-US" sz="3800" i="0" u="none" strike="noStrike" kern="1200" cap="none" spc="0" normalizeH="0" baseline="0" noProof="0" dirty="0">
                <a:ln>
                  <a:noFill/>
                </a:ln>
                <a:solidFill>
                  <a:schemeClr val="tx1"/>
                </a:solidFill>
                <a:effectLst/>
                <a:uLnTx/>
                <a:uFillTx/>
                <a:latin typeface="Skeena"/>
                <a:ea typeface="+mn-ea"/>
                <a:cs typeface="+mn-cs"/>
              </a:rPr>
              <a:t>Child’s Counsel </a:t>
            </a:r>
            <a:r>
              <a:rPr lang="en-US" sz="5800" b="1" dirty="0">
                <a:solidFill>
                  <a:schemeClr val="tx1"/>
                </a:solidFill>
                <a:latin typeface="Skeena"/>
              </a:rPr>
              <a:t>w</a:t>
            </a:r>
            <a:r>
              <a:rPr kumimoji="0" lang="en-US" sz="5800" b="1" i="0" u="none" strike="noStrike" kern="1200" cap="none" spc="0" normalizeH="0" baseline="0" noProof="0" dirty="0">
                <a:ln>
                  <a:noFill/>
                </a:ln>
                <a:solidFill>
                  <a:schemeClr val="tx1"/>
                </a:solidFill>
                <a:effectLst/>
                <a:uLnTx/>
                <a:uFillTx/>
                <a:latin typeface="Skeena"/>
                <a:ea typeface="+mn-ea"/>
                <a:cs typeface="+mn-cs"/>
              </a:rPr>
              <a:t>within 24 hours.</a:t>
            </a:r>
          </a:p>
          <a:p>
            <a:pPr marL="158750" indent="0">
              <a:buNone/>
            </a:pPr>
            <a:endParaRPr lang="en-US" dirty="0"/>
          </a:p>
        </p:txBody>
      </p:sp>
    </p:spTree>
    <p:extLst>
      <p:ext uri="{BB962C8B-B14F-4D97-AF65-F5344CB8AC3E}">
        <p14:creationId xmlns:p14="http://schemas.microsoft.com/office/powerpoint/2010/main" val="30132269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68CE7-2FF2-B75E-F797-66E8E9CBD3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06AD08-B5BB-059B-1F13-BA49052ECAC3}"/>
              </a:ext>
            </a:extLst>
          </p:cNvPr>
          <p:cNvSpPr>
            <a:spLocks noGrp="1" noRot="1" noChangeAspect="1"/>
          </p:cNvSpPr>
          <p:nvPr>
            <p:ph type="sldImg"/>
          </p:nvPr>
        </p:nvSpPr>
        <p:spPr>
          <a:xfrm>
            <a:off x="381000" y="685800"/>
            <a:ext cx="6096000" cy="3429000"/>
          </a:xfrm>
        </p:spPr>
      </p:sp>
      <p:sp>
        <p:nvSpPr>
          <p:cNvPr id="3" name="Notes Placeholder 2">
            <a:extLst>
              <a:ext uri="{FF2B5EF4-FFF2-40B4-BE49-F238E27FC236}">
                <a16:creationId xmlns:a16="http://schemas.microsoft.com/office/drawing/2014/main" id="{70563905-ABFD-E588-CEA7-EFE389FDCA67}"/>
              </a:ext>
            </a:extLst>
          </p:cNvPr>
          <p:cNvSpPr>
            <a:spLocks noGrp="1"/>
          </p:cNvSpPr>
          <p:nvPr>
            <p:ph type="body" idx="1"/>
          </p:nvPr>
        </p:nvSpPr>
        <p:spPr/>
        <p:txBody>
          <a:bodyPr/>
          <a:lstStyle/>
          <a:p>
            <a:pPr marL="158750" indent="0">
              <a:buNone/>
            </a:pPr>
            <a:endParaRPr lang="en-US" dirty="0"/>
          </a:p>
        </p:txBody>
      </p:sp>
    </p:spTree>
    <p:extLst>
      <p:ext uri="{BB962C8B-B14F-4D97-AF65-F5344CB8AC3E}">
        <p14:creationId xmlns:p14="http://schemas.microsoft.com/office/powerpoint/2010/main" val="5218153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US" sz="1100" b="1" u="sng" dirty="0"/>
              <a:t>Talking Points:</a:t>
            </a:r>
          </a:p>
          <a:p>
            <a:pPr marL="457200" indent="-298450"/>
            <a:r>
              <a:rPr lang="en-US" sz="1100" dirty="0"/>
              <a:t>Though rising steadily since CY 2020, juvenile complaints are still lower than pre-pandemic numbers</a:t>
            </a:r>
          </a:p>
          <a:p>
            <a:pPr marL="457200" indent="-298450"/>
            <a:r>
              <a:rPr lang="en-US" sz="1100" dirty="0"/>
              <a:t>Current trends allow DJS to focus its custody and non-custody resources on youth who present the highest levels of risk.</a:t>
            </a:r>
          </a:p>
        </p:txBody>
      </p:sp>
    </p:spTree>
    <p:extLst>
      <p:ext uri="{BB962C8B-B14F-4D97-AF65-F5344CB8AC3E}">
        <p14:creationId xmlns:p14="http://schemas.microsoft.com/office/powerpoint/2010/main" val="38873949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869788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1512752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56"/>
        <p:cNvGrpSpPr/>
        <p:nvPr/>
      </p:nvGrpSpPr>
      <p:grpSpPr>
        <a:xfrm>
          <a:off x="0" y="0"/>
          <a:ext cx="0" cy="0"/>
          <a:chOff x="0" y="0"/>
          <a:chExt cx="0" cy="0"/>
        </a:xfrm>
      </p:grpSpPr>
      <p:sp>
        <p:nvSpPr>
          <p:cNvPr id="257" name="Google Shape;257;p8"/>
          <p:cNvSpPr txBox="1">
            <a:spLocks noGrp="1"/>
          </p:cNvSpPr>
          <p:nvPr>
            <p:ph type="title"/>
          </p:nvPr>
        </p:nvSpPr>
        <p:spPr>
          <a:xfrm>
            <a:off x="1986300" y="720000"/>
            <a:ext cx="5171400" cy="3703500"/>
          </a:xfrm>
          <a:prstGeom prst="rect">
            <a:avLst/>
          </a:prstGeom>
        </p:spPr>
        <p:txBody>
          <a:bodyPr spcFirstLastPara="1" wrap="square" lIns="91425" tIns="91425" rIns="91425" bIns="91425" anchor="ctr" anchorCtr="0">
            <a:noAutofit/>
          </a:bodyPr>
          <a:lstStyle>
            <a:lvl1pPr lvl="0" algn="ctr">
              <a:spcBef>
                <a:spcPts val="0"/>
              </a:spcBef>
              <a:spcAft>
                <a:spcPts val="0"/>
              </a:spcAft>
              <a:buSzPts val="6000"/>
              <a:buNone/>
              <a:defRPr sz="6000">
                <a:latin typeface="+mj-lt"/>
              </a:defRPr>
            </a:lvl1pPr>
            <a:lvl2pPr lvl="1" algn="ctr">
              <a:spcBef>
                <a:spcPts val="0"/>
              </a:spcBef>
              <a:spcAft>
                <a:spcPts val="0"/>
              </a:spcAft>
              <a:buSzPts val="6000"/>
              <a:buNone/>
              <a:defRPr sz="6000"/>
            </a:lvl2pPr>
            <a:lvl3pPr lvl="2" algn="ctr">
              <a:spcBef>
                <a:spcPts val="0"/>
              </a:spcBef>
              <a:spcAft>
                <a:spcPts val="0"/>
              </a:spcAft>
              <a:buSzPts val="6000"/>
              <a:buNone/>
              <a:defRPr sz="6000"/>
            </a:lvl3pPr>
            <a:lvl4pPr lvl="3" algn="ctr">
              <a:spcBef>
                <a:spcPts val="0"/>
              </a:spcBef>
              <a:spcAft>
                <a:spcPts val="0"/>
              </a:spcAft>
              <a:buSzPts val="6000"/>
              <a:buNone/>
              <a:defRPr sz="6000"/>
            </a:lvl4pPr>
            <a:lvl5pPr lvl="4" algn="ctr">
              <a:spcBef>
                <a:spcPts val="0"/>
              </a:spcBef>
              <a:spcAft>
                <a:spcPts val="0"/>
              </a:spcAft>
              <a:buSzPts val="6000"/>
              <a:buNone/>
              <a:defRPr sz="6000"/>
            </a:lvl5pPr>
            <a:lvl6pPr lvl="5" algn="ctr">
              <a:spcBef>
                <a:spcPts val="0"/>
              </a:spcBef>
              <a:spcAft>
                <a:spcPts val="0"/>
              </a:spcAft>
              <a:buSzPts val="6000"/>
              <a:buNone/>
              <a:defRPr sz="6000"/>
            </a:lvl6pPr>
            <a:lvl7pPr lvl="6" algn="ctr">
              <a:spcBef>
                <a:spcPts val="0"/>
              </a:spcBef>
              <a:spcAft>
                <a:spcPts val="0"/>
              </a:spcAft>
              <a:buSzPts val="6000"/>
              <a:buNone/>
              <a:defRPr sz="6000"/>
            </a:lvl7pPr>
            <a:lvl8pPr lvl="7" algn="ctr">
              <a:spcBef>
                <a:spcPts val="0"/>
              </a:spcBef>
              <a:spcAft>
                <a:spcPts val="0"/>
              </a:spcAft>
              <a:buSzPts val="6000"/>
              <a:buNone/>
              <a:defRPr sz="6000"/>
            </a:lvl8pPr>
            <a:lvl9pPr lvl="8" algn="ctr">
              <a:spcBef>
                <a:spcPts val="0"/>
              </a:spcBef>
              <a:spcAft>
                <a:spcPts val="0"/>
              </a:spcAft>
              <a:buSzPts val="6000"/>
              <a:buNone/>
              <a:defRPr sz="6000"/>
            </a:lvl9pPr>
          </a:lstStyle>
          <a:p>
            <a:endParaRPr dirty="0"/>
          </a:p>
        </p:txBody>
      </p:sp>
      <p:grpSp>
        <p:nvGrpSpPr>
          <p:cNvPr id="294" name="Google Shape;294;p8"/>
          <p:cNvGrpSpPr/>
          <p:nvPr/>
        </p:nvGrpSpPr>
        <p:grpSpPr>
          <a:xfrm>
            <a:off x="0" y="0"/>
            <a:ext cx="8827825" cy="4604000"/>
            <a:chOff x="0" y="0"/>
            <a:chExt cx="8827825" cy="4604000"/>
          </a:xfrm>
        </p:grpSpPr>
        <p:sp>
          <p:nvSpPr>
            <p:cNvPr id="295" name="Google Shape;295;p8"/>
            <p:cNvSpPr/>
            <p:nvPr/>
          </p:nvSpPr>
          <p:spPr>
            <a:xfrm>
              <a:off x="0" y="0"/>
              <a:ext cx="4572000" cy="231900"/>
            </a:xfrm>
            <a:prstGeom prst="rect">
              <a:avLst/>
            </a:prstGeom>
            <a:solidFill>
              <a:schemeClr val="lt2"/>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296" name="Google Shape;296;p8"/>
            <p:cNvSpPr/>
            <p:nvPr/>
          </p:nvSpPr>
          <p:spPr>
            <a:xfrm>
              <a:off x="8421625" y="4197800"/>
              <a:ext cx="406200" cy="406200"/>
            </a:xfrm>
            <a:prstGeom prst="rect">
              <a:avLst/>
            </a:prstGeom>
            <a:solidFill>
              <a:schemeClr val="accen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297"/>
        <p:cNvGrpSpPr/>
        <p:nvPr/>
      </p:nvGrpSpPr>
      <p:grpSpPr>
        <a:xfrm>
          <a:off x="0" y="0"/>
          <a:ext cx="0" cy="0"/>
          <a:chOff x="0" y="0"/>
          <a:chExt cx="0" cy="0"/>
        </a:xfrm>
      </p:grpSpPr>
      <p:sp>
        <p:nvSpPr>
          <p:cNvPr id="298" name="Google Shape;298;p9"/>
          <p:cNvSpPr txBox="1">
            <a:spLocks noGrp="1"/>
          </p:cNvSpPr>
          <p:nvPr>
            <p:ph type="title"/>
          </p:nvPr>
        </p:nvSpPr>
        <p:spPr>
          <a:xfrm>
            <a:off x="2549400" y="1578300"/>
            <a:ext cx="4045200" cy="751800"/>
          </a:xfrm>
          <a:prstGeom prst="rect">
            <a:avLst/>
          </a:prstGeom>
        </p:spPr>
        <p:txBody>
          <a:bodyPr spcFirstLastPara="1" wrap="square" lIns="91425" tIns="91425" rIns="91425" bIns="91425" anchor="b" anchorCtr="0">
            <a:noAutofit/>
          </a:bodyPr>
          <a:lstStyle>
            <a:lvl1pPr lvl="0" algn="ctr">
              <a:spcBef>
                <a:spcPts val="0"/>
              </a:spcBef>
              <a:spcAft>
                <a:spcPts val="0"/>
              </a:spcAft>
              <a:buSzPts val="4700"/>
              <a:buNone/>
              <a:defRPr sz="4700">
                <a:latin typeface="+mj-lt"/>
              </a:defRPr>
            </a:lvl1pPr>
            <a:lvl2pPr lvl="1" algn="ctr">
              <a:spcBef>
                <a:spcPts val="0"/>
              </a:spcBef>
              <a:spcAft>
                <a:spcPts val="0"/>
              </a:spcAft>
              <a:buSzPts val="4700"/>
              <a:buNone/>
              <a:defRPr sz="4700"/>
            </a:lvl2pPr>
            <a:lvl3pPr lvl="2" algn="ctr">
              <a:spcBef>
                <a:spcPts val="0"/>
              </a:spcBef>
              <a:spcAft>
                <a:spcPts val="0"/>
              </a:spcAft>
              <a:buSzPts val="4700"/>
              <a:buNone/>
              <a:defRPr sz="4700"/>
            </a:lvl3pPr>
            <a:lvl4pPr lvl="3" algn="ctr">
              <a:spcBef>
                <a:spcPts val="0"/>
              </a:spcBef>
              <a:spcAft>
                <a:spcPts val="0"/>
              </a:spcAft>
              <a:buSzPts val="4700"/>
              <a:buNone/>
              <a:defRPr sz="4700"/>
            </a:lvl4pPr>
            <a:lvl5pPr lvl="4" algn="ctr">
              <a:spcBef>
                <a:spcPts val="0"/>
              </a:spcBef>
              <a:spcAft>
                <a:spcPts val="0"/>
              </a:spcAft>
              <a:buSzPts val="4700"/>
              <a:buNone/>
              <a:defRPr sz="4700"/>
            </a:lvl5pPr>
            <a:lvl6pPr lvl="5" algn="ctr">
              <a:spcBef>
                <a:spcPts val="0"/>
              </a:spcBef>
              <a:spcAft>
                <a:spcPts val="0"/>
              </a:spcAft>
              <a:buSzPts val="4700"/>
              <a:buNone/>
              <a:defRPr sz="4700"/>
            </a:lvl6pPr>
            <a:lvl7pPr lvl="6" algn="ctr">
              <a:spcBef>
                <a:spcPts val="0"/>
              </a:spcBef>
              <a:spcAft>
                <a:spcPts val="0"/>
              </a:spcAft>
              <a:buSzPts val="4700"/>
              <a:buNone/>
              <a:defRPr sz="4700"/>
            </a:lvl7pPr>
            <a:lvl8pPr lvl="7" algn="ctr">
              <a:spcBef>
                <a:spcPts val="0"/>
              </a:spcBef>
              <a:spcAft>
                <a:spcPts val="0"/>
              </a:spcAft>
              <a:buSzPts val="4700"/>
              <a:buNone/>
              <a:defRPr sz="4700"/>
            </a:lvl8pPr>
            <a:lvl9pPr lvl="8" algn="ctr">
              <a:spcBef>
                <a:spcPts val="0"/>
              </a:spcBef>
              <a:spcAft>
                <a:spcPts val="0"/>
              </a:spcAft>
              <a:buSzPts val="4700"/>
              <a:buNone/>
              <a:defRPr sz="4700"/>
            </a:lvl9pPr>
          </a:lstStyle>
          <a:p>
            <a:endParaRPr/>
          </a:p>
        </p:txBody>
      </p:sp>
      <p:sp>
        <p:nvSpPr>
          <p:cNvPr id="299" name="Google Shape;299;p9"/>
          <p:cNvSpPr txBox="1">
            <a:spLocks noGrp="1"/>
          </p:cNvSpPr>
          <p:nvPr>
            <p:ph type="subTitle" idx="1"/>
          </p:nvPr>
        </p:nvSpPr>
        <p:spPr>
          <a:xfrm>
            <a:off x="2549400" y="2330100"/>
            <a:ext cx="4045200" cy="12351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1500"/>
              <a:buNone/>
              <a:defRPr sz="1500">
                <a:latin typeface="+mj-lt"/>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39"/>
        <p:cNvGrpSpPr/>
        <p:nvPr/>
      </p:nvGrpSpPr>
      <p:grpSpPr>
        <a:xfrm>
          <a:off x="0" y="0"/>
          <a:ext cx="0" cy="0"/>
          <a:chOff x="0" y="0"/>
          <a:chExt cx="0" cy="0"/>
        </a:xfrm>
      </p:grpSpPr>
      <p:sp>
        <p:nvSpPr>
          <p:cNvPr id="340" name="Google Shape;340;p10"/>
          <p:cNvSpPr txBox="1">
            <a:spLocks noGrp="1"/>
          </p:cNvSpPr>
          <p:nvPr>
            <p:ph type="title"/>
          </p:nvPr>
        </p:nvSpPr>
        <p:spPr>
          <a:xfrm>
            <a:off x="722400" y="539500"/>
            <a:ext cx="7699200" cy="5727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latin typeface="+mj-lt"/>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2">
  <p:cSld name="CUSTOM_6_1">
    <p:spTree>
      <p:nvGrpSpPr>
        <p:cNvPr id="1" name="Shape 515"/>
        <p:cNvGrpSpPr/>
        <p:nvPr/>
      </p:nvGrpSpPr>
      <p:grpSpPr>
        <a:xfrm>
          <a:off x="0" y="0"/>
          <a:ext cx="0" cy="0"/>
          <a:chOff x="0" y="0"/>
          <a:chExt cx="0" cy="0"/>
        </a:xfrm>
      </p:grpSpPr>
      <p:sp>
        <p:nvSpPr>
          <p:cNvPr id="516" name="Google Shape;516;p16"/>
          <p:cNvSpPr txBox="1">
            <a:spLocks noGrp="1"/>
          </p:cNvSpPr>
          <p:nvPr>
            <p:ph type="title"/>
          </p:nvPr>
        </p:nvSpPr>
        <p:spPr>
          <a:xfrm>
            <a:off x="722375" y="539500"/>
            <a:ext cx="76992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grpSp>
        <p:nvGrpSpPr>
          <p:cNvPr id="521" name="Google Shape;521;p16"/>
          <p:cNvGrpSpPr/>
          <p:nvPr/>
        </p:nvGrpSpPr>
        <p:grpSpPr>
          <a:xfrm>
            <a:off x="8424050" y="4604000"/>
            <a:ext cx="374861" cy="406200"/>
            <a:chOff x="1270750" y="4604000"/>
            <a:chExt cx="374861" cy="406200"/>
          </a:xfrm>
        </p:grpSpPr>
        <p:grpSp>
          <p:nvGrpSpPr>
            <p:cNvPr id="522" name="Google Shape;522;p16"/>
            <p:cNvGrpSpPr/>
            <p:nvPr/>
          </p:nvGrpSpPr>
          <p:grpSpPr>
            <a:xfrm>
              <a:off x="1270750" y="4604000"/>
              <a:ext cx="374861" cy="28550"/>
              <a:chOff x="1270750" y="4604000"/>
              <a:chExt cx="374861" cy="28550"/>
            </a:xfrm>
          </p:grpSpPr>
          <p:sp>
            <p:nvSpPr>
              <p:cNvPr id="523" name="Google Shape;523;p16"/>
              <p:cNvSpPr/>
              <p:nvPr/>
            </p:nvSpPr>
            <p:spPr>
              <a:xfrm>
                <a:off x="1270750" y="46040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24" name="Google Shape;524;p16"/>
              <p:cNvSpPr/>
              <p:nvPr/>
            </p:nvSpPr>
            <p:spPr>
              <a:xfrm>
                <a:off x="1357376" y="460405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25" name="Google Shape;525;p16"/>
              <p:cNvSpPr/>
              <p:nvPr/>
            </p:nvSpPr>
            <p:spPr>
              <a:xfrm>
                <a:off x="1444451" y="4604550"/>
                <a:ext cx="27600" cy="276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26" name="Google Shape;526;p16"/>
              <p:cNvSpPr/>
              <p:nvPr/>
            </p:nvSpPr>
            <p:spPr>
              <a:xfrm>
                <a:off x="1530535" y="460405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27" name="Google Shape;527;p16"/>
              <p:cNvSpPr/>
              <p:nvPr/>
            </p:nvSpPr>
            <p:spPr>
              <a:xfrm>
                <a:off x="1617111" y="460405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grpSp>
        <p:grpSp>
          <p:nvGrpSpPr>
            <p:cNvPr id="528" name="Google Shape;528;p16"/>
            <p:cNvGrpSpPr/>
            <p:nvPr/>
          </p:nvGrpSpPr>
          <p:grpSpPr>
            <a:xfrm>
              <a:off x="1270750" y="4981650"/>
              <a:ext cx="374861" cy="28550"/>
              <a:chOff x="1270750" y="4981650"/>
              <a:chExt cx="374861" cy="28550"/>
            </a:xfrm>
          </p:grpSpPr>
          <p:sp>
            <p:nvSpPr>
              <p:cNvPr id="529" name="Google Shape;529;p16"/>
              <p:cNvSpPr/>
              <p:nvPr/>
            </p:nvSpPr>
            <p:spPr>
              <a:xfrm>
                <a:off x="1270750" y="498165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30" name="Google Shape;530;p16"/>
              <p:cNvSpPr/>
              <p:nvPr/>
            </p:nvSpPr>
            <p:spPr>
              <a:xfrm>
                <a:off x="1357376"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31" name="Google Shape;531;p16"/>
              <p:cNvSpPr/>
              <p:nvPr/>
            </p:nvSpPr>
            <p:spPr>
              <a:xfrm>
                <a:off x="1444451" y="4982200"/>
                <a:ext cx="27600" cy="276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32" name="Google Shape;532;p16"/>
              <p:cNvSpPr/>
              <p:nvPr/>
            </p:nvSpPr>
            <p:spPr>
              <a:xfrm>
                <a:off x="1530535"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33" name="Google Shape;533;p16"/>
              <p:cNvSpPr/>
              <p:nvPr/>
            </p:nvSpPr>
            <p:spPr>
              <a:xfrm>
                <a:off x="1617111"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grpSp>
        <p:grpSp>
          <p:nvGrpSpPr>
            <p:cNvPr id="534" name="Google Shape;534;p16"/>
            <p:cNvGrpSpPr/>
            <p:nvPr/>
          </p:nvGrpSpPr>
          <p:grpSpPr>
            <a:xfrm>
              <a:off x="1270750" y="4887238"/>
              <a:ext cx="374861" cy="28550"/>
              <a:chOff x="1270750" y="4981650"/>
              <a:chExt cx="374861" cy="28550"/>
            </a:xfrm>
          </p:grpSpPr>
          <p:sp>
            <p:nvSpPr>
              <p:cNvPr id="535" name="Google Shape;535;p16"/>
              <p:cNvSpPr/>
              <p:nvPr/>
            </p:nvSpPr>
            <p:spPr>
              <a:xfrm>
                <a:off x="1270750" y="498165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36" name="Google Shape;536;p16"/>
              <p:cNvSpPr/>
              <p:nvPr/>
            </p:nvSpPr>
            <p:spPr>
              <a:xfrm>
                <a:off x="1357376"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37" name="Google Shape;537;p16"/>
              <p:cNvSpPr/>
              <p:nvPr/>
            </p:nvSpPr>
            <p:spPr>
              <a:xfrm>
                <a:off x="1444451" y="4982200"/>
                <a:ext cx="27600" cy="276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38" name="Google Shape;538;p16"/>
              <p:cNvSpPr/>
              <p:nvPr/>
            </p:nvSpPr>
            <p:spPr>
              <a:xfrm>
                <a:off x="1530535"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39" name="Google Shape;539;p16"/>
              <p:cNvSpPr/>
              <p:nvPr/>
            </p:nvSpPr>
            <p:spPr>
              <a:xfrm>
                <a:off x="1617111"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grpSp>
        <p:grpSp>
          <p:nvGrpSpPr>
            <p:cNvPr id="540" name="Google Shape;540;p16"/>
            <p:cNvGrpSpPr/>
            <p:nvPr/>
          </p:nvGrpSpPr>
          <p:grpSpPr>
            <a:xfrm>
              <a:off x="1270750" y="4792825"/>
              <a:ext cx="374861" cy="28550"/>
              <a:chOff x="1270750" y="4981650"/>
              <a:chExt cx="374861" cy="28550"/>
            </a:xfrm>
          </p:grpSpPr>
          <p:sp>
            <p:nvSpPr>
              <p:cNvPr id="541" name="Google Shape;541;p16"/>
              <p:cNvSpPr/>
              <p:nvPr/>
            </p:nvSpPr>
            <p:spPr>
              <a:xfrm>
                <a:off x="1270750" y="498165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42" name="Google Shape;542;p16"/>
              <p:cNvSpPr/>
              <p:nvPr/>
            </p:nvSpPr>
            <p:spPr>
              <a:xfrm>
                <a:off x="1357376"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43" name="Google Shape;543;p16"/>
              <p:cNvSpPr/>
              <p:nvPr/>
            </p:nvSpPr>
            <p:spPr>
              <a:xfrm>
                <a:off x="1444451" y="4982200"/>
                <a:ext cx="27600" cy="276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44" name="Google Shape;544;p16"/>
              <p:cNvSpPr/>
              <p:nvPr/>
            </p:nvSpPr>
            <p:spPr>
              <a:xfrm>
                <a:off x="1530535"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45" name="Google Shape;545;p16"/>
              <p:cNvSpPr/>
              <p:nvPr/>
            </p:nvSpPr>
            <p:spPr>
              <a:xfrm>
                <a:off x="1617111"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grpSp>
        <p:grpSp>
          <p:nvGrpSpPr>
            <p:cNvPr id="546" name="Google Shape;546;p16"/>
            <p:cNvGrpSpPr/>
            <p:nvPr/>
          </p:nvGrpSpPr>
          <p:grpSpPr>
            <a:xfrm>
              <a:off x="1270750" y="4698413"/>
              <a:ext cx="374861" cy="28550"/>
              <a:chOff x="1270750" y="4981650"/>
              <a:chExt cx="374861" cy="28550"/>
            </a:xfrm>
          </p:grpSpPr>
          <p:sp>
            <p:nvSpPr>
              <p:cNvPr id="547" name="Google Shape;547;p16"/>
              <p:cNvSpPr/>
              <p:nvPr/>
            </p:nvSpPr>
            <p:spPr>
              <a:xfrm>
                <a:off x="1270750" y="498165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48" name="Google Shape;548;p16"/>
              <p:cNvSpPr/>
              <p:nvPr/>
            </p:nvSpPr>
            <p:spPr>
              <a:xfrm>
                <a:off x="1357376"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49" name="Google Shape;549;p16"/>
              <p:cNvSpPr/>
              <p:nvPr/>
            </p:nvSpPr>
            <p:spPr>
              <a:xfrm>
                <a:off x="1444451" y="4982200"/>
                <a:ext cx="27600" cy="276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50" name="Google Shape;550;p16"/>
              <p:cNvSpPr/>
              <p:nvPr/>
            </p:nvSpPr>
            <p:spPr>
              <a:xfrm>
                <a:off x="1530535"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sp>
            <p:nvSpPr>
              <p:cNvPr id="551" name="Google Shape;551;p16"/>
              <p:cNvSpPr/>
              <p:nvPr/>
            </p:nvSpPr>
            <p:spPr>
              <a:xfrm>
                <a:off x="1617111" y="4981700"/>
                <a:ext cx="28500" cy="28500"/>
              </a:xfrm>
              <a:prstGeom prst="ellipse">
                <a:avLst/>
              </a:prstGeom>
              <a:solidFill>
                <a:schemeClr val="dk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dirty="0">
                  <a:latin typeface="Montserrat"/>
                  <a:ea typeface="Montserrat"/>
                  <a:cs typeface="Montserrat"/>
                  <a:sym typeface="Montserrat"/>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ackground">
  <p:cSld name="CUSTOM_7">
    <p:spTree>
      <p:nvGrpSpPr>
        <p:cNvPr id="1" name="Shape 861"/>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Background 1">
  <p:cSld name="CUSTOM_7_1">
    <p:spTree>
      <p:nvGrpSpPr>
        <p:cNvPr id="1" name="Shape 862"/>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ackground 2">
  <p:cSld name="CUSTOM_7_1_1">
    <p:spTree>
      <p:nvGrpSpPr>
        <p:cNvPr id="1" name="Shape 902"/>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Content" type="obj">
  <p:cSld name="Title and Content">
    <p:spTree>
      <p:nvGrpSpPr>
        <p:cNvPr id="1" name="Shape 25"/>
        <p:cNvGrpSpPr/>
        <p:nvPr/>
      </p:nvGrpSpPr>
      <p:grpSpPr>
        <a:xfrm>
          <a:off x="0" y="0"/>
          <a:ext cx="0" cy="0"/>
          <a:chOff x="0" y="0"/>
          <a:chExt cx="0" cy="0"/>
        </a:xfrm>
      </p:grpSpPr>
      <p:sp>
        <p:nvSpPr>
          <p:cNvPr id="26" name="Google Shape;26;p13"/>
          <p:cNvSpPr/>
          <p:nvPr/>
        </p:nvSpPr>
        <p:spPr>
          <a:xfrm>
            <a:off x="330214" y="460805"/>
            <a:ext cx="8482004" cy="891974"/>
          </a:xfrm>
          <a:prstGeom prst="rect">
            <a:avLst/>
          </a:prstGeom>
          <a:solidFill>
            <a:schemeClr val="accent1"/>
          </a:solid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050" dirty="0"/>
          </a:p>
        </p:txBody>
      </p:sp>
      <p:sp>
        <p:nvSpPr>
          <p:cNvPr id="27" name="Google Shape;27;p13"/>
          <p:cNvSpPr txBox="1">
            <a:spLocks noGrp="1"/>
          </p:cNvSpPr>
          <p:nvPr>
            <p:ph type="title"/>
          </p:nvPr>
        </p:nvSpPr>
        <p:spPr>
          <a:xfrm>
            <a:off x="435894" y="526617"/>
            <a:ext cx="8272212" cy="7603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13"/>
          <p:cNvSpPr txBox="1">
            <a:spLocks noGrp="1"/>
          </p:cNvSpPr>
          <p:nvPr>
            <p:ph type="body" idx="1"/>
          </p:nvPr>
        </p:nvSpPr>
        <p:spPr>
          <a:xfrm>
            <a:off x="435895" y="1635373"/>
            <a:ext cx="8272211" cy="2758727"/>
          </a:xfrm>
          <a:prstGeom prst="rect">
            <a:avLst/>
          </a:prstGeom>
          <a:noFill/>
          <a:ln>
            <a:noFill/>
          </a:ln>
        </p:spPr>
        <p:txBody>
          <a:bodyPr spcFirstLastPara="1" wrap="square" lIns="91425" tIns="45700" rIns="91425" bIns="45700" anchor="ctr" anchorCtr="0">
            <a:normAutofit/>
          </a:bodyPr>
          <a:lstStyle>
            <a:lvl1pPr marL="342900" lvl="0" indent="-250317" algn="l">
              <a:spcBef>
                <a:spcPts val="270"/>
              </a:spcBef>
              <a:spcAft>
                <a:spcPts val="0"/>
              </a:spcAft>
              <a:buSzPts val="1656"/>
              <a:buChar char="◼"/>
              <a:defRPr/>
            </a:lvl1pPr>
            <a:lvl2pPr marL="685800" lvl="1" indent="-250317" algn="l">
              <a:spcBef>
                <a:spcPts val="450"/>
              </a:spcBef>
              <a:spcAft>
                <a:spcPts val="0"/>
              </a:spcAft>
              <a:buSzPts val="1656"/>
              <a:buChar char="◼"/>
              <a:defRPr/>
            </a:lvl2pPr>
            <a:lvl3pPr marL="1028700" lvl="2" indent="-250317" algn="l">
              <a:spcBef>
                <a:spcPts val="450"/>
              </a:spcBef>
              <a:spcAft>
                <a:spcPts val="0"/>
              </a:spcAft>
              <a:buSzPts val="1656"/>
              <a:buChar char="◼"/>
              <a:defRPr/>
            </a:lvl3pPr>
            <a:lvl4pPr marL="1371600" lvl="3" indent="-250317" algn="l">
              <a:spcBef>
                <a:spcPts val="450"/>
              </a:spcBef>
              <a:spcAft>
                <a:spcPts val="0"/>
              </a:spcAft>
              <a:buSzPts val="1656"/>
              <a:buChar char="◼"/>
              <a:defRPr/>
            </a:lvl4pPr>
            <a:lvl5pPr marL="1714500" lvl="4" indent="-250317" algn="l">
              <a:spcBef>
                <a:spcPts val="450"/>
              </a:spcBef>
              <a:spcAft>
                <a:spcPts val="0"/>
              </a:spcAft>
              <a:buSzPts val="1656"/>
              <a:buChar char="◼"/>
              <a:defRPr/>
            </a:lvl5pPr>
            <a:lvl6pPr marL="2057400" lvl="5" indent="-250317" algn="l">
              <a:spcBef>
                <a:spcPts val="450"/>
              </a:spcBef>
              <a:spcAft>
                <a:spcPts val="0"/>
              </a:spcAft>
              <a:buSzPts val="1656"/>
              <a:buChar char="◼"/>
              <a:defRPr/>
            </a:lvl6pPr>
            <a:lvl7pPr marL="2400300" lvl="6" indent="-250317" algn="l">
              <a:spcBef>
                <a:spcPts val="450"/>
              </a:spcBef>
              <a:spcAft>
                <a:spcPts val="0"/>
              </a:spcAft>
              <a:buSzPts val="1656"/>
              <a:buChar char="◼"/>
              <a:defRPr/>
            </a:lvl7pPr>
            <a:lvl8pPr marL="2743200" lvl="7" indent="-250317" algn="l">
              <a:spcBef>
                <a:spcPts val="450"/>
              </a:spcBef>
              <a:spcAft>
                <a:spcPts val="0"/>
              </a:spcAft>
              <a:buSzPts val="1656"/>
              <a:buChar char="◼"/>
              <a:defRPr/>
            </a:lvl8pPr>
            <a:lvl9pPr marL="3086100" lvl="8" indent="-250317" algn="l">
              <a:spcBef>
                <a:spcPts val="450"/>
              </a:spcBef>
              <a:spcAft>
                <a:spcPts val="450"/>
              </a:spcAft>
              <a:buSzPts val="1656"/>
              <a:buChar char="◼"/>
              <a:defRPr/>
            </a:lvl9pPr>
          </a:lstStyle>
          <a:p>
            <a:endParaRPr/>
          </a:p>
        </p:txBody>
      </p:sp>
      <p:sp>
        <p:nvSpPr>
          <p:cNvPr id="29" name="Google Shape;29;p13"/>
          <p:cNvSpPr txBox="1">
            <a:spLocks noGrp="1"/>
          </p:cNvSpPr>
          <p:nvPr>
            <p:ph type="dt" idx="10"/>
          </p:nvPr>
        </p:nvSpPr>
        <p:spPr>
          <a:xfrm>
            <a:off x="5704464" y="4467103"/>
            <a:ext cx="2133599"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0" name="Google Shape;30;p13"/>
          <p:cNvSpPr txBox="1">
            <a:spLocks noGrp="1"/>
          </p:cNvSpPr>
          <p:nvPr>
            <p:ph type="ftr" idx="11"/>
          </p:nvPr>
        </p:nvSpPr>
        <p:spPr>
          <a:xfrm>
            <a:off x="435894" y="4463859"/>
            <a:ext cx="5187908"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1" name="Google Shape;31;p13"/>
          <p:cNvSpPr txBox="1">
            <a:spLocks noGrp="1"/>
          </p:cNvSpPr>
          <p:nvPr>
            <p:ph type="sldNum" idx="12"/>
          </p:nvPr>
        </p:nvSpPr>
        <p:spPr>
          <a:xfrm>
            <a:off x="7918725" y="4467103"/>
            <a:ext cx="789381"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15925586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wo Content" type="twoObj">
  <p:cSld name="Two Content">
    <p:spTree>
      <p:nvGrpSpPr>
        <p:cNvPr id="1" name="Shape 32"/>
        <p:cNvGrpSpPr/>
        <p:nvPr/>
      </p:nvGrpSpPr>
      <p:grpSpPr>
        <a:xfrm>
          <a:off x="0" y="0"/>
          <a:ext cx="0" cy="0"/>
          <a:chOff x="0" y="0"/>
          <a:chExt cx="0" cy="0"/>
        </a:xfrm>
      </p:grpSpPr>
      <p:sp>
        <p:nvSpPr>
          <p:cNvPr id="33" name="Google Shape;33;p14"/>
          <p:cNvSpPr/>
          <p:nvPr/>
        </p:nvSpPr>
        <p:spPr>
          <a:xfrm>
            <a:off x="334487" y="454916"/>
            <a:ext cx="8475027" cy="944120"/>
          </a:xfrm>
          <a:prstGeom prst="rect">
            <a:avLst/>
          </a:prstGeom>
          <a:solidFill>
            <a:schemeClr val="accent1"/>
          </a:solidFill>
          <a:ln>
            <a:noFill/>
          </a:ln>
        </p:spPr>
        <p:txBody>
          <a:bodyPr spcFirstLastPara="1" wrap="square" lIns="68569" tIns="68569" rIns="68569" bIns="68569" anchor="ctr" anchorCtr="0">
            <a:noAutofit/>
          </a:bodyPr>
          <a:lstStyle/>
          <a:p>
            <a:pPr marL="0" lvl="0" indent="0" algn="l" rtl="0">
              <a:spcBef>
                <a:spcPts val="0"/>
              </a:spcBef>
              <a:spcAft>
                <a:spcPts val="0"/>
              </a:spcAft>
              <a:buNone/>
            </a:pPr>
            <a:endParaRPr sz="1050" dirty="0"/>
          </a:p>
        </p:txBody>
      </p:sp>
      <p:sp>
        <p:nvSpPr>
          <p:cNvPr id="34" name="Google Shape;34;p14"/>
          <p:cNvSpPr txBox="1">
            <a:spLocks noGrp="1"/>
          </p:cNvSpPr>
          <p:nvPr>
            <p:ph type="title"/>
          </p:nvPr>
        </p:nvSpPr>
        <p:spPr>
          <a:xfrm>
            <a:off x="435895" y="547244"/>
            <a:ext cx="8272212" cy="741249"/>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lt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4"/>
          <p:cNvSpPr txBox="1">
            <a:spLocks noGrp="1"/>
          </p:cNvSpPr>
          <p:nvPr>
            <p:ph type="body" idx="1"/>
          </p:nvPr>
        </p:nvSpPr>
        <p:spPr>
          <a:xfrm>
            <a:off x="435895" y="1671003"/>
            <a:ext cx="4066793" cy="2724785"/>
          </a:xfrm>
          <a:prstGeom prst="rect">
            <a:avLst/>
          </a:prstGeom>
          <a:noFill/>
          <a:ln>
            <a:noFill/>
          </a:ln>
        </p:spPr>
        <p:txBody>
          <a:bodyPr spcFirstLastPara="1" wrap="square" lIns="91425" tIns="45700" rIns="91425" bIns="45700" anchor="ctr" anchorCtr="0">
            <a:normAutofit/>
          </a:bodyPr>
          <a:lstStyle>
            <a:lvl1pPr marL="342900" lvl="0" indent="-250317" algn="l">
              <a:spcBef>
                <a:spcPts val="270"/>
              </a:spcBef>
              <a:spcAft>
                <a:spcPts val="0"/>
              </a:spcAft>
              <a:buSzPts val="1656"/>
              <a:buChar char="◼"/>
              <a:defRPr/>
            </a:lvl1pPr>
            <a:lvl2pPr marL="685800" lvl="1" indent="-250317" algn="l">
              <a:spcBef>
                <a:spcPts val="450"/>
              </a:spcBef>
              <a:spcAft>
                <a:spcPts val="0"/>
              </a:spcAft>
              <a:buSzPts val="1656"/>
              <a:buChar char="◼"/>
              <a:defRPr/>
            </a:lvl2pPr>
            <a:lvl3pPr marL="1028700" lvl="2" indent="-250317" algn="l">
              <a:spcBef>
                <a:spcPts val="450"/>
              </a:spcBef>
              <a:spcAft>
                <a:spcPts val="0"/>
              </a:spcAft>
              <a:buSzPts val="1656"/>
              <a:buChar char="◼"/>
              <a:defRPr/>
            </a:lvl3pPr>
            <a:lvl4pPr marL="1371600" lvl="3" indent="-250317" algn="l">
              <a:spcBef>
                <a:spcPts val="450"/>
              </a:spcBef>
              <a:spcAft>
                <a:spcPts val="0"/>
              </a:spcAft>
              <a:buSzPts val="1656"/>
              <a:buChar char="◼"/>
              <a:defRPr/>
            </a:lvl4pPr>
            <a:lvl5pPr marL="1714500" lvl="4" indent="-250317" algn="l">
              <a:spcBef>
                <a:spcPts val="450"/>
              </a:spcBef>
              <a:spcAft>
                <a:spcPts val="0"/>
              </a:spcAft>
              <a:buSzPts val="1656"/>
              <a:buChar char="◼"/>
              <a:defRPr/>
            </a:lvl5pPr>
            <a:lvl6pPr marL="2057400" lvl="5" indent="-250317" algn="l">
              <a:spcBef>
                <a:spcPts val="450"/>
              </a:spcBef>
              <a:spcAft>
                <a:spcPts val="0"/>
              </a:spcAft>
              <a:buSzPts val="1656"/>
              <a:buChar char="◼"/>
              <a:defRPr/>
            </a:lvl6pPr>
            <a:lvl7pPr marL="2400300" lvl="6" indent="-250317" algn="l">
              <a:spcBef>
                <a:spcPts val="450"/>
              </a:spcBef>
              <a:spcAft>
                <a:spcPts val="0"/>
              </a:spcAft>
              <a:buSzPts val="1656"/>
              <a:buChar char="◼"/>
              <a:defRPr/>
            </a:lvl7pPr>
            <a:lvl8pPr marL="2743200" lvl="7" indent="-250317" algn="l">
              <a:spcBef>
                <a:spcPts val="450"/>
              </a:spcBef>
              <a:spcAft>
                <a:spcPts val="0"/>
              </a:spcAft>
              <a:buSzPts val="1656"/>
              <a:buChar char="◼"/>
              <a:defRPr/>
            </a:lvl8pPr>
            <a:lvl9pPr marL="3086100" lvl="8" indent="-250317" algn="l">
              <a:spcBef>
                <a:spcPts val="450"/>
              </a:spcBef>
              <a:spcAft>
                <a:spcPts val="450"/>
              </a:spcAft>
              <a:buSzPts val="1656"/>
              <a:buChar char="◼"/>
              <a:defRPr/>
            </a:lvl9pPr>
          </a:lstStyle>
          <a:p>
            <a:endParaRPr/>
          </a:p>
        </p:txBody>
      </p:sp>
      <p:sp>
        <p:nvSpPr>
          <p:cNvPr id="36" name="Google Shape;36;p14"/>
          <p:cNvSpPr txBox="1">
            <a:spLocks noGrp="1"/>
          </p:cNvSpPr>
          <p:nvPr>
            <p:ph type="body" idx="2"/>
          </p:nvPr>
        </p:nvSpPr>
        <p:spPr>
          <a:xfrm>
            <a:off x="4641313" y="1671003"/>
            <a:ext cx="4066794" cy="2724785"/>
          </a:xfrm>
          <a:prstGeom prst="rect">
            <a:avLst/>
          </a:prstGeom>
          <a:noFill/>
          <a:ln>
            <a:noFill/>
          </a:ln>
        </p:spPr>
        <p:txBody>
          <a:bodyPr spcFirstLastPara="1" wrap="square" lIns="91425" tIns="45700" rIns="91425" bIns="45700" anchor="ctr" anchorCtr="0">
            <a:normAutofit/>
          </a:bodyPr>
          <a:lstStyle>
            <a:lvl1pPr marL="342900" lvl="0" indent="-250317" algn="l">
              <a:spcBef>
                <a:spcPts val="270"/>
              </a:spcBef>
              <a:spcAft>
                <a:spcPts val="0"/>
              </a:spcAft>
              <a:buSzPts val="1656"/>
              <a:buChar char="◼"/>
              <a:defRPr/>
            </a:lvl1pPr>
            <a:lvl2pPr marL="685800" lvl="1" indent="-250317" algn="l">
              <a:spcBef>
                <a:spcPts val="450"/>
              </a:spcBef>
              <a:spcAft>
                <a:spcPts val="0"/>
              </a:spcAft>
              <a:buSzPts val="1656"/>
              <a:buChar char="◼"/>
              <a:defRPr/>
            </a:lvl2pPr>
            <a:lvl3pPr marL="1028700" lvl="2" indent="-250317" algn="l">
              <a:spcBef>
                <a:spcPts val="450"/>
              </a:spcBef>
              <a:spcAft>
                <a:spcPts val="0"/>
              </a:spcAft>
              <a:buSzPts val="1656"/>
              <a:buChar char="◼"/>
              <a:defRPr/>
            </a:lvl3pPr>
            <a:lvl4pPr marL="1371600" lvl="3" indent="-250317" algn="l">
              <a:spcBef>
                <a:spcPts val="450"/>
              </a:spcBef>
              <a:spcAft>
                <a:spcPts val="0"/>
              </a:spcAft>
              <a:buSzPts val="1656"/>
              <a:buChar char="◼"/>
              <a:defRPr/>
            </a:lvl4pPr>
            <a:lvl5pPr marL="1714500" lvl="4" indent="-250317" algn="l">
              <a:spcBef>
                <a:spcPts val="450"/>
              </a:spcBef>
              <a:spcAft>
                <a:spcPts val="0"/>
              </a:spcAft>
              <a:buSzPts val="1656"/>
              <a:buChar char="◼"/>
              <a:defRPr/>
            </a:lvl5pPr>
            <a:lvl6pPr marL="2057400" lvl="5" indent="-250317" algn="l">
              <a:spcBef>
                <a:spcPts val="450"/>
              </a:spcBef>
              <a:spcAft>
                <a:spcPts val="0"/>
              </a:spcAft>
              <a:buSzPts val="1656"/>
              <a:buChar char="◼"/>
              <a:defRPr/>
            </a:lvl6pPr>
            <a:lvl7pPr marL="2400300" lvl="6" indent="-250317" algn="l">
              <a:spcBef>
                <a:spcPts val="450"/>
              </a:spcBef>
              <a:spcAft>
                <a:spcPts val="0"/>
              </a:spcAft>
              <a:buSzPts val="1656"/>
              <a:buChar char="◼"/>
              <a:defRPr/>
            </a:lvl7pPr>
            <a:lvl8pPr marL="2743200" lvl="7" indent="-250317" algn="l">
              <a:spcBef>
                <a:spcPts val="450"/>
              </a:spcBef>
              <a:spcAft>
                <a:spcPts val="0"/>
              </a:spcAft>
              <a:buSzPts val="1656"/>
              <a:buChar char="◼"/>
              <a:defRPr/>
            </a:lvl8pPr>
            <a:lvl9pPr marL="3086100" lvl="8" indent="-250317" algn="l">
              <a:spcBef>
                <a:spcPts val="450"/>
              </a:spcBef>
              <a:spcAft>
                <a:spcPts val="450"/>
              </a:spcAft>
              <a:buSzPts val="1656"/>
              <a:buChar char="◼"/>
              <a:defRPr/>
            </a:lvl9pPr>
          </a:lstStyle>
          <a:p>
            <a:endParaRPr/>
          </a:p>
        </p:txBody>
      </p:sp>
      <p:sp>
        <p:nvSpPr>
          <p:cNvPr id="37" name="Google Shape;37;p14"/>
          <p:cNvSpPr txBox="1">
            <a:spLocks noGrp="1"/>
          </p:cNvSpPr>
          <p:nvPr>
            <p:ph type="dt" idx="10"/>
          </p:nvPr>
        </p:nvSpPr>
        <p:spPr>
          <a:xfrm>
            <a:off x="5704464" y="4467103"/>
            <a:ext cx="2133599" cy="273844"/>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8" name="Google Shape;38;p14"/>
          <p:cNvSpPr txBox="1">
            <a:spLocks noGrp="1"/>
          </p:cNvSpPr>
          <p:nvPr>
            <p:ph type="ftr" idx="11"/>
          </p:nvPr>
        </p:nvSpPr>
        <p:spPr>
          <a:xfrm>
            <a:off x="435894" y="4463859"/>
            <a:ext cx="5187908" cy="273844"/>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dirty="0"/>
          </a:p>
        </p:txBody>
      </p:sp>
      <p:sp>
        <p:nvSpPr>
          <p:cNvPr id="39" name="Google Shape;39;p14"/>
          <p:cNvSpPr txBox="1">
            <a:spLocks noGrp="1"/>
          </p:cNvSpPr>
          <p:nvPr>
            <p:ph type="sldNum" idx="12"/>
          </p:nvPr>
        </p:nvSpPr>
        <p:spPr>
          <a:xfrm>
            <a:off x="7918725" y="4467103"/>
            <a:ext cx="789383" cy="273844"/>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fld id="{00000000-1234-1234-1234-123412341234}" type="slidenum">
              <a:rPr lang="en-US" smtClean="0"/>
              <a:pPr/>
              <a:t>‹#›</a:t>
            </a:fld>
            <a:endParaRPr lang="en-US" dirty="0"/>
          </a:p>
        </p:txBody>
      </p:sp>
    </p:spTree>
    <p:extLst>
      <p:ext uri="{BB962C8B-B14F-4D97-AF65-F5344CB8AC3E}">
        <p14:creationId xmlns:p14="http://schemas.microsoft.com/office/powerpoint/2010/main" val="397608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Four conten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90D749F-1509-46B1-B8ED-3506AC084799}"/>
              </a:ext>
            </a:extLst>
          </p:cNvPr>
          <p:cNvSpPr/>
          <p:nvPr userDrawn="1"/>
        </p:nvSpPr>
        <p:spPr>
          <a:xfrm>
            <a:off x="0" y="0"/>
            <a:ext cx="9144000" cy="14861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50" dirty="0"/>
          </a:p>
        </p:txBody>
      </p:sp>
      <p:sp>
        <p:nvSpPr>
          <p:cNvPr id="2" name="Title 1">
            <a:extLst>
              <a:ext uri="{FF2B5EF4-FFF2-40B4-BE49-F238E27FC236}">
                <a16:creationId xmlns:a16="http://schemas.microsoft.com/office/drawing/2014/main" id="{5FC626A5-4FF6-42BD-858A-AE4B2C23A6BC}"/>
              </a:ext>
            </a:extLst>
          </p:cNvPr>
          <p:cNvSpPr>
            <a:spLocks noGrp="1"/>
          </p:cNvSpPr>
          <p:nvPr>
            <p:ph type="title"/>
          </p:nvPr>
        </p:nvSpPr>
        <p:spPr/>
        <p:txBody>
          <a:bodyPr/>
          <a:lstStyle>
            <a:lvl1pPr algn="ctr">
              <a:defRPr b="1">
                <a:solidFill>
                  <a:schemeClr val="bg1"/>
                </a:solidFill>
              </a:defRPr>
            </a:lvl1pPr>
          </a:lstStyle>
          <a:p>
            <a:r>
              <a:rPr lang="en-US"/>
              <a:t>Click to edit Master title style</a:t>
            </a:r>
            <a:endParaRPr lang="en-ZA"/>
          </a:p>
        </p:txBody>
      </p:sp>
      <p:sp>
        <p:nvSpPr>
          <p:cNvPr id="9" name="Text Placeholder 8">
            <a:extLst>
              <a:ext uri="{FF2B5EF4-FFF2-40B4-BE49-F238E27FC236}">
                <a16:creationId xmlns:a16="http://schemas.microsoft.com/office/drawing/2014/main" id="{07F18567-9326-411F-BA8D-561D58C7DD91}"/>
              </a:ext>
            </a:extLst>
          </p:cNvPr>
          <p:cNvSpPr>
            <a:spLocks noGrp="1"/>
          </p:cNvSpPr>
          <p:nvPr>
            <p:ph type="body" sz="quarter" idx="33" hasCustomPrompt="1"/>
          </p:nvPr>
        </p:nvSpPr>
        <p:spPr>
          <a:xfrm>
            <a:off x="581705" y="3415375"/>
            <a:ext cx="1578890" cy="509000"/>
          </a:xfrm>
        </p:spPr>
        <p:txBody>
          <a:bodyPr/>
          <a:lstStyle>
            <a:lvl1pPr marL="0" indent="0" algn="ctr">
              <a:buFont typeface="Arial" panose="020B0604020202020204" pitchFamily="34" charset="0"/>
              <a:buNone/>
              <a:defRPr sz="1350">
                <a:solidFill>
                  <a:schemeClr val="accent4"/>
                </a:solidFill>
                <a:latin typeface="+mj-lt"/>
              </a:defRPr>
            </a:lvl1pPr>
          </a:lstStyle>
          <a:p>
            <a:pPr lvl="0"/>
            <a:r>
              <a:rPr lang="en-US"/>
              <a:t>Bullet 1</a:t>
            </a:r>
            <a:endParaRPr lang="en-ZA"/>
          </a:p>
        </p:txBody>
      </p:sp>
      <p:sp>
        <p:nvSpPr>
          <p:cNvPr id="11" name="Text Placeholder 8">
            <a:extLst>
              <a:ext uri="{FF2B5EF4-FFF2-40B4-BE49-F238E27FC236}">
                <a16:creationId xmlns:a16="http://schemas.microsoft.com/office/drawing/2014/main" id="{97E7DC10-1618-471B-9441-C640C7FEDD37}"/>
              </a:ext>
            </a:extLst>
          </p:cNvPr>
          <p:cNvSpPr>
            <a:spLocks noGrp="1"/>
          </p:cNvSpPr>
          <p:nvPr>
            <p:ph type="body" sz="quarter" idx="35" hasCustomPrompt="1"/>
          </p:nvPr>
        </p:nvSpPr>
        <p:spPr>
          <a:xfrm>
            <a:off x="2715605" y="3415375"/>
            <a:ext cx="1578890" cy="509000"/>
          </a:xfrm>
        </p:spPr>
        <p:txBody>
          <a:bodyPr/>
          <a:lstStyle>
            <a:lvl1pPr marL="0" indent="0" algn="ctr">
              <a:buFont typeface="Arial" panose="020B0604020202020204" pitchFamily="34" charset="0"/>
              <a:buNone/>
              <a:defRPr sz="1350">
                <a:solidFill>
                  <a:schemeClr val="accent4"/>
                </a:solidFill>
                <a:latin typeface="+mj-lt"/>
              </a:defRPr>
            </a:lvl1pPr>
          </a:lstStyle>
          <a:p>
            <a:pPr lvl="0"/>
            <a:r>
              <a:rPr lang="en-US"/>
              <a:t>Bullet 2</a:t>
            </a:r>
            <a:endParaRPr lang="en-ZA"/>
          </a:p>
        </p:txBody>
      </p:sp>
      <p:sp>
        <p:nvSpPr>
          <p:cNvPr id="13" name="Text Placeholder 8">
            <a:extLst>
              <a:ext uri="{FF2B5EF4-FFF2-40B4-BE49-F238E27FC236}">
                <a16:creationId xmlns:a16="http://schemas.microsoft.com/office/drawing/2014/main" id="{FDB26B40-5901-4EF0-BCF0-55677E28B176}"/>
              </a:ext>
            </a:extLst>
          </p:cNvPr>
          <p:cNvSpPr>
            <a:spLocks noGrp="1"/>
          </p:cNvSpPr>
          <p:nvPr>
            <p:ph type="body" sz="quarter" idx="37" hasCustomPrompt="1"/>
          </p:nvPr>
        </p:nvSpPr>
        <p:spPr>
          <a:xfrm>
            <a:off x="4849505" y="3415375"/>
            <a:ext cx="1578890" cy="509000"/>
          </a:xfrm>
        </p:spPr>
        <p:txBody>
          <a:bodyPr/>
          <a:lstStyle>
            <a:lvl1pPr marL="0" indent="0" algn="ctr">
              <a:buFont typeface="Arial" panose="020B0604020202020204" pitchFamily="34" charset="0"/>
              <a:buNone/>
              <a:defRPr sz="1350">
                <a:solidFill>
                  <a:schemeClr val="accent4"/>
                </a:solidFill>
                <a:latin typeface="+mj-lt"/>
              </a:defRPr>
            </a:lvl1pPr>
          </a:lstStyle>
          <a:p>
            <a:pPr lvl="0"/>
            <a:r>
              <a:rPr lang="en-US"/>
              <a:t>Bullet 3</a:t>
            </a:r>
            <a:endParaRPr lang="en-ZA"/>
          </a:p>
        </p:txBody>
      </p:sp>
      <p:sp>
        <p:nvSpPr>
          <p:cNvPr id="15" name="Text Placeholder 8">
            <a:extLst>
              <a:ext uri="{FF2B5EF4-FFF2-40B4-BE49-F238E27FC236}">
                <a16:creationId xmlns:a16="http://schemas.microsoft.com/office/drawing/2014/main" id="{9CB783F5-ED01-464E-9185-F05CFA0E84C4}"/>
              </a:ext>
            </a:extLst>
          </p:cNvPr>
          <p:cNvSpPr>
            <a:spLocks noGrp="1"/>
          </p:cNvSpPr>
          <p:nvPr>
            <p:ph type="body" sz="quarter" idx="45" hasCustomPrompt="1"/>
          </p:nvPr>
        </p:nvSpPr>
        <p:spPr>
          <a:xfrm>
            <a:off x="6983405" y="3415375"/>
            <a:ext cx="1578890" cy="509000"/>
          </a:xfrm>
        </p:spPr>
        <p:txBody>
          <a:bodyPr/>
          <a:lstStyle>
            <a:lvl1pPr marL="0" indent="0" algn="ctr">
              <a:buFont typeface="Arial" panose="020B0604020202020204" pitchFamily="34" charset="0"/>
              <a:buNone/>
              <a:defRPr sz="1350">
                <a:solidFill>
                  <a:schemeClr val="accent4"/>
                </a:solidFill>
                <a:latin typeface="+mj-lt"/>
              </a:defRPr>
            </a:lvl1pPr>
          </a:lstStyle>
          <a:p>
            <a:pPr lvl="0"/>
            <a:r>
              <a:rPr lang="en-US"/>
              <a:t>Bullet 4</a:t>
            </a:r>
            <a:endParaRPr lang="en-ZA"/>
          </a:p>
        </p:txBody>
      </p:sp>
      <p:sp>
        <p:nvSpPr>
          <p:cNvPr id="21" name="Online Image Placeholder 20">
            <a:extLst>
              <a:ext uri="{FF2B5EF4-FFF2-40B4-BE49-F238E27FC236}">
                <a16:creationId xmlns:a16="http://schemas.microsoft.com/office/drawing/2014/main" id="{D25CFAE9-00ED-42E0-BC9A-37BA858979B3}"/>
              </a:ext>
            </a:extLst>
          </p:cNvPr>
          <p:cNvSpPr>
            <a:spLocks noGrp="1"/>
          </p:cNvSpPr>
          <p:nvPr>
            <p:ph type="clipArt" sz="quarter" idx="48"/>
          </p:nvPr>
        </p:nvSpPr>
        <p:spPr>
          <a:xfrm>
            <a:off x="817651" y="2310192"/>
            <a:ext cx="1107281" cy="1106091"/>
          </a:xfrm>
        </p:spPr>
        <p:txBody>
          <a:bodyPr>
            <a:normAutofit/>
          </a:bodyPr>
          <a:lstStyle>
            <a:lvl1pPr>
              <a:defRPr sz="1200"/>
            </a:lvl1pPr>
          </a:lstStyle>
          <a:p>
            <a:r>
              <a:rPr lang="en-US" dirty="0"/>
              <a:t>Click icon to add online image</a:t>
            </a:r>
          </a:p>
        </p:txBody>
      </p:sp>
      <p:sp>
        <p:nvSpPr>
          <p:cNvPr id="22" name="Online Image Placeholder 20">
            <a:extLst>
              <a:ext uri="{FF2B5EF4-FFF2-40B4-BE49-F238E27FC236}">
                <a16:creationId xmlns:a16="http://schemas.microsoft.com/office/drawing/2014/main" id="{280D5B0E-3D2E-4146-9670-B596E8EBD129}"/>
              </a:ext>
            </a:extLst>
          </p:cNvPr>
          <p:cNvSpPr>
            <a:spLocks noGrp="1"/>
          </p:cNvSpPr>
          <p:nvPr>
            <p:ph type="clipArt" sz="quarter" idx="49"/>
          </p:nvPr>
        </p:nvSpPr>
        <p:spPr>
          <a:xfrm>
            <a:off x="2951269" y="2310192"/>
            <a:ext cx="1107281" cy="1106091"/>
          </a:xfrm>
        </p:spPr>
        <p:txBody>
          <a:bodyPr>
            <a:normAutofit/>
          </a:bodyPr>
          <a:lstStyle>
            <a:lvl1pPr>
              <a:defRPr sz="1200"/>
            </a:lvl1pPr>
          </a:lstStyle>
          <a:p>
            <a:r>
              <a:rPr lang="en-US" dirty="0"/>
              <a:t>Click icon to add online image</a:t>
            </a:r>
          </a:p>
        </p:txBody>
      </p:sp>
      <p:sp>
        <p:nvSpPr>
          <p:cNvPr id="23" name="Online Image Placeholder 20">
            <a:extLst>
              <a:ext uri="{FF2B5EF4-FFF2-40B4-BE49-F238E27FC236}">
                <a16:creationId xmlns:a16="http://schemas.microsoft.com/office/drawing/2014/main" id="{03D89936-E0D7-4618-9E72-EC1467568C21}"/>
              </a:ext>
            </a:extLst>
          </p:cNvPr>
          <p:cNvSpPr>
            <a:spLocks noGrp="1"/>
          </p:cNvSpPr>
          <p:nvPr>
            <p:ph type="clipArt" sz="quarter" idx="50"/>
          </p:nvPr>
        </p:nvSpPr>
        <p:spPr>
          <a:xfrm>
            <a:off x="5084888" y="2309283"/>
            <a:ext cx="1107281" cy="1106091"/>
          </a:xfrm>
        </p:spPr>
        <p:txBody>
          <a:bodyPr>
            <a:normAutofit/>
          </a:bodyPr>
          <a:lstStyle>
            <a:lvl1pPr>
              <a:defRPr sz="1200"/>
            </a:lvl1pPr>
          </a:lstStyle>
          <a:p>
            <a:r>
              <a:rPr lang="en-US" dirty="0"/>
              <a:t>Click icon to add online image</a:t>
            </a:r>
          </a:p>
        </p:txBody>
      </p:sp>
      <p:sp>
        <p:nvSpPr>
          <p:cNvPr id="24" name="Online Image Placeholder 20">
            <a:extLst>
              <a:ext uri="{FF2B5EF4-FFF2-40B4-BE49-F238E27FC236}">
                <a16:creationId xmlns:a16="http://schemas.microsoft.com/office/drawing/2014/main" id="{08A2E99E-9F83-4666-BD35-056C88AEBFB1}"/>
              </a:ext>
            </a:extLst>
          </p:cNvPr>
          <p:cNvSpPr>
            <a:spLocks noGrp="1"/>
          </p:cNvSpPr>
          <p:nvPr>
            <p:ph type="clipArt" sz="quarter" idx="51"/>
          </p:nvPr>
        </p:nvSpPr>
        <p:spPr>
          <a:xfrm>
            <a:off x="7219210" y="2309283"/>
            <a:ext cx="1107281" cy="1106091"/>
          </a:xfrm>
        </p:spPr>
        <p:txBody>
          <a:bodyPr>
            <a:normAutofit/>
          </a:bodyPr>
          <a:lstStyle>
            <a:lvl1pPr>
              <a:defRPr sz="1200"/>
            </a:lvl1pPr>
          </a:lstStyle>
          <a:p>
            <a:r>
              <a:rPr lang="en-US" dirty="0"/>
              <a:t>Click icon to add online image</a:t>
            </a:r>
          </a:p>
        </p:txBody>
      </p:sp>
      <p:sp>
        <p:nvSpPr>
          <p:cNvPr id="25" name="Date Placeholder 4">
            <a:extLst>
              <a:ext uri="{FF2B5EF4-FFF2-40B4-BE49-F238E27FC236}">
                <a16:creationId xmlns:a16="http://schemas.microsoft.com/office/drawing/2014/main" id="{8B2D064B-EC57-4EA9-96ED-918E61BFD5F4}"/>
              </a:ext>
            </a:extLst>
          </p:cNvPr>
          <p:cNvSpPr>
            <a:spLocks noGrp="1"/>
          </p:cNvSpPr>
          <p:nvPr>
            <p:ph type="dt" sz="half" idx="10"/>
          </p:nvPr>
        </p:nvSpPr>
        <p:spPr>
          <a:xfrm>
            <a:off x="628650" y="4767263"/>
            <a:ext cx="2057400" cy="273844"/>
          </a:xfrm>
        </p:spPr>
        <p:txBody>
          <a:bodyPr/>
          <a:lstStyle>
            <a:lvl1pPr>
              <a:defRPr sz="675">
                <a:solidFill>
                  <a:schemeClr val="accent5">
                    <a:lumMod val="75000"/>
                  </a:schemeClr>
                </a:solidFill>
              </a:defRPr>
            </a:lvl1pPr>
          </a:lstStyle>
          <a:p>
            <a:r>
              <a:rPr lang="en-US" dirty="0"/>
              <a:t>7/29/20XX</a:t>
            </a:r>
          </a:p>
        </p:txBody>
      </p:sp>
      <p:sp>
        <p:nvSpPr>
          <p:cNvPr id="26" name="Footer Placeholder 5">
            <a:extLst>
              <a:ext uri="{FF2B5EF4-FFF2-40B4-BE49-F238E27FC236}">
                <a16:creationId xmlns:a16="http://schemas.microsoft.com/office/drawing/2014/main" id="{B2A70FF9-0C32-4443-A788-56E40DD780D1}"/>
              </a:ext>
            </a:extLst>
          </p:cNvPr>
          <p:cNvSpPr>
            <a:spLocks noGrp="1"/>
          </p:cNvSpPr>
          <p:nvPr>
            <p:ph type="ftr" sz="quarter" idx="11"/>
          </p:nvPr>
        </p:nvSpPr>
        <p:spPr>
          <a:xfrm>
            <a:off x="3028950" y="4767263"/>
            <a:ext cx="3086100" cy="273844"/>
          </a:xfrm>
        </p:spPr>
        <p:txBody>
          <a:bodyPr/>
          <a:lstStyle>
            <a:lvl1pPr>
              <a:defRPr sz="675">
                <a:solidFill>
                  <a:schemeClr val="accent5">
                    <a:lumMod val="75000"/>
                  </a:schemeClr>
                </a:solidFill>
              </a:defRPr>
            </a:lvl1pPr>
          </a:lstStyle>
          <a:p>
            <a:r>
              <a:rPr lang="en-US" dirty="0"/>
              <a:t>Employee orientation</a:t>
            </a:r>
          </a:p>
        </p:txBody>
      </p:sp>
      <p:sp>
        <p:nvSpPr>
          <p:cNvPr id="27" name="Slide Number Placeholder 6">
            <a:extLst>
              <a:ext uri="{FF2B5EF4-FFF2-40B4-BE49-F238E27FC236}">
                <a16:creationId xmlns:a16="http://schemas.microsoft.com/office/drawing/2014/main" id="{D51176E4-E898-4497-ACF7-72CFF75FED25}"/>
              </a:ext>
            </a:extLst>
          </p:cNvPr>
          <p:cNvSpPr>
            <a:spLocks noGrp="1"/>
          </p:cNvSpPr>
          <p:nvPr>
            <p:ph type="sldNum" sz="quarter" idx="12"/>
          </p:nvPr>
        </p:nvSpPr>
        <p:spPr>
          <a:xfrm>
            <a:off x="6457950" y="4767263"/>
            <a:ext cx="2057400" cy="273844"/>
          </a:xfrm>
        </p:spPr>
        <p:txBody>
          <a:bodyPr/>
          <a:lstStyle>
            <a:lvl1pPr>
              <a:defRPr sz="675">
                <a:solidFill>
                  <a:schemeClr val="accent5">
                    <a:lumMod val="75000"/>
                  </a:schemeClr>
                </a:solidFill>
              </a:defRPr>
            </a:lvl1pPr>
          </a:lstStyle>
          <a:p>
            <a:fld id="{B5CEABB6-07DC-46E8-9B57-56EC44A396E5}" type="slidenum">
              <a:rPr lang="en-US" smtClean="0"/>
              <a:pPr/>
              <a:t>‹#›</a:t>
            </a:fld>
            <a:endParaRPr lang="en-US" dirty="0"/>
          </a:p>
        </p:txBody>
      </p:sp>
    </p:spTree>
    <p:extLst>
      <p:ext uri="{BB962C8B-B14F-4D97-AF65-F5344CB8AC3E}">
        <p14:creationId xmlns:p14="http://schemas.microsoft.com/office/powerpoint/2010/main" val="35788936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slide" type="blank">
  <p:cSld name="Blank slide">
    <p:spTree>
      <p:nvGrpSpPr>
        <p:cNvPr id="1" name="Shape 945"/>
        <p:cNvGrpSpPr/>
        <p:nvPr/>
      </p:nvGrpSpPr>
      <p:grpSpPr>
        <a:xfrm>
          <a:off x="0" y="0"/>
          <a:ext cx="0" cy="0"/>
          <a:chOff x="0" y="0"/>
          <a:chExt cx="0" cy="0"/>
        </a:xfrm>
      </p:grpSpPr>
    </p:spTree>
    <p:extLst>
      <p:ext uri="{BB962C8B-B14F-4D97-AF65-F5344CB8AC3E}">
        <p14:creationId xmlns:p14="http://schemas.microsoft.com/office/powerpoint/2010/main" val="1650842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22375" y="539500"/>
            <a:ext cx="76992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Krona One"/>
              <a:buNone/>
              <a:defRPr sz="2800" b="1">
                <a:solidFill>
                  <a:schemeClr val="dk1"/>
                </a:solidFill>
                <a:latin typeface="Krona One"/>
                <a:ea typeface="Krona One"/>
                <a:cs typeface="Krona One"/>
                <a:sym typeface="Krona One"/>
              </a:defRPr>
            </a:lvl1pPr>
            <a:lvl2pPr lvl="1">
              <a:spcBef>
                <a:spcPts val="0"/>
              </a:spcBef>
              <a:spcAft>
                <a:spcPts val="0"/>
              </a:spcAft>
              <a:buClr>
                <a:schemeClr val="dk1"/>
              </a:buClr>
              <a:buSzPts val="2800"/>
              <a:buFont typeface="Krona One"/>
              <a:buNone/>
              <a:defRPr sz="2800" b="1">
                <a:solidFill>
                  <a:schemeClr val="dk1"/>
                </a:solidFill>
                <a:latin typeface="Krona One"/>
                <a:ea typeface="Krona One"/>
                <a:cs typeface="Krona One"/>
                <a:sym typeface="Krona One"/>
              </a:defRPr>
            </a:lvl2pPr>
            <a:lvl3pPr lvl="2">
              <a:spcBef>
                <a:spcPts val="0"/>
              </a:spcBef>
              <a:spcAft>
                <a:spcPts val="0"/>
              </a:spcAft>
              <a:buClr>
                <a:schemeClr val="dk1"/>
              </a:buClr>
              <a:buSzPts val="2800"/>
              <a:buFont typeface="Krona One"/>
              <a:buNone/>
              <a:defRPr sz="2800" b="1">
                <a:solidFill>
                  <a:schemeClr val="dk1"/>
                </a:solidFill>
                <a:latin typeface="Krona One"/>
                <a:ea typeface="Krona One"/>
                <a:cs typeface="Krona One"/>
                <a:sym typeface="Krona One"/>
              </a:defRPr>
            </a:lvl3pPr>
            <a:lvl4pPr lvl="3">
              <a:spcBef>
                <a:spcPts val="0"/>
              </a:spcBef>
              <a:spcAft>
                <a:spcPts val="0"/>
              </a:spcAft>
              <a:buClr>
                <a:schemeClr val="dk1"/>
              </a:buClr>
              <a:buSzPts val="2800"/>
              <a:buFont typeface="Krona One"/>
              <a:buNone/>
              <a:defRPr sz="2800" b="1">
                <a:solidFill>
                  <a:schemeClr val="dk1"/>
                </a:solidFill>
                <a:latin typeface="Krona One"/>
                <a:ea typeface="Krona One"/>
                <a:cs typeface="Krona One"/>
                <a:sym typeface="Krona One"/>
              </a:defRPr>
            </a:lvl4pPr>
            <a:lvl5pPr lvl="4">
              <a:spcBef>
                <a:spcPts val="0"/>
              </a:spcBef>
              <a:spcAft>
                <a:spcPts val="0"/>
              </a:spcAft>
              <a:buClr>
                <a:schemeClr val="dk1"/>
              </a:buClr>
              <a:buSzPts val="2800"/>
              <a:buFont typeface="Krona One"/>
              <a:buNone/>
              <a:defRPr sz="2800" b="1">
                <a:solidFill>
                  <a:schemeClr val="dk1"/>
                </a:solidFill>
                <a:latin typeface="Krona One"/>
                <a:ea typeface="Krona One"/>
                <a:cs typeface="Krona One"/>
                <a:sym typeface="Krona One"/>
              </a:defRPr>
            </a:lvl5pPr>
            <a:lvl6pPr lvl="5">
              <a:spcBef>
                <a:spcPts val="0"/>
              </a:spcBef>
              <a:spcAft>
                <a:spcPts val="0"/>
              </a:spcAft>
              <a:buClr>
                <a:schemeClr val="dk1"/>
              </a:buClr>
              <a:buSzPts val="2800"/>
              <a:buFont typeface="Krona One"/>
              <a:buNone/>
              <a:defRPr sz="2800" b="1">
                <a:solidFill>
                  <a:schemeClr val="dk1"/>
                </a:solidFill>
                <a:latin typeface="Krona One"/>
                <a:ea typeface="Krona One"/>
                <a:cs typeface="Krona One"/>
                <a:sym typeface="Krona One"/>
              </a:defRPr>
            </a:lvl6pPr>
            <a:lvl7pPr lvl="6">
              <a:spcBef>
                <a:spcPts val="0"/>
              </a:spcBef>
              <a:spcAft>
                <a:spcPts val="0"/>
              </a:spcAft>
              <a:buClr>
                <a:schemeClr val="dk1"/>
              </a:buClr>
              <a:buSzPts val="2800"/>
              <a:buFont typeface="Krona One"/>
              <a:buNone/>
              <a:defRPr sz="2800" b="1">
                <a:solidFill>
                  <a:schemeClr val="dk1"/>
                </a:solidFill>
                <a:latin typeface="Krona One"/>
                <a:ea typeface="Krona One"/>
                <a:cs typeface="Krona One"/>
                <a:sym typeface="Krona One"/>
              </a:defRPr>
            </a:lvl7pPr>
            <a:lvl8pPr lvl="7">
              <a:spcBef>
                <a:spcPts val="0"/>
              </a:spcBef>
              <a:spcAft>
                <a:spcPts val="0"/>
              </a:spcAft>
              <a:buClr>
                <a:schemeClr val="dk1"/>
              </a:buClr>
              <a:buSzPts val="2800"/>
              <a:buFont typeface="Krona One"/>
              <a:buNone/>
              <a:defRPr sz="2800" b="1">
                <a:solidFill>
                  <a:schemeClr val="dk1"/>
                </a:solidFill>
                <a:latin typeface="Krona One"/>
                <a:ea typeface="Krona One"/>
                <a:cs typeface="Krona One"/>
                <a:sym typeface="Krona One"/>
              </a:defRPr>
            </a:lvl8pPr>
            <a:lvl9pPr lvl="8">
              <a:spcBef>
                <a:spcPts val="0"/>
              </a:spcBef>
              <a:spcAft>
                <a:spcPts val="0"/>
              </a:spcAft>
              <a:buClr>
                <a:schemeClr val="dk1"/>
              </a:buClr>
              <a:buSzPts val="2800"/>
              <a:buFont typeface="Krona One"/>
              <a:buNone/>
              <a:defRPr sz="2800" b="1">
                <a:solidFill>
                  <a:schemeClr val="dk1"/>
                </a:solidFill>
                <a:latin typeface="Krona One"/>
                <a:ea typeface="Krona One"/>
                <a:cs typeface="Krona One"/>
                <a:sym typeface="Krona One"/>
              </a:defRPr>
            </a:lvl9pPr>
          </a:lstStyle>
          <a:p>
            <a:endParaRPr/>
          </a:p>
        </p:txBody>
      </p:sp>
      <p:sp>
        <p:nvSpPr>
          <p:cNvPr id="7" name="Google Shape;7;p1"/>
          <p:cNvSpPr txBox="1">
            <a:spLocks noGrp="1"/>
          </p:cNvSpPr>
          <p:nvPr>
            <p:ph type="body" idx="1"/>
          </p:nvPr>
        </p:nvSpPr>
        <p:spPr>
          <a:xfrm>
            <a:off x="722375" y="1187600"/>
            <a:ext cx="7699200" cy="3416400"/>
          </a:xfrm>
          <a:prstGeom prst="rect">
            <a:avLst/>
          </a:prstGeom>
          <a:noFill/>
          <a:ln>
            <a:noFill/>
          </a:ln>
        </p:spPr>
        <p:txBody>
          <a:bodyPr spcFirstLastPara="1" wrap="square" lIns="91425" tIns="91425" rIns="91425" bIns="91425" anchor="t" anchorCtr="0">
            <a:noAutofit/>
          </a:bodyPr>
          <a:lstStyle>
            <a:lvl1pPr marL="457200" lvl="0" indent="-304800">
              <a:lnSpc>
                <a:spcPct val="100000"/>
              </a:lnSpc>
              <a:spcBef>
                <a:spcPts val="0"/>
              </a:spcBef>
              <a:spcAft>
                <a:spcPts val="0"/>
              </a:spcAft>
              <a:buClr>
                <a:schemeClr val="dk1"/>
              </a:buClr>
              <a:buSzPts val="1200"/>
              <a:buFont typeface="Montserrat"/>
              <a:buChar char="●"/>
              <a:defRPr sz="1200">
                <a:solidFill>
                  <a:schemeClr val="dk1"/>
                </a:solidFill>
                <a:latin typeface="Montserrat"/>
                <a:ea typeface="Montserrat"/>
                <a:cs typeface="Montserrat"/>
                <a:sym typeface="Montserrat"/>
              </a:defRPr>
            </a:lvl1pPr>
            <a:lvl2pPr marL="914400" lvl="1" indent="-304800">
              <a:lnSpc>
                <a:spcPct val="100000"/>
              </a:lnSpc>
              <a:spcBef>
                <a:spcPts val="0"/>
              </a:spcBef>
              <a:spcAft>
                <a:spcPts val="0"/>
              </a:spcAft>
              <a:buClr>
                <a:schemeClr val="dk1"/>
              </a:buClr>
              <a:buSzPts val="1200"/>
              <a:buFont typeface="Montserrat"/>
              <a:buChar char="○"/>
              <a:defRPr sz="1200">
                <a:solidFill>
                  <a:schemeClr val="dk1"/>
                </a:solidFill>
                <a:latin typeface="Montserrat"/>
                <a:ea typeface="Montserrat"/>
                <a:cs typeface="Montserrat"/>
                <a:sym typeface="Montserrat"/>
              </a:defRPr>
            </a:lvl2pPr>
            <a:lvl3pPr marL="1371600" lvl="2" indent="-304800">
              <a:lnSpc>
                <a:spcPct val="100000"/>
              </a:lnSpc>
              <a:spcBef>
                <a:spcPts val="0"/>
              </a:spcBef>
              <a:spcAft>
                <a:spcPts val="0"/>
              </a:spcAft>
              <a:buClr>
                <a:schemeClr val="dk1"/>
              </a:buClr>
              <a:buSzPts val="1200"/>
              <a:buFont typeface="Montserrat"/>
              <a:buChar char="■"/>
              <a:defRPr sz="1200">
                <a:solidFill>
                  <a:schemeClr val="dk1"/>
                </a:solidFill>
                <a:latin typeface="Montserrat"/>
                <a:ea typeface="Montserrat"/>
                <a:cs typeface="Montserrat"/>
                <a:sym typeface="Montserrat"/>
              </a:defRPr>
            </a:lvl3pPr>
            <a:lvl4pPr marL="1828800" lvl="3" indent="-304800">
              <a:lnSpc>
                <a:spcPct val="100000"/>
              </a:lnSpc>
              <a:spcBef>
                <a:spcPts val="0"/>
              </a:spcBef>
              <a:spcAft>
                <a:spcPts val="0"/>
              </a:spcAft>
              <a:buClr>
                <a:schemeClr val="dk1"/>
              </a:buClr>
              <a:buSzPts val="1200"/>
              <a:buFont typeface="Montserrat"/>
              <a:buChar char="●"/>
              <a:defRPr sz="1200">
                <a:solidFill>
                  <a:schemeClr val="dk1"/>
                </a:solidFill>
                <a:latin typeface="Montserrat"/>
                <a:ea typeface="Montserrat"/>
                <a:cs typeface="Montserrat"/>
                <a:sym typeface="Montserrat"/>
              </a:defRPr>
            </a:lvl4pPr>
            <a:lvl5pPr marL="2286000" lvl="4" indent="-304800">
              <a:lnSpc>
                <a:spcPct val="100000"/>
              </a:lnSpc>
              <a:spcBef>
                <a:spcPts val="0"/>
              </a:spcBef>
              <a:spcAft>
                <a:spcPts val="0"/>
              </a:spcAft>
              <a:buClr>
                <a:schemeClr val="dk1"/>
              </a:buClr>
              <a:buSzPts val="1200"/>
              <a:buFont typeface="Montserrat"/>
              <a:buChar char="○"/>
              <a:defRPr sz="1200">
                <a:solidFill>
                  <a:schemeClr val="dk1"/>
                </a:solidFill>
                <a:latin typeface="Montserrat"/>
                <a:ea typeface="Montserrat"/>
                <a:cs typeface="Montserrat"/>
                <a:sym typeface="Montserrat"/>
              </a:defRPr>
            </a:lvl5pPr>
            <a:lvl6pPr marL="2743200" lvl="5" indent="-304800">
              <a:lnSpc>
                <a:spcPct val="100000"/>
              </a:lnSpc>
              <a:spcBef>
                <a:spcPts val="0"/>
              </a:spcBef>
              <a:spcAft>
                <a:spcPts val="0"/>
              </a:spcAft>
              <a:buClr>
                <a:schemeClr val="dk1"/>
              </a:buClr>
              <a:buSzPts val="1200"/>
              <a:buFont typeface="Montserrat"/>
              <a:buChar char="■"/>
              <a:defRPr sz="1200">
                <a:solidFill>
                  <a:schemeClr val="dk1"/>
                </a:solidFill>
                <a:latin typeface="Montserrat"/>
                <a:ea typeface="Montserrat"/>
                <a:cs typeface="Montserrat"/>
                <a:sym typeface="Montserrat"/>
              </a:defRPr>
            </a:lvl6pPr>
            <a:lvl7pPr marL="3200400" lvl="6" indent="-304800">
              <a:lnSpc>
                <a:spcPct val="100000"/>
              </a:lnSpc>
              <a:spcBef>
                <a:spcPts val="0"/>
              </a:spcBef>
              <a:spcAft>
                <a:spcPts val="0"/>
              </a:spcAft>
              <a:buClr>
                <a:schemeClr val="dk1"/>
              </a:buClr>
              <a:buSzPts val="1200"/>
              <a:buFont typeface="Montserrat"/>
              <a:buChar char="●"/>
              <a:defRPr sz="1200">
                <a:solidFill>
                  <a:schemeClr val="dk1"/>
                </a:solidFill>
                <a:latin typeface="Montserrat"/>
                <a:ea typeface="Montserrat"/>
                <a:cs typeface="Montserrat"/>
                <a:sym typeface="Montserrat"/>
              </a:defRPr>
            </a:lvl7pPr>
            <a:lvl8pPr marL="3657600" lvl="7" indent="-304800">
              <a:lnSpc>
                <a:spcPct val="100000"/>
              </a:lnSpc>
              <a:spcBef>
                <a:spcPts val="0"/>
              </a:spcBef>
              <a:spcAft>
                <a:spcPts val="0"/>
              </a:spcAft>
              <a:buClr>
                <a:schemeClr val="dk1"/>
              </a:buClr>
              <a:buSzPts val="1200"/>
              <a:buFont typeface="Montserrat"/>
              <a:buChar char="○"/>
              <a:defRPr sz="1200">
                <a:solidFill>
                  <a:schemeClr val="dk1"/>
                </a:solidFill>
                <a:latin typeface="Montserrat"/>
                <a:ea typeface="Montserrat"/>
                <a:cs typeface="Montserrat"/>
                <a:sym typeface="Montserrat"/>
              </a:defRPr>
            </a:lvl8pPr>
            <a:lvl9pPr marL="4114800" lvl="8" indent="-304800">
              <a:lnSpc>
                <a:spcPct val="100000"/>
              </a:lnSpc>
              <a:spcBef>
                <a:spcPts val="0"/>
              </a:spcBef>
              <a:spcAft>
                <a:spcPts val="0"/>
              </a:spcAft>
              <a:buClr>
                <a:schemeClr val="dk1"/>
              </a:buClr>
              <a:buSzPts val="1200"/>
              <a:buFont typeface="Montserrat"/>
              <a:buChar char="■"/>
              <a:defRPr sz="1200">
                <a:solidFill>
                  <a:schemeClr val="dk1"/>
                </a:solidFill>
                <a:latin typeface="Montserrat"/>
                <a:ea typeface="Montserrat"/>
                <a:cs typeface="Montserrat"/>
                <a:sym typeface="Montserrat"/>
              </a:defRPr>
            </a:lvl9pPr>
          </a:lstStyle>
          <a:p>
            <a:endParaRPr/>
          </a:p>
        </p:txBody>
      </p:sp>
    </p:spTree>
  </p:cSld>
  <p:clrMap bg1="lt1" tx1="dk1" bg2="dk2" tx2="lt2" accent1="accent1" accent2="accent2" accent3="accent3" accent4="accent4" accent5="accent5" accent6="accent6" hlink="hlink" folHlink="folHlink"/>
  <p:sldLayoutIdLst>
    <p:sldLayoutId id="2147483654" r:id="rId1"/>
    <p:sldLayoutId id="2147483655" r:id="rId2"/>
    <p:sldLayoutId id="2147483656" r:id="rId3"/>
    <p:sldLayoutId id="2147483662" r:id="rId4"/>
    <p:sldLayoutId id="2147483670" r:id="rId5"/>
    <p:sldLayoutId id="2147483671" r:id="rId6"/>
    <p:sldLayoutId id="2147483672" r:id="rId7"/>
    <p:sldLayoutId id="2147483678" r:id="rId8"/>
    <p:sldLayoutId id="2147483679" r:id="rId9"/>
    <p:sldLayoutId id="2147483695" r:id="rId10"/>
    <p:sldLayoutId id="2147483697"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1.png"/><Relationship Id="rId7" Type="http://schemas.openxmlformats.org/officeDocument/2006/relationships/diagramColors" Target="../diagrams/colors3.xml"/><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png"/><Relationship Id="rId7" Type="http://schemas.openxmlformats.org/officeDocument/2006/relationships/diagramColors" Target="../diagrams/colors4.xml"/><Relationship Id="rId2" Type="http://schemas.openxmlformats.org/officeDocument/2006/relationships/notesSlide" Target="../notesSlides/notesSlide6.xml"/><Relationship Id="rId1" Type="http://schemas.openxmlformats.org/officeDocument/2006/relationships/slideLayout" Target="../slideLayouts/slideLayout11.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9.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microsoft.com/office/2018/10/relationships/comments" Target="../comments/modernComment_1B5_8867413.xml"/><Relationship Id="rId1" Type="http://schemas.openxmlformats.org/officeDocument/2006/relationships/slideLayout" Target="../slideLayouts/slideLayout11.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microsoft.com/office/2018/10/relationships/comments" Target="../comments/modernComment_1A8_E7E2DDEB.xml"/><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5">
            <a:extLst>
              <a:ext uri="{FF2B5EF4-FFF2-40B4-BE49-F238E27FC236}">
                <a16:creationId xmlns:a16="http://schemas.microsoft.com/office/drawing/2014/main" id="{8B89AEBA-CF64-CD46-C4A7-5B0F551105CE}"/>
              </a:ext>
            </a:extLst>
          </p:cNvPr>
          <p:cNvSpPr txBox="1">
            <a:spLocks/>
          </p:cNvSpPr>
          <p:nvPr/>
        </p:nvSpPr>
        <p:spPr>
          <a:xfrm>
            <a:off x="474761" y="2086549"/>
            <a:ext cx="8512628" cy="18052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800" b="1" cap="all" dirty="0">
                <a:latin typeface="Arial Black" panose="020B0A04020102020204" pitchFamily="34" charset="0"/>
              </a:rPr>
              <a:t>Baltimore City Council: </a:t>
            </a:r>
          </a:p>
          <a:p>
            <a:pPr algn="ctr"/>
            <a:r>
              <a:rPr lang="en-US" sz="2000" cap="all" dirty="0"/>
              <a:t>Public Safety Committee Legislative Oversight </a:t>
            </a:r>
          </a:p>
          <a:p>
            <a:pPr algn="ctr"/>
            <a:r>
              <a:rPr lang="en-US" sz="2000" cap="all" dirty="0"/>
              <a:t>Crime Reduction and Violence Prevention </a:t>
            </a:r>
            <a:endParaRPr lang="en-US" sz="2400" cap="all" dirty="0"/>
          </a:p>
        </p:txBody>
      </p:sp>
      <p:sp>
        <p:nvSpPr>
          <p:cNvPr id="3" name="Google Shape;953;p30">
            <a:extLst>
              <a:ext uri="{FF2B5EF4-FFF2-40B4-BE49-F238E27FC236}">
                <a16:creationId xmlns:a16="http://schemas.microsoft.com/office/drawing/2014/main" id="{18D36216-FA73-F9F1-D5E8-FFDC4B6CE380}"/>
              </a:ext>
            </a:extLst>
          </p:cNvPr>
          <p:cNvSpPr txBox="1">
            <a:spLocks/>
          </p:cNvSpPr>
          <p:nvPr/>
        </p:nvSpPr>
        <p:spPr>
          <a:xfrm>
            <a:off x="1404101" y="3174046"/>
            <a:ext cx="6443700" cy="497931"/>
          </a:xfrm>
          <a:prstGeom prst="rect">
            <a:avLst/>
          </a:prstGeom>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2000" b="1" dirty="0"/>
              <a:t>May 13, 2025</a:t>
            </a:r>
          </a:p>
        </p:txBody>
      </p:sp>
      <p:pic>
        <p:nvPicPr>
          <p:cNvPr id="4" name="Picture 3" descr="A logo with a group of people&#10;&#10;Description automatically generated">
            <a:extLst>
              <a:ext uri="{FF2B5EF4-FFF2-40B4-BE49-F238E27FC236}">
                <a16:creationId xmlns:a16="http://schemas.microsoft.com/office/drawing/2014/main" id="{27750F56-E118-3AC6-1D7E-60840D11234F}"/>
              </a:ext>
            </a:extLst>
          </p:cNvPr>
          <p:cNvPicPr>
            <a:picLocks noChangeAspect="1"/>
          </p:cNvPicPr>
          <p:nvPr/>
        </p:nvPicPr>
        <p:blipFill>
          <a:blip r:embed="rId2"/>
          <a:stretch>
            <a:fillRect/>
          </a:stretch>
        </p:blipFill>
        <p:spPr>
          <a:xfrm>
            <a:off x="3705866" y="301190"/>
            <a:ext cx="1840170" cy="1610773"/>
          </a:xfrm>
          <a:prstGeom prst="rect">
            <a:avLst/>
          </a:prstGeom>
        </p:spPr>
      </p:pic>
      <p:sp>
        <p:nvSpPr>
          <p:cNvPr id="5" name="TextBox 4">
            <a:extLst>
              <a:ext uri="{FF2B5EF4-FFF2-40B4-BE49-F238E27FC236}">
                <a16:creationId xmlns:a16="http://schemas.microsoft.com/office/drawing/2014/main" id="{68DF3EDE-B3E1-2A6A-E00E-CFB8D2B5A78E}"/>
              </a:ext>
            </a:extLst>
          </p:cNvPr>
          <p:cNvSpPr txBox="1"/>
          <p:nvPr/>
        </p:nvSpPr>
        <p:spPr>
          <a:xfrm>
            <a:off x="2441634" y="4026667"/>
            <a:ext cx="4503907" cy="954107"/>
          </a:xfrm>
          <a:prstGeom prst="rect">
            <a:avLst/>
          </a:prstGeom>
          <a:noFill/>
        </p:spPr>
        <p:txBody>
          <a:bodyPr wrap="square" rtlCol="0">
            <a:spAutoFit/>
          </a:bodyPr>
          <a:lstStyle/>
          <a:p>
            <a:pPr algn="ctr"/>
            <a:r>
              <a:rPr lang="en-US" dirty="0"/>
              <a:t>Vincent Schiraldi, Secretary</a:t>
            </a:r>
          </a:p>
          <a:p>
            <a:pPr algn="ctr"/>
            <a:endParaRPr lang="en-US" dirty="0"/>
          </a:p>
          <a:p>
            <a:pPr algn="ctr"/>
            <a:r>
              <a:rPr lang="en-US" dirty="0"/>
              <a:t>Presenter:</a:t>
            </a:r>
          </a:p>
          <a:p>
            <a:pPr algn="ctr"/>
            <a:r>
              <a:rPr lang="en-US" dirty="0"/>
              <a:t>Lisa M. Garry, Deputy Secretary, Community Services</a:t>
            </a:r>
          </a:p>
        </p:txBody>
      </p:sp>
    </p:spTree>
    <p:extLst>
      <p:ext uri="{BB962C8B-B14F-4D97-AF65-F5344CB8AC3E}">
        <p14:creationId xmlns:p14="http://schemas.microsoft.com/office/powerpoint/2010/main" val="307797875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4">
            <a:extLst>
              <a:ext uri="{FF2B5EF4-FFF2-40B4-BE49-F238E27FC236}">
                <a16:creationId xmlns:a16="http://schemas.microsoft.com/office/drawing/2014/main" id="{B0CB5827-EF50-2643-D46F-511807A1D654}"/>
              </a:ext>
            </a:extLst>
          </p:cNvPr>
          <p:cNvSpPr txBox="1">
            <a:spLocks/>
          </p:cNvSpPr>
          <p:nvPr/>
        </p:nvSpPr>
        <p:spPr>
          <a:xfrm>
            <a:off x="522651" y="884447"/>
            <a:ext cx="7699200" cy="969199"/>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2800"/>
              <a:buFont typeface="Krona One"/>
              <a:buNone/>
              <a:defRPr sz="2800" b="1" i="0" u="none" strike="noStrike" cap="none">
                <a:solidFill>
                  <a:schemeClr val="dk1"/>
                </a:solidFill>
                <a:latin typeface="+mj-lt"/>
                <a:ea typeface="Krona One"/>
                <a:cs typeface="Krona One"/>
                <a:sym typeface="Krona One"/>
              </a:defRPr>
            </a:lvl1pPr>
            <a:lvl2pPr marR="0" lvl="1" algn="l" rtl="0">
              <a:lnSpc>
                <a:spcPct val="100000"/>
              </a:lnSpc>
              <a:spcBef>
                <a:spcPts val="0"/>
              </a:spcBef>
              <a:spcAft>
                <a:spcPts val="0"/>
              </a:spcAft>
              <a:buClr>
                <a:schemeClr val="dk1"/>
              </a:buClr>
              <a:buSzPts val="2800"/>
              <a:buFont typeface="Krona One"/>
              <a:buNone/>
              <a:defRPr sz="2800" b="1" i="0" u="none" strike="noStrike" cap="none">
                <a:solidFill>
                  <a:schemeClr val="dk1"/>
                </a:solidFill>
                <a:latin typeface="Krona One"/>
                <a:ea typeface="Krona One"/>
                <a:cs typeface="Krona One"/>
                <a:sym typeface="Krona One"/>
              </a:defRPr>
            </a:lvl2pPr>
            <a:lvl3pPr marR="0" lvl="2" algn="l" rtl="0">
              <a:lnSpc>
                <a:spcPct val="100000"/>
              </a:lnSpc>
              <a:spcBef>
                <a:spcPts val="0"/>
              </a:spcBef>
              <a:spcAft>
                <a:spcPts val="0"/>
              </a:spcAft>
              <a:buClr>
                <a:schemeClr val="dk1"/>
              </a:buClr>
              <a:buSzPts val="2800"/>
              <a:buFont typeface="Krona One"/>
              <a:buNone/>
              <a:defRPr sz="2800" b="1" i="0" u="none" strike="noStrike" cap="none">
                <a:solidFill>
                  <a:schemeClr val="dk1"/>
                </a:solidFill>
                <a:latin typeface="Krona One"/>
                <a:ea typeface="Krona One"/>
                <a:cs typeface="Krona One"/>
                <a:sym typeface="Krona One"/>
              </a:defRPr>
            </a:lvl3pPr>
            <a:lvl4pPr marR="0" lvl="3" algn="l" rtl="0">
              <a:lnSpc>
                <a:spcPct val="100000"/>
              </a:lnSpc>
              <a:spcBef>
                <a:spcPts val="0"/>
              </a:spcBef>
              <a:spcAft>
                <a:spcPts val="0"/>
              </a:spcAft>
              <a:buClr>
                <a:schemeClr val="dk1"/>
              </a:buClr>
              <a:buSzPts val="2800"/>
              <a:buFont typeface="Krona One"/>
              <a:buNone/>
              <a:defRPr sz="2800" b="1" i="0" u="none" strike="noStrike" cap="none">
                <a:solidFill>
                  <a:schemeClr val="dk1"/>
                </a:solidFill>
                <a:latin typeface="Krona One"/>
                <a:ea typeface="Krona One"/>
                <a:cs typeface="Krona One"/>
                <a:sym typeface="Krona One"/>
              </a:defRPr>
            </a:lvl4pPr>
            <a:lvl5pPr marR="0" lvl="4" algn="l" rtl="0">
              <a:lnSpc>
                <a:spcPct val="100000"/>
              </a:lnSpc>
              <a:spcBef>
                <a:spcPts val="0"/>
              </a:spcBef>
              <a:spcAft>
                <a:spcPts val="0"/>
              </a:spcAft>
              <a:buClr>
                <a:schemeClr val="dk1"/>
              </a:buClr>
              <a:buSzPts val="2800"/>
              <a:buFont typeface="Krona One"/>
              <a:buNone/>
              <a:defRPr sz="2800" b="1" i="0" u="none" strike="noStrike" cap="none">
                <a:solidFill>
                  <a:schemeClr val="dk1"/>
                </a:solidFill>
                <a:latin typeface="Krona One"/>
                <a:ea typeface="Krona One"/>
                <a:cs typeface="Krona One"/>
                <a:sym typeface="Krona One"/>
              </a:defRPr>
            </a:lvl5pPr>
            <a:lvl6pPr marR="0" lvl="5" algn="l" rtl="0">
              <a:lnSpc>
                <a:spcPct val="100000"/>
              </a:lnSpc>
              <a:spcBef>
                <a:spcPts val="0"/>
              </a:spcBef>
              <a:spcAft>
                <a:spcPts val="0"/>
              </a:spcAft>
              <a:buClr>
                <a:schemeClr val="dk1"/>
              </a:buClr>
              <a:buSzPts val="2800"/>
              <a:buFont typeface="Krona One"/>
              <a:buNone/>
              <a:defRPr sz="2800" b="1" i="0" u="none" strike="noStrike" cap="none">
                <a:solidFill>
                  <a:schemeClr val="dk1"/>
                </a:solidFill>
                <a:latin typeface="Krona One"/>
                <a:ea typeface="Krona One"/>
                <a:cs typeface="Krona One"/>
                <a:sym typeface="Krona One"/>
              </a:defRPr>
            </a:lvl6pPr>
            <a:lvl7pPr marR="0" lvl="6" algn="l" rtl="0">
              <a:lnSpc>
                <a:spcPct val="100000"/>
              </a:lnSpc>
              <a:spcBef>
                <a:spcPts val="0"/>
              </a:spcBef>
              <a:spcAft>
                <a:spcPts val="0"/>
              </a:spcAft>
              <a:buClr>
                <a:schemeClr val="dk1"/>
              </a:buClr>
              <a:buSzPts val="2800"/>
              <a:buFont typeface="Krona One"/>
              <a:buNone/>
              <a:defRPr sz="2800" b="1" i="0" u="none" strike="noStrike" cap="none">
                <a:solidFill>
                  <a:schemeClr val="dk1"/>
                </a:solidFill>
                <a:latin typeface="Krona One"/>
                <a:ea typeface="Krona One"/>
                <a:cs typeface="Krona One"/>
                <a:sym typeface="Krona One"/>
              </a:defRPr>
            </a:lvl7pPr>
            <a:lvl8pPr marR="0" lvl="7" algn="l" rtl="0">
              <a:lnSpc>
                <a:spcPct val="100000"/>
              </a:lnSpc>
              <a:spcBef>
                <a:spcPts val="0"/>
              </a:spcBef>
              <a:spcAft>
                <a:spcPts val="0"/>
              </a:spcAft>
              <a:buClr>
                <a:schemeClr val="dk1"/>
              </a:buClr>
              <a:buSzPts val="2800"/>
              <a:buFont typeface="Krona One"/>
              <a:buNone/>
              <a:defRPr sz="2800" b="1" i="0" u="none" strike="noStrike" cap="none">
                <a:solidFill>
                  <a:schemeClr val="dk1"/>
                </a:solidFill>
                <a:latin typeface="Krona One"/>
                <a:ea typeface="Krona One"/>
                <a:cs typeface="Krona One"/>
                <a:sym typeface="Krona One"/>
              </a:defRPr>
            </a:lvl8pPr>
            <a:lvl9pPr marR="0" lvl="8" algn="l" rtl="0">
              <a:lnSpc>
                <a:spcPct val="100000"/>
              </a:lnSpc>
              <a:spcBef>
                <a:spcPts val="0"/>
              </a:spcBef>
              <a:spcAft>
                <a:spcPts val="0"/>
              </a:spcAft>
              <a:buClr>
                <a:schemeClr val="dk1"/>
              </a:buClr>
              <a:buSzPts val="2800"/>
              <a:buFont typeface="Krona One"/>
              <a:buNone/>
              <a:defRPr sz="2800" b="1" i="0" u="none" strike="noStrike" cap="none">
                <a:solidFill>
                  <a:schemeClr val="dk1"/>
                </a:solidFill>
                <a:latin typeface="Krona One"/>
                <a:ea typeface="Krona One"/>
                <a:cs typeface="Krona One"/>
                <a:sym typeface="Krona One"/>
              </a:defRPr>
            </a:lvl9pPr>
          </a:lstStyle>
          <a:p>
            <a:r>
              <a:rPr lang="en-US" sz="3600" dirty="0">
                <a:latin typeface="+mn-lt"/>
              </a:rPr>
              <a:t>PRESENTATION TOPICS</a:t>
            </a:r>
          </a:p>
        </p:txBody>
      </p:sp>
      <p:sp>
        <p:nvSpPr>
          <p:cNvPr id="4" name="Text Placeholder 15">
            <a:extLst>
              <a:ext uri="{FF2B5EF4-FFF2-40B4-BE49-F238E27FC236}">
                <a16:creationId xmlns:a16="http://schemas.microsoft.com/office/drawing/2014/main" id="{58882C94-0887-0C9B-650A-4F00CE7D74FB}"/>
              </a:ext>
            </a:extLst>
          </p:cNvPr>
          <p:cNvSpPr txBox="1">
            <a:spLocks/>
          </p:cNvSpPr>
          <p:nvPr/>
        </p:nvSpPr>
        <p:spPr>
          <a:xfrm>
            <a:off x="547619" y="1798981"/>
            <a:ext cx="8073730" cy="26483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514350" indent="-514350">
              <a:buFont typeface="+mj-lt"/>
              <a:buAutoNum type="arabicPeriod"/>
            </a:pPr>
            <a:r>
              <a:rPr lang="en-US" sz="2800" dirty="0">
                <a:latin typeface="+mn-lt"/>
              </a:rPr>
              <a:t>Overview of System Processing</a:t>
            </a:r>
          </a:p>
          <a:p>
            <a:pPr marL="514350" indent="-514350">
              <a:buFont typeface="+mj-lt"/>
              <a:buAutoNum type="arabicPeriod"/>
            </a:pPr>
            <a:r>
              <a:rPr lang="en-US" sz="2800" dirty="0">
                <a:latin typeface="+mn-lt"/>
              </a:rPr>
              <a:t>Review Data Trends </a:t>
            </a:r>
          </a:p>
          <a:p>
            <a:pPr marL="514350" indent="-514350">
              <a:buFont typeface="+mj-lt"/>
              <a:buAutoNum type="arabicPeriod"/>
            </a:pPr>
            <a:r>
              <a:rPr lang="en-US" sz="2800" dirty="0">
                <a:latin typeface="+mn-lt"/>
              </a:rPr>
              <a:t>Baltimore City Initiatives and Collaboration</a:t>
            </a:r>
          </a:p>
          <a:p>
            <a:pPr marL="514350" indent="-514350">
              <a:buFont typeface="+mj-lt"/>
              <a:buAutoNum type="arabicPeriod"/>
            </a:pPr>
            <a:r>
              <a:rPr lang="en-US" sz="2800" dirty="0">
                <a:latin typeface="+mn-lt"/>
              </a:rPr>
              <a:t>Baltimore City Key Outcomes</a:t>
            </a:r>
          </a:p>
        </p:txBody>
      </p:sp>
    </p:spTree>
    <p:extLst>
      <p:ext uri="{BB962C8B-B14F-4D97-AF65-F5344CB8AC3E}">
        <p14:creationId xmlns:p14="http://schemas.microsoft.com/office/powerpoint/2010/main" val="23357511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6B13B9-DBAA-4346-69E3-02C9EDB401E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0B0228-326D-C14A-F890-546C39352588}"/>
              </a:ext>
            </a:extLst>
          </p:cNvPr>
          <p:cNvSpPr>
            <a:spLocks noGrp="1"/>
          </p:cNvSpPr>
          <p:nvPr>
            <p:ph type="title"/>
          </p:nvPr>
        </p:nvSpPr>
        <p:spPr>
          <a:xfrm>
            <a:off x="2986708" y="2195850"/>
            <a:ext cx="5913783" cy="751800"/>
          </a:xfrm>
        </p:spPr>
        <p:txBody>
          <a:bodyPr/>
          <a:lstStyle/>
          <a:p>
            <a:pPr algn="l"/>
            <a:r>
              <a:rPr lang="en-US" sz="4000" dirty="0"/>
              <a:t>System Processing</a:t>
            </a:r>
          </a:p>
        </p:txBody>
      </p:sp>
      <p:sp>
        <p:nvSpPr>
          <p:cNvPr id="5" name="TextBox 4">
            <a:extLst>
              <a:ext uri="{FF2B5EF4-FFF2-40B4-BE49-F238E27FC236}">
                <a16:creationId xmlns:a16="http://schemas.microsoft.com/office/drawing/2014/main" id="{E794883C-D19B-D3F1-70A6-F47094CF4194}"/>
              </a:ext>
            </a:extLst>
          </p:cNvPr>
          <p:cNvSpPr txBox="1"/>
          <p:nvPr/>
        </p:nvSpPr>
        <p:spPr>
          <a:xfrm>
            <a:off x="3056283" y="3046765"/>
            <a:ext cx="5878996" cy="1200329"/>
          </a:xfrm>
          <a:prstGeom prst="rect">
            <a:avLst/>
          </a:prstGeom>
          <a:noFill/>
        </p:spPr>
        <p:txBody>
          <a:bodyPr wrap="square">
            <a:spAutoFit/>
          </a:bodyPr>
          <a:lstStyle/>
          <a:p>
            <a:r>
              <a:rPr lang="en-US" sz="1600" b="1" cap="all" dirty="0"/>
              <a:t>DJS Presentation:</a:t>
            </a:r>
          </a:p>
          <a:p>
            <a:r>
              <a:rPr lang="en-US" dirty="0"/>
              <a:t>Baltimore City Council Public Safety Committee Legislative Oversight- Crime  Reduction and Violence Prevention</a:t>
            </a:r>
          </a:p>
          <a:p>
            <a:endParaRPr lang="en-US" dirty="0"/>
          </a:p>
          <a:p>
            <a:r>
              <a:rPr lang="en-US" dirty="0"/>
              <a:t>May 13, 2025 </a:t>
            </a:r>
          </a:p>
        </p:txBody>
      </p:sp>
      <p:pic>
        <p:nvPicPr>
          <p:cNvPr id="6" name="Picture 5" descr="A logo with a group of people&#10;&#10;Description automatically generated">
            <a:extLst>
              <a:ext uri="{FF2B5EF4-FFF2-40B4-BE49-F238E27FC236}">
                <a16:creationId xmlns:a16="http://schemas.microsoft.com/office/drawing/2014/main" id="{4EFB4128-2D88-AB56-B8D1-01DA944BAE1E}"/>
              </a:ext>
            </a:extLst>
          </p:cNvPr>
          <p:cNvPicPr>
            <a:picLocks noChangeAspect="1"/>
          </p:cNvPicPr>
          <p:nvPr/>
        </p:nvPicPr>
        <p:blipFill>
          <a:blip r:embed="rId2"/>
          <a:stretch>
            <a:fillRect/>
          </a:stretch>
        </p:blipFill>
        <p:spPr>
          <a:xfrm>
            <a:off x="430923" y="1537533"/>
            <a:ext cx="1840170" cy="1610773"/>
          </a:xfrm>
          <a:prstGeom prst="rect">
            <a:avLst/>
          </a:prstGeom>
        </p:spPr>
      </p:pic>
      <p:cxnSp>
        <p:nvCxnSpPr>
          <p:cNvPr id="8" name="Straight Connector 7">
            <a:extLst>
              <a:ext uri="{FF2B5EF4-FFF2-40B4-BE49-F238E27FC236}">
                <a16:creationId xmlns:a16="http://schemas.microsoft.com/office/drawing/2014/main" id="{28524F48-9EBE-6CBE-31AC-221B88D449E3}"/>
              </a:ext>
            </a:extLst>
          </p:cNvPr>
          <p:cNvCxnSpPr/>
          <p:nvPr/>
        </p:nvCxnSpPr>
        <p:spPr>
          <a:xfrm>
            <a:off x="2609022" y="352839"/>
            <a:ext cx="39757" cy="434837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13243160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Diagram 12">
            <a:extLst>
              <a:ext uri="{FF2B5EF4-FFF2-40B4-BE49-F238E27FC236}">
                <a16:creationId xmlns:a16="http://schemas.microsoft.com/office/drawing/2014/main" id="{13129929-1E3E-B891-A1C2-D1A5843AEE32}"/>
              </a:ext>
            </a:extLst>
          </p:cNvPr>
          <p:cNvGraphicFramePr/>
          <p:nvPr>
            <p:extLst>
              <p:ext uri="{D42A27DB-BD31-4B8C-83A1-F6EECF244321}">
                <p14:modId xmlns:p14="http://schemas.microsoft.com/office/powerpoint/2010/main" val="2157388694"/>
              </p:ext>
            </p:extLst>
          </p:nvPr>
        </p:nvGraphicFramePr>
        <p:xfrm>
          <a:off x="168965" y="-398588"/>
          <a:ext cx="5310526" cy="37539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B43E348C-0D11-CBDC-FD17-E14DFE14233C}"/>
              </a:ext>
            </a:extLst>
          </p:cNvPr>
          <p:cNvSpPr>
            <a:spLocks noGrp="1"/>
          </p:cNvSpPr>
          <p:nvPr>
            <p:ph type="title"/>
          </p:nvPr>
        </p:nvSpPr>
        <p:spPr>
          <a:xfrm>
            <a:off x="168964" y="381347"/>
            <a:ext cx="7699200" cy="572700"/>
          </a:xfrm>
        </p:spPr>
        <p:txBody>
          <a:bodyPr/>
          <a:lstStyle/>
          <a:p>
            <a:r>
              <a:rPr lang="en-US" dirty="0"/>
              <a:t>DJS INTAKE</a:t>
            </a:r>
          </a:p>
        </p:txBody>
      </p:sp>
      <p:grpSp>
        <p:nvGrpSpPr>
          <p:cNvPr id="4" name="Group 3">
            <a:extLst>
              <a:ext uri="{FF2B5EF4-FFF2-40B4-BE49-F238E27FC236}">
                <a16:creationId xmlns:a16="http://schemas.microsoft.com/office/drawing/2014/main" id="{B67B2C39-8EAC-C448-E479-2B193B43636F}"/>
              </a:ext>
            </a:extLst>
          </p:cNvPr>
          <p:cNvGrpSpPr/>
          <p:nvPr/>
        </p:nvGrpSpPr>
        <p:grpSpPr>
          <a:xfrm>
            <a:off x="284842" y="4431253"/>
            <a:ext cx="5648034" cy="606766"/>
            <a:chOff x="733358" y="4459794"/>
            <a:chExt cx="5648034" cy="606766"/>
          </a:xfrm>
        </p:grpSpPr>
        <p:sp>
          <p:nvSpPr>
            <p:cNvPr id="5" name="TextBox 4">
              <a:extLst>
                <a:ext uri="{FF2B5EF4-FFF2-40B4-BE49-F238E27FC236}">
                  <a16:creationId xmlns:a16="http://schemas.microsoft.com/office/drawing/2014/main" id="{1C1CC0AC-E632-2D56-0E8E-B8332326A0DF}"/>
                </a:ext>
              </a:extLst>
            </p:cNvPr>
            <p:cNvSpPr txBox="1"/>
            <p:nvPr/>
          </p:nvSpPr>
          <p:spPr>
            <a:xfrm>
              <a:off x="1365162" y="4851116"/>
              <a:ext cx="5016230" cy="215444"/>
            </a:xfrm>
            <a:prstGeom prst="rect">
              <a:avLst/>
            </a:prstGeom>
            <a:noFill/>
          </p:spPr>
          <p:txBody>
            <a:bodyPr wrap="square" rtlCol="0">
              <a:spAutoFit/>
            </a:bodyPr>
            <a:lstStyle/>
            <a:p>
              <a:r>
                <a:rPr lang="en-US" sz="800" dirty="0"/>
                <a:t>DO NOT DISTRIBUTE WITHOUT EXPLICIT PERMISSION FROM DJS</a:t>
              </a:r>
            </a:p>
          </p:txBody>
        </p:sp>
        <p:pic>
          <p:nvPicPr>
            <p:cNvPr id="6" name="Picture 5" descr="A logo with a group of people&#10;&#10;Description automatically generated">
              <a:extLst>
                <a:ext uri="{FF2B5EF4-FFF2-40B4-BE49-F238E27FC236}">
                  <a16:creationId xmlns:a16="http://schemas.microsoft.com/office/drawing/2014/main" id="{01278333-D48A-107D-550A-49BEE2170484}"/>
                </a:ext>
              </a:extLst>
            </p:cNvPr>
            <p:cNvPicPr>
              <a:picLocks noChangeAspect="1"/>
            </p:cNvPicPr>
            <p:nvPr/>
          </p:nvPicPr>
          <p:blipFill>
            <a:blip r:embed="rId8"/>
            <a:stretch>
              <a:fillRect/>
            </a:stretch>
          </p:blipFill>
          <p:spPr>
            <a:xfrm>
              <a:off x="733358" y="4459794"/>
              <a:ext cx="631804" cy="553043"/>
            </a:xfrm>
            <a:prstGeom prst="rect">
              <a:avLst/>
            </a:prstGeom>
          </p:spPr>
        </p:pic>
      </p:grpSp>
      <p:sp>
        <p:nvSpPr>
          <p:cNvPr id="8" name="TextBox 7">
            <a:extLst>
              <a:ext uri="{FF2B5EF4-FFF2-40B4-BE49-F238E27FC236}">
                <a16:creationId xmlns:a16="http://schemas.microsoft.com/office/drawing/2014/main" id="{F3B298B2-A1F1-60D1-C056-EF436117FCD5}"/>
              </a:ext>
            </a:extLst>
          </p:cNvPr>
          <p:cNvSpPr txBox="1"/>
          <p:nvPr/>
        </p:nvSpPr>
        <p:spPr>
          <a:xfrm>
            <a:off x="6095682" y="105481"/>
            <a:ext cx="2951591" cy="230832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b="1" dirty="0"/>
              <a:t>DJS Intake Authority </a:t>
            </a:r>
          </a:p>
          <a:p>
            <a:pPr algn="ctr"/>
            <a:r>
              <a:rPr lang="en-US" sz="1300" b="1" dirty="0"/>
              <a:t>(from statute):</a:t>
            </a:r>
            <a:endParaRPr lang="en-US" sz="1100" b="1" dirty="0"/>
          </a:p>
          <a:p>
            <a:pPr algn="ctr"/>
            <a:endParaRPr lang="en-US" sz="1100" b="1" dirty="0"/>
          </a:p>
          <a:p>
            <a:r>
              <a:rPr lang="en-US" sz="1100" dirty="0"/>
              <a:t>        </a:t>
            </a:r>
            <a:r>
              <a:rPr lang="en-US" dirty="0"/>
              <a:t>Ability to divert misdemeanors  </a:t>
            </a:r>
            <a:br>
              <a:rPr lang="en-US" dirty="0"/>
            </a:br>
            <a:r>
              <a:rPr lang="en-US" dirty="0"/>
              <a:t>        </a:t>
            </a:r>
            <a:r>
              <a:rPr lang="en-US" i="1" dirty="0"/>
              <a:t>(not including misdemeanor   </a:t>
            </a:r>
            <a:br>
              <a:rPr lang="en-US" i="1" dirty="0"/>
            </a:br>
            <a:r>
              <a:rPr lang="en-US" i="1" dirty="0"/>
              <a:t>        handgun or firearm offenses)</a:t>
            </a:r>
          </a:p>
          <a:p>
            <a:endParaRPr lang="en-US" dirty="0"/>
          </a:p>
          <a:p>
            <a:r>
              <a:rPr lang="en-US" dirty="0"/>
              <a:t>        Ability to Divert Felony and </a:t>
            </a:r>
            <a:br>
              <a:rPr lang="en-US" dirty="0"/>
            </a:br>
            <a:r>
              <a:rPr lang="en-US" dirty="0"/>
              <a:t>        Handgun Complaints</a:t>
            </a:r>
          </a:p>
          <a:p>
            <a:pPr algn="ctr"/>
            <a:r>
              <a:rPr lang="en-US" sz="1100" dirty="0"/>
              <a:t>* All DJS diversion decisions are appealable to the State’s Attorney’s Office.*</a:t>
            </a:r>
          </a:p>
        </p:txBody>
      </p:sp>
      <p:sp>
        <p:nvSpPr>
          <p:cNvPr id="9" name="&quot;Not Allowed&quot; Symbol 8">
            <a:extLst>
              <a:ext uri="{FF2B5EF4-FFF2-40B4-BE49-F238E27FC236}">
                <a16:creationId xmlns:a16="http://schemas.microsoft.com/office/drawing/2014/main" id="{C8BBC474-81E3-4C18-7598-571DA668854B}"/>
              </a:ext>
            </a:extLst>
          </p:cNvPr>
          <p:cNvSpPr/>
          <p:nvPr/>
        </p:nvSpPr>
        <p:spPr>
          <a:xfrm>
            <a:off x="6183419" y="1380253"/>
            <a:ext cx="277706" cy="270934"/>
          </a:xfrm>
          <a:prstGeom prst="noSmoking">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0" name="Circle: Hollow 9">
            <a:extLst>
              <a:ext uri="{FF2B5EF4-FFF2-40B4-BE49-F238E27FC236}">
                <a16:creationId xmlns:a16="http://schemas.microsoft.com/office/drawing/2014/main" id="{7DFA1B5D-B9B6-CCA9-C5F5-077697FDD17D}"/>
              </a:ext>
            </a:extLst>
          </p:cNvPr>
          <p:cNvSpPr/>
          <p:nvPr/>
        </p:nvSpPr>
        <p:spPr>
          <a:xfrm>
            <a:off x="6183419" y="706794"/>
            <a:ext cx="277706" cy="264160"/>
          </a:xfrm>
          <a:prstGeom prst="donut">
            <a:avLst/>
          </a:prstGeom>
          <a:solidFill>
            <a:srgbClr val="00B050"/>
          </a:solidFill>
          <a:ln>
            <a:solidFill>
              <a:srgbClr val="92D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solidFill>
            </a:endParaRPr>
          </a:p>
        </p:txBody>
      </p:sp>
      <p:sp>
        <p:nvSpPr>
          <p:cNvPr id="11" name="TextBox 10">
            <a:extLst>
              <a:ext uri="{FF2B5EF4-FFF2-40B4-BE49-F238E27FC236}">
                <a16:creationId xmlns:a16="http://schemas.microsoft.com/office/drawing/2014/main" id="{187D30B8-5437-A46E-39E4-AE6DEC7224E1}"/>
              </a:ext>
            </a:extLst>
          </p:cNvPr>
          <p:cNvSpPr txBox="1"/>
          <p:nvPr/>
        </p:nvSpPr>
        <p:spPr>
          <a:xfrm>
            <a:off x="6095682" y="2405278"/>
            <a:ext cx="2951591" cy="181588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b="1" dirty="0"/>
              <a:t>Baltimore City Diversion Services: </a:t>
            </a:r>
          </a:p>
          <a:p>
            <a:pPr marL="285750" indent="-285750">
              <a:buFont typeface="Arial" panose="020B0604020202020204" pitchFamily="34" charset="0"/>
              <a:buChar char="•"/>
            </a:pPr>
            <a:r>
              <a:rPr lang="en-US" sz="1200" dirty="0"/>
              <a:t>Teen Court</a:t>
            </a:r>
          </a:p>
          <a:p>
            <a:pPr marL="285750" indent="-285750">
              <a:buFont typeface="Arial" panose="020B0604020202020204" pitchFamily="34" charset="0"/>
              <a:buChar char="•"/>
            </a:pPr>
            <a:r>
              <a:rPr lang="en-US" sz="1200" dirty="0"/>
              <a:t>Community Conferencing</a:t>
            </a:r>
          </a:p>
          <a:p>
            <a:pPr marL="285750" indent="-285750">
              <a:buFont typeface="Arial" panose="020B0604020202020204" pitchFamily="34" charset="0"/>
              <a:buChar char="•"/>
            </a:pPr>
            <a:r>
              <a:rPr lang="en-US" sz="1200" dirty="0"/>
              <a:t>Family-Centered Treatment (FCT)</a:t>
            </a:r>
          </a:p>
          <a:p>
            <a:pPr marL="285750" indent="-285750">
              <a:buFont typeface="Arial" panose="020B0604020202020204" pitchFamily="34" charset="0"/>
              <a:buChar char="•"/>
            </a:pPr>
            <a:r>
              <a:rPr lang="en-US" sz="1200" dirty="0"/>
              <a:t>Multisystemic Therapy (MST)</a:t>
            </a:r>
          </a:p>
          <a:p>
            <a:pPr marL="285750" indent="-285750">
              <a:buFont typeface="Arial" panose="020B0604020202020204" pitchFamily="34" charset="0"/>
              <a:buChar char="•"/>
            </a:pPr>
            <a:r>
              <a:rPr lang="en-US" sz="1200" dirty="0"/>
              <a:t>Behavioral Health Services</a:t>
            </a:r>
          </a:p>
          <a:p>
            <a:pPr marL="285750" indent="-285750">
              <a:buFont typeface="Arial" panose="020B0604020202020204" pitchFamily="34" charset="0"/>
              <a:buChar char="•"/>
            </a:pPr>
            <a:r>
              <a:rPr lang="en-US" sz="1200" dirty="0"/>
              <a:t>Mentoring</a:t>
            </a:r>
          </a:p>
          <a:p>
            <a:pPr marL="285750" indent="-285750">
              <a:buFont typeface="Arial" panose="020B0604020202020204" pitchFamily="34" charset="0"/>
              <a:buChar char="•"/>
            </a:pPr>
            <a:r>
              <a:rPr lang="en-US" sz="1200" dirty="0"/>
              <a:t>Victim Awareness Classes</a:t>
            </a:r>
          </a:p>
        </p:txBody>
      </p:sp>
      <p:sp>
        <p:nvSpPr>
          <p:cNvPr id="12" name="TextBox 11">
            <a:extLst>
              <a:ext uri="{FF2B5EF4-FFF2-40B4-BE49-F238E27FC236}">
                <a16:creationId xmlns:a16="http://schemas.microsoft.com/office/drawing/2014/main" id="{5AB70DE8-B2B8-7856-1496-494501748E5E}"/>
              </a:ext>
            </a:extLst>
          </p:cNvPr>
          <p:cNvSpPr txBox="1"/>
          <p:nvPr/>
        </p:nvSpPr>
        <p:spPr>
          <a:xfrm>
            <a:off x="6035142" y="4299355"/>
            <a:ext cx="3012131" cy="738664"/>
          </a:xfrm>
          <a:prstGeom prst="rect">
            <a:avLst/>
          </a:prstGeom>
          <a:noFill/>
          <a:ln>
            <a:no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b="1" i="1" dirty="0">
                <a:solidFill>
                  <a:srgbClr val="C00000"/>
                </a:solidFill>
              </a:rPr>
              <a:t>82% of Baltimore City’s diverted cases have no new sustained offense within one year. </a:t>
            </a:r>
          </a:p>
        </p:txBody>
      </p:sp>
      <p:sp>
        <p:nvSpPr>
          <p:cNvPr id="15" name="TextBox 14">
            <a:extLst>
              <a:ext uri="{FF2B5EF4-FFF2-40B4-BE49-F238E27FC236}">
                <a16:creationId xmlns:a16="http://schemas.microsoft.com/office/drawing/2014/main" id="{0957E6EA-2653-BB62-0666-F3E4BF073CC6}"/>
              </a:ext>
            </a:extLst>
          </p:cNvPr>
          <p:cNvSpPr txBox="1"/>
          <p:nvPr/>
        </p:nvSpPr>
        <p:spPr>
          <a:xfrm>
            <a:off x="168966" y="2022195"/>
            <a:ext cx="1813892" cy="1107996"/>
          </a:xfrm>
          <a:prstGeom prst="rect">
            <a:avLst/>
          </a:prstGeom>
          <a:noFill/>
        </p:spPr>
        <p:txBody>
          <a:bodyPr wrap="square" rtlCol="0">
            <a:spAutoFit/>
          </a:bodyPr>
          <a:lstStyle/>
          <a:p>
            <a:r>
              <a:rPr lang="en-US" dirty="0"/>
              <a:t>Law Enforcement </a:t>
            </a:r>
          </a:p>
          <a:p>
            <a:endParaRPr lang="en-US" sz="1200" dirty="0"/>
          </a:p>
          <a:p>
            <a:r>
              <a:rPr lang="en-US" sz="1200" dirty="0"/>
              <a:t>Community Members</a:t>
            </a:r>
          </a:p>
          <a:p>
            <a:endParaRPr lang="en-US" dirty="0"/>
          </a:p>
          <a:p>
            <a:r>
              <a:rPr lang="en-US" dirty="0"/>
              <a:t>Parents/Guardians</a:t>
            </a:r>
          </a:p>
        </p:txBody>
      </p:sp>
      <p:sp>
        <p:nvSpPr>
          <p:cNvPr id="17" name="TextBox 16">
            <a:extLst>
              <a:ext uri="{FF2B5EF4-FFF2-40B4-BE49-F238E27FC236}">
                <a16:creationId xmlns:a16="http://schemas.microsoft.com/office/drawing/2014/main" id="{C3E413D7-EBA0-FB89-6CAC-01A140349006}"/>
              </a:ext>
            </a:extLst>
          </p:cNvPr>
          <p:cNvSpPr txBox="1"/>
          <p:nvPr/>
        </p:nvSpPr>
        <p:spPr>
          <a:xfrm>
            <a:off x="2157057" y="1902071"/>
            <a:ext cx="1461052" cy="2677656"/>
          </a:xfrm>
          <a:prstGeom prst="rect">
            <a:avLst/>
          </a:prstGeom>
          <a:noFill/>
        </p:spPr>
        <p:txBody>
          <a:bodyPr wrap="square">
            <a:spAutoFit/>
          </a:bodyPr>
          <a:lstStyle/>
          <a:p>
            <a:pPr lvl="0">
              <a:buClr>
                <a:srgbClr val="000000"/>
              </a:buClr>
              <a:buSzPts val="1100"/>
            </a:pPr>
            <a:r>
              <a:rPr lang="en-US" dirty="0"/>
              <a:t>Processing according to referral type.</a:t>
            </a:r>
          </a:p>
          <a:p>
            <a:pPr lvl="0">
              <a:buClr>
                <a:srgbClr val="000000"/>
              </a:buClr>
              <a:buSzPts val="1100"/>
            </a:pPr>
            <a:endParaRPr lang="en-US" dirty="0"/>
          </a:p>
          <a:p>
            <a:pPr lvl="0">
              <a:buClr>
                <a:srgbClr val="000000"/>
              </a:buClr>
              <a:buSzPts val="1100"/>
            </a:pPr>
            <a:r>
              <a:rPr lang="en-US" dirty="0"/>
              <a:t>24/7 referral process through the DJS Centralized Intake team that works overnight/weekends.</a:t>
            </a:r>
          </a:p>
        </p:txBody>
      </p:sp>
      <p:sp>
        <p:nvSpPr>
          <p:cNvPr id="19" name="TextBox 18">
            <a:extLst>
              <a:ext uri="{FF2B5EF4-FFF2-40B4-BE49-F238E27FC236}">
                <a16:creationId xmlns:a16="http://schemas.microsoft.com/office/drawing/2014/main" id="{9501628C-855B-6795-AD9C-EE4F599AB58D}"/>
              </a:ext>
            </a:extLst>
          </p:cNvPr>
          <p:cNvSpPr txBox="1"/>
          <p:nvPr/>
        </p:nvSpPr>
        <p:spPr>
          <a:xfrm>
            <a:off x="4090176" y="1996446"/>
            <a:ext cx="1727800" cy="1384995"/>
          </a:xfrm>
          <a:prstGeom prst="rect">
            <a:avLst/>
          </a:prstGeom>
          <a:noFill/>
        </p:spPr>
        <p:txBody>
          <a:bodyPr wrap="square">
            <a:spAutoFit/>
          </a:bodyPr>
          <a:lstStyle/>
          <a:p>
            <a:pPr lvl="0"/>
            <a:r>
              <a:rPr lang="en-US" dirty="0"/>
              <a:t>Three Decisions:</a:t>
            </a:r>
          </a:p>
          <a:p>
            <a:pPr lvl="0"/>
            <a:endParaRPr lang="en-US" dirty="0"/>
          </a:p>
          <a:p>
            <a:pPr marL="342900" lvl="0" indent="-342900">
              <a:buFont typeface="+mj-lt"/>
              <a:buAutoNum type="arabicPeriod"/>
            </a:pPr>
            <a:r>
              <a:rPr lang="en-US" dirty="0"/>
              <a:t>Resolve</a:t>
            </a:r>
          </a:p>
          <a:p>
            <a:pPr marL="342900" lvl="0" indent="-342900">
              <a:buFont typeface="+mj-lt"/>
              <a:buAutoNum type="arabicPeriod"/>
            </a:pPr>
            <a:r>
              <a:rPr lang="en-US" dirty="0"/>
              <a:t>Informal Supervision</a:t>
            </a:r>
          </a:p>
          <a:p>
            <a:pPr marL="342900" lvl="0" indent="-342900">
              <a:buFont typeface="+mj-lt"/>
              <a:buAutoNum type="arabicPeriod"/>
            </a:pPr>
            <a:r>
              <a:rPr lang="en-US" dirty="0"/>
              <a:t>Formal</a:t>
            </a:r>
          </a:p>
        </p:txBody>
      </p:sp>
    </p:spTree>
    <p:extLst>
      <p:ext uri="{BB962C8B-B14F-4D97-AF65-F5344CB8AC3E}">
        <p14:creationId xmlns:p14="http://schemas.microsoft.com/office/powerpoint/2010/main" val="341543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AFEE8-7F47-2FD3-1E44-4F1C5A0FC995}"/>
            </a:ext>
          </a:extLst>
        </p:cNvPr>
        <p:cNvGrpSpPr/>
        <p:nvPr/>
      </p:nvGrpSpPr>
      <p:grpSpPr>
        <a:xfrm>
          <a:off x="0" y="0"/>
          <a:ext cx="0" cy="0"/>
          <a:chOff x="0" y="0"/>
          <a:chExt cx="0" cy="0"/>
        </a:xfrm>
      </p:grpSpPr>
      <p:graphicFrame>
        <p:nvGraphicFramePr>
          <p:cNvPr id="13" name="Diagram 12">
            <a:extLst>
              <a:ext uri="{FF2B5EF4-FFF2-40B4-BE49-F238E27FC236}">
                <a16:creationId xmlns:a16="http://schemas.microsoft.com/office/drawing/2014/main" id="{93CD544A-C802-F3E6-1DA8-845E8C52BB51}"/>
              </a:ext>
            </a:extLst>
          </p:cNvPr>
          <p:cNvGraphicFramePr/>
          <p:nvPr>
            <p:extLst>
              <p:ext uri="{D42A27DB-BD31-4B8C-83A1-F6EECF244321}">
                <p14:modId xmlns:p14="http://schemas.microsoft.com/office/powerpoint/2010/main" val="756687400"/>
              </p:ext>
            </p:extLst>
          </p:nvPr>
        </p:nvGraphicFramePr>
        <p:xfrm>
          <a:off x="168964" y="-398588"/>
          <a:ext cx="8602319" cy="39418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itle 1">
            <a:extLst>
              <a:ext uri="{FF2B5EF4-FFF2-40B4-BE49-F238E27FC236}">
                <a16:creationId xmlns:a16="http://schemas.microsoft.com/office/drawing/2014/main" id="{68D81FFD-FBA2-6DC2-2C31-92D8E1B252B5}"/>
              </a:ext>
            </a:extLst>
          </p:cNvPr>
          <p:cNvSpPr>
            <a:spLocks noGrp="1"/>
          </p:cNvSpPr>
          <p:nvPr>
            <p:ph type="title"/>
          </p:nvPr>
        </p:nvSpPr>
        <p:spPr>
          <a:xfrm>
            <a:off x="168965" y="452437"/>
            <a:ext cx="7699200" cy="572700"/>
          </a:xfrm>
        </p:spPr>
        <p:txBody>
          <a:bodyPr/>
          <a:lstStyle/>
          <a:p>
            <a:r>
              <a:rPr lang="en-US" dirty="0"/>
              <a:t>DETENTION REQUESTS</a:t>
            </a:r>
          </a:p>
        </p:txBody>
      </p:sp>
      <p:grpSp>
        <p:nvGrpSpPr>
          <p:cNvPr id="4" name="Group 3">
            <a:extLst>
              <a:ext uri="{FF2B5EF4-FFF2-40B4-BE49-F238E27FC236}">
                <a16:creationId xmlns:a16="http://schemas.microsoft.com/office/drawing/2014/main" id="{4C278212-F61F-47E6-A0BA-A3111EF7A6E3}"/>
              </a:ext>
            </a:extLst>
          </p:cNvPr>
          <p:cNvGrpSpPr/>
          <p:nvPr/>
        </p:nvGrpSpPr>
        <p:grpSpPr>
          <a:xfrm>
            <a:off x="114299" y="4498998"/>
            <a:ext cx="5648034" cy="606766"/>
            <a:chOff x="733358" y="4459794"/>
            <a:chExt cx="5648034" cy="606766"/>
          </a:xfrm>
        </p:grpSpPr>
        <p:sp>
          <p:nvSpPr>
            <p:cNvPr id="5" name="TextBox 4">
              <a:extLst>
                <a:ext uri="{FF2B5EF4-FFF2-40B4-BE49-F238E27FC236}">
                  <a16:creationId xmlns:a16="http://schemas.microsoft.com/office/drawing/2014/main" id="{4FE4CCCB-6A69-27B3-012F-C445A5020AAB}"/>
                </a:ext>
              </a:extLst>
            </p:cNvPr>
            <p:cNvSpPr txBox="1"/>
            <p:nvPr/>
          </p:nvSpPr>
          <p:spPr>
            <a:xfrm>
              <a:off x="1365162" y="4851116"/>
              <a:ext cx="5016230" cy="215444"/>
            </a:xfrm>
            <a:prstGeom prst="rect">
              <a:avLst/>
            </a:prstGeom>
            <a:noFill/>
          </p:spPr>
          <p:txBody>
            <a:bodyPr wrap="square" rtlCol="0">
              <a:spAutoFit/>
            </a:bodyPr>
            <a:lstStyle/>
            <a:p>
              <a:r>
                <a:rPr lang="en-US" sz="800" dirty="0"/>
                <a:t>DO NOT DISTRIBUTE WITHOUT EXPLICIT PERMISSION FROM DJS</a:t>
              </a:r>
            </a:p>
          </p:txBody>
        </p:sp>
        <p:pic>
          <p:nvPicPr>
            <p:cNvPr id="6" name="Picture 5" descr="A logo with a group of people&#10;&#10;Description automatically generated">
              <a:extLst>
                <a:ext uri="{FF2B5EF4-FFF2-40B4-BE49-F238E27FC236}">
                  <a16:creationId xmlns:a16="http://schemas.microsoft.com/office/drawing/2014/main" id="{849A12D8-213C-AD9C-A2EE-494F8FE9C290}"/>
                </a:ext>
              </a:extLst>
            </p:cNvPr>
            <p:cNvPicPr>
              <a:picLocks noChangeAspect="1"/>
            </p:cNvPicPr>
            <p:nvPr/>
          </p:nvPicPr>
          <p:blipFill>
            <a:blip r:embed="rId8"/>
            <a:stretch>
              <a:fillRect/>
            </a:stretch>
          </p:blipFill>
          <p:spPr>
            <a:xfrm>
              <a:off x="733358" y="4459794"/>
              <a:ext cx="631804" cy="553043"/>
            </a:xfrm>
            <a:prstGeom prst="rect">
              <a:avLst/>
            </a:prstGeom>
          </p:spPr>
        </p:pic>
      </p:grpSp>
      <p:sp>
        <p:nvSpPr>
          <p:cNvPr id="15" name="TextBox 14">
            <a:extLst>
              <a:ext uri="{FF2B5EF4-FFF2-40B4-BE49-F238E27FC236}">
                <a16:creationId xmlns:a16="http://schemas.microsoft.com/office/drawing/2014/main" id="{71351D9F-4F9B-A98B-6A61-CBCB83AEAA16}"/>
              </a:ext>
            </a:extLst>
          </p:cNvPr>
          <p:cNvSpPr txBox="1"/>
          <p:nvPr/>
        </p:nvSpPr>
        <p:spPr>
          <a:xfrm>
            <a:off x="258417" y="2115736"/>
            <a:ext cx="1620079" cy="646331"/>
          </a:xfrm>
          <a:prstGeom prst="rect">
            <a:avLst/>
          </a:prstGeom>
          <a:noFill/>
          <a:ln>
            <a:solidFill>
              <a:srgbClr val="C00000"/>
            </a:solidFill>
          </a:ln>
        </p:spPr>
        <p:txBody>
          <a:bodyPr wrap="square" rtlCol="0">
            <a:spAutoFit/>
          </a:bodyPr>
          <a:lstStyle/>
          <a:p>
            <a:pPr lvl="0"/>
            <a:r>
              <a:rPr lang="en-US" sz="1200" dirty="0"/>
              <a:t>BPD or BCPSS School Police can request detention</a:t>
            </a:r>
          </a:p>
        </p:txBody>
      </p:sp>
      <p:sp>
        <p:nvSpPr>
          <p:cNvPr id="14" name="TextBox 13">
            <a:extLst>
              <a:ext uri="{FF2B5EF4-FFF2-40B4-BE49-F238E27FC236}">
                <a16:creationId xmlns:a16="http://schemas.microsoft.com/office/drawing/2014/main" id="{C1392E24-5679-2804-141D-BB476B89DA69}"/>
              </a:ext>
            </a:extLst>
          </p:cNvPr>
          <p:cNvSpPr txBox="1"/>
          <p:nvPr/>
        </p:nvSpPr>
        <p:spPr>
          <a:xfrm>
            <a:off x="2385707" y="2100745"/>
            <a:ext cx="2067339" cy="1384995"/>
          </a:xfrm>
          <a:prstGeom prst="rect">
            <a:avLst/>
          </a:prstGeom>
          <a:noFill/>
        </p:spPr>
        <p:txBody>
          <a:bodyPr wrap="square">
            <a:spAutoFit/>
          </a:bodyPr>
          <a:lstStyle/>
          <a:p>
            <a:pPr lvl="0"/>
            <a:r>
              <a:rPr lang="en-US" sz="1200" dirty="0"/>
              <a:t>DJS uses a validated Detention Risk Assessment Instrument (DRAI) to assess a youth’s </a:t>
            </a:r>
            <a:r>
              <a:rPr lang="en-US" sz="1200" b="1" i="1" dirty="0">
                <a:solidFill>
                  <a:srgbClr val="C00000"/>
                </a:solidFill>
              </a:rPr>
              <a:t>risk of failing to appear in court and/or reoffending prior to their hearing</a:t>
            </a:r>
            <a:r>
              <a:rPr lang="en-US" sz="1200" dirty="0">
                <a:solidFill>
                  <a:srgbClr val="C00000"/>
                </a:solidFill>
              </a:rPr>
              <a:t>. </a:t>
            </a:r>
          </a:p>
        </p:txBody>
      </p:sp>
      <p:sp>
        <p:nvSpPr>
          <p:cNvPr id="18" name="TextBox 17">
            <a:extLst>
              <a:ext uri="{FF2B5EF4-FFF2-40B4-BE49-F238E27FC236}">
                <a16:creationId xmlns:a16="http://schemas.microsoft.com/office/drawing/2014/main" id="{0C426F1A-0ACF-BCD2-5F6A-BC713EDB94CE}"/>
              </a:ext>
            </a:extLst>
          </p:cNvPr>
          <p:cNvSpPr txBox="1"/>
          <p:nvPr/>
        </p:nvSpPr>
        <p:spPr>
          <a:xfrm>
            <a:off x="4667796" y="2100745"/>
            <a:ext cx="2189074" cy="1338828"/>
          </a:xfrm>
          <a:prstGeom prst="rect">
            <a:avLst/>
          </a:prstGeom>
          <a:noFill/>
        </p:spPr>
        <p:txBody>
          <a:bodyPr wrap="square">
            <a:spAutoFit/>
          </a:bodyPr>
          <a:lstStyle/>
          <a:p>
            <a:pPr lvl="0"/>
            <a:r>
              <a:rPr lang="en-US" sz="1200" dirty="0"/>
              <a:t>DJS decisions based upon DRAI score and other factors (mitigating and aggravating)  </a:t>
            </a:r>
          </a:p>
          <a:p>
            <a:pPr lvl="0"/>
            <a:endParaRPr lang="en-US" sz="1200" i="1" dirty="0"/>
          </a:p>
          <a:p>
            <a:pPr lvl="0"/>
            <a:r>
              <a:rPr lang="en-US" sz="1100" i="1" dirty="0"/>
              <a:t>DJS ATD and Detention Holds for 24-48 hours pending court decision next business day</a:t>
            </a:r>
          </a:p>
        </p:txBody>
      </p:sp>
      <p:sp>
        <p:nvSpPr>
          <p:cNvPr id="21" name="TextBox 20">
            <a:extLst>
              <a:ext uri="{FF2B5EF4-FFF2-40B4-BE49-F238E27FC236}">
                <a16:creationId xmlns:a16="http://schemas.microsoft.com/office/drawing/2014/main" id="{3669D6CD-3F6F-0C8B-6AB6-9C186708814C}"/>
              </a:ext>
            </a:extLst>
          </p:cNvPr>
          <p:cNvSpPr txBox="1"/>
          <p:nvPr/>
        </p:nvSpPr>
        <p:spPr>
          <a:xfrm>
            <a:off x="7003957" y="2115736"/>
            <a:ext cx="1965795" cy="1938992"/>
          </a:xfrm>
          <a:prstGeom prst="rect">
            <a:avLst/>
          </a:prstGeom>
          <a:noFill/>
        </p:spPr>
        <p:txBody>
          <a:bodyPr wrap="square">
            <a:spAutoFit/>
          </a:bodyPr>
          <a:lstStyle/>
          <a:p>
            <a:pPr lvl="0"/>
            <a:r>
              <a:rPr lang="en-US" sz="1200" dirty="0"/>
              <a:t>Juvenile Court holds Emergency Arraignment for all youth DJS placed in detention or ATD on the next business day. Court can  </a:t>
            </a:r>
          </a:p>
          <a:p>
            <a:pPr marL="228600" lvl="0" indent="-228600">
              <a:buFont typeface="+mj-lt"/>
              <a:buAutoNum type="arabicPeriod"/>
            </a:pPr>
            <a:r>
              <a:rPr lang="en-US" sz="1200" dirty="0"/>
              <a:t>Continue the DJS decision by order</a:t>
            </a:r>
          </a:p>
          <a:p>
            <a:pPr marL="228600" lvl="0" indent="-228600">
              <a:buFont typeface="+mj-lt"/>
              <a:buAutoNum type="arabicPeriod"/>
            </a:pPr>
            <a:r>
              <a:rPr lang="en-US" sz="1200" dirty="0"/>
              <a:t>Modify the DJS decision</a:t>
            </a:r>
          </a:p>
        </p:txBody>
      </p:sp>
      <p:sp>
        <p:nvSpPr>
          <p:cNvPr id="22" name="TextBox 21">
            <a:extLst>
              <a:ext uri="{FF2B5EF4-FFF2-40B4-BE49-F238E27FC236}">
                <a16:creationId xmlns:a16="http://schemas.microsoft.com/office/drawing/2014/main" id="{BCAA4CF3-7CB5-A4E1-8384-370294E1AD39}"/>
              </a:ext>
            </a:extLst>
          </p:cNvPr>
          <p:cNvSpPr txBox="1"/>
          <p:nvPr/>
        </p:nvSpPr>
        <p:spPr>
          <a:xfrm>
            <a:off x="893190" y="3693590"/>
            <a:ext cx="5729868" cy="1046440"/>
          </a:xfrm>
          <a:prstGeom prst="rect">
            <a:avLst/>
          </a:prstGeom>
          <a:ln>
            <a:solidFill>
              <a:srgbClr val="C00000"/>
            </a:solidFill>
          </a:ln>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b="1" dirty="0"/>
              <a:t>Detention Risk Assessment Instrument (DRAI)</a:t>
            </a:r>
          </a:p>
          <a:p>
            <a:r>
              <a:rPr lang="en-US" sz="1200" dirty="0"/>
              <a:t>The DRAI is a tool utilized to determine whether to: </a:t>
            </a:r>
          </a:p>
          <a:p>
            <a:pPr marL="228600" indent="-228600">
              <a:buAutoNum type="arabicPeriod"/>
            </a:pPr>
            <a:r>
              <a:rPr lang="en-US" sz="1200" dirty="0"/>
              <a:t>Authorize Detention; </a:t>
            </a:r>
          </a:p>
          <a:p>
            <a:pPr marL="228600" indent="-228600">
              <a:buAutoNum type="arabicPeriod"/>
            </a:pPr>
            <a:r>
              <a:rPr lang="en-US" sz="1200" dirty="0"/>
              <a:t>Authorize Community Detention or another alternative to detention (ATD); or</a:t>
            </a:r>
          </a:p>
          <a:p>
            <a:pPr marL="228600" indent="-228600">
              <a:buAutoNum type="arabicPeriod"/>
            </a:pPr>
            <a:r>
              <a:rPr lang="en-US" sz="1200" dirty="0"/>
              <a:t>Decline to authorize detention or Community Detention </a:t>
            </a:r>
          </a:p>
        </p:txBody>
      </p:sp>
    </p:spTree>
    <p:extLst>
      <p:ext uri="{BB962C8B-B14F-4D97-AF65-F5344CB8AC3E}">
        <p14:creationId xmlns:p14="http://schemas.microsoft.com/office/powerpoint/2010/main" val="240870459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5D851-430D-85C1-619D-5EF44D3959AB}"/>
            </a:ext>
          </a:extLst>
        </p:cNvPr>
        <p:cNvGrpSpPr/>
        <p:nvPr/>
      </p:nvGrpSpPr>
      <p:grpSpPr>
        <a:xfrm>
          <a:off x="0" y="0"/>
          <a:ext cx="0" cy="0"/>
          <a:chOff x="0" y="0"/>
          <a:chExt cx="0" cy="0"/>
        </a:xfrm>
      </p:grpSpPr>
      <p:grpSp>
        <p:nvGrpSpPr>
          <p:cNvPr id="9" name="Group 8">
            <a:extLst>
              <a:ext uri="{FF2B5EF4-FFF2-40B4-BE49-F238E27FC236}">
                <a16:creationId xmlns:a16="http://schemas.microsoft.com/office/drawing/2014/main" id="{A38293F5-8B21-FE6C-5D6F-5B866187CD4D}"/>
              </a:ext>
            </a:extLst>
          </p:cNvPr>
          <p:cNvGrpSpPr/>
          <p:nvPr/>
        </p:nvGrpSpPr>
        <p:grpSpPr>
          <a:xfrm>
            <a:off x="6232626" y="866007"/>
            <a:ext cx="1153040" cy="3716495"/>
            <a:chOff x="6232626" y="866007"/>
            <a:chExt cx="1153040" cy="3716495"/>
          </a:xfrm>
        </p:grpSpPr>
        <p:sp>
          <p:nvSpPr>
            <p:cNvPr id="17" name="Rectangle 16">
              <a:extLst>
                <a:ext uri="{FF2B5EF4-FFF2-40B4-BE49-F238E27FC236}">
                  <a16:creationId xmlns:a16="http://schemas.microsoft.com/office/drawing/2014/main" id="{B64CFCDA-EBBA-590B-9478-D7BFCE22854F}"/>
                </a:ext>
              </a:extLst>
            </p:cNvPr>
            <p:cNvSpPr/>
            <p:nvPr/>
          </p:nvSpPr>
          <p:spPr>
            <a:xfrm>
              <a:off x="6232626" y="866007"/>
              <a:ext cx="1153040" cy="171422"/>
            </a:xfrm>
            <a:prstGeom prst="rect">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378"/>
              <a:endParaRPr lang="en-US" dirty="0">
                <a:solidFill>
                  <a:srgbClr val="FFFFFF"/>
                </a:solidFill>
                <a:latin typeface="Arial"/>
              </a:endParaRPr>
            </a:p>
          </p:txBody>
        </p:sp>
        <p:pic>
          <p:nvPicPr>
            <p:cNvPr id="12" name="Picture 11" descr="A red sign with white text&#10;&#10;Description automatically generated">
              <a:extLst>
                <a:ext uri="{FF2B5EF4-FFF2-40B4-BE49-F238E27FC236}">
                  <a16:creationId xmlns:a16="http://schemas.microsoft.com/office/drawing/2014/main" id="{E8562852-212A-5A82-513D-4F5987D2DDAD}"/>
                </a:ext>
              </a:extLst>
            </p:cNvPr>
            <p:cNvPicPr>
              <a:picLocks noChangeAspect="1"/>
            </p:cNvPicPr>
            <p:nvPr/>
          </p:nvPicPr>
          <p:blipFill>
            <a:blip r:embed="rId3"/>
            <a:stretch>
              <a:fillRect/>
            </a:stretch>
          </p:blipFill>
          <p:spPr>
            <a:xfrm>
              <a:off x="6232626" y="892607"/>
              <a:ext cx="1153040" cy="3689895"/>
            </a:xfrm>
            <a:prstGeom prst="rect">
              <a:avLst/>
            </a:prstGeom>
          </p:spPr>
        </p:pic>
      </p:grpSp>
      <p:pic>
        <p:nvPicPr>
          <p:cNvPr id="14" name="Picture 13" descr="A yellow rectangular sign with black text&#10;&#10;Description automatically generated">
            <a:extLst>
              <a:ext uri="{FF2B5EF4-FFF2-40B4-BE49-F238E27FC236}">
                <a16:creationId xmlns:a16="http://schemas.microsoft.com/office/drawing/2014/main" id="{E218BAAB-6B22-8AB6-A2E9-40D90F53CE2D}"/>
              </a:ext>
            </a:extLst>
          </p:cNvPr>
          <p:cNvPicPr>
            <a:picLocks noChangeAspect="1"/>
          </p:cNvPicPr>
          <p:nvPr/>
        </p:nvPicPr>
        <p:blipFill>
          <a:blip r:embed="rId4"/>
          <a:stretch>
            <a:fillRect/>
          </a:stretch>
        </p:blipFill>
        <p:spPr>
          <a:xfrm>
            <a:off x="4997821" y="866007"/>
            <a:ext cx="1240208" cy="3716495"/>
          </a:xfrm>
          <a:prstGeom prst="rect">
            <a:avLst/>
          </a:prstGeom>
        </p:spPr>
      </p:pic>
      <p:pic>
        <p:nvPicPr>
          <p:cNvPr id="16" name="Picture 15" descr="A yellow sign with black text&#10;&#10;Description automatically generated">
            <a:extLst>
              <a:ext uri="{FF2B5EF4-FFF2-40B4-BE49-F238E27FC236}">
                <a16:creationId xmlns:a16="http://schemas.microsoft.com/office/drawing/2014/main" id="{C592BA9D-7D93-085A-E633-B25BFD0584DD}"/>
              </a:ext>
            </a:extLst>
          </p:cNvPr>
          <p:cNvPicPr>
            <a:picLocks noChangeAspect="1"/>
          </p:cNvPicPr>
          <p:nvPr/>
        </p:nvPicPr>
        <p:blipFill>
          <a:blip r:embed="rId5"/>
          <a:srcRect r="2174"/>
          <a:stretch/>
        </p:blipFill>
        <p:spPr>
          <a:xfrm>
            <a:off x="3844782" y="866007"/>
            <a:ext cx="1153040" cy="3732430"/>
          </a:xfrm>
          <a:prstGeom prst="rect">
            <a:avLst/>
          </a:prstGeom>
        </p:spPr>
      </p:pic>
      <p:sp>
        <p:nvSpPr>
          <p:cNvPr id="2" name="Title 1">
            <a:extLst>
              <a:ext uri="{FF2B5EF4-FFF2-40B4-BE49-F238E27FC236}">
                <a16:creationId xmlns:a16="http://schemas.microsoft.com/office/drawing/2014/main" id="{B445FC44-7BD9-E0C5-526A-01DB0A372085}"/>
              </a:ext>
            </a:extLst>
          </p:cNvPr>
          <p:cNvSpPr>
            <a:spLocks noGrp="1"/>
          </p:cNvSpPr>
          <p:nvPr>
            <p:ph type="title" idx="4294967295"/>
          </p:nvPr>
        </p:nvSpPr>
        <p:spPr>
          <a:xfrm>
            <a:off x="1154113" y="122238"/>
            <a:ext cx="7989887" cy="422275"/>
          </a:xfrm>
        </p:spPr>
        <p:txBody>
          <a:bodyPr>
            <a:noAutofit/>
          </a:bodyPr>
          <a:lstStyle/>
          <a:p>
            <a:r>
              <a:rPr lang="en-US" dirty="0">
                <a:latin typeface="Arial" panose="020B0604020202020204" pitchFamily="34" charset="0"/>
                <a:cs typeface="Arial" panose="020B0604020202020204" pitchFamily="34" charset="0"/>
              </a:rPr>
              <a:t>COMMUNITY DETENTION CONTINUUM</a:t>
            </a:r>
            <a:endParaRPr lang="en-US" sz="1500" dirty="0">
              <a:latin typeface="Arial" panose="020B0604020202020204" pitchFamily="34" charset="0"/>
              <a:cs typeface="Arial" panose="020B0604020202020204" pitchFamily="34" charset="0"/>
            </a:endParaRPr>
          </a:p>
        </p:txBody>
      </p:sp>
      <p:graphicFrame>
        <p:nvGraphicFramePr>
          <p:cNvPr id="3" name="Table 2">
            <a:extLst>
              <a:ext uri="{FF2B5EF4-FFF2-40B4-BE49-F238E27FC236}">
                <a16:creationId xmlns:a16="http://schemas.microsoft.com/office/drawing/2014/main" id="{4A65DAE5-0688-48FE-0879-4105AF2A7FBD}"/>
              </a:ext>
            </a:extLst>
          </p:cNvPr>
          <p:cNvGraphicFramePr>
            <a:graphicFrameLocks noGrp="1"/>
          </p:cNvGraphicFramePr>
          <p:nvPr>
            <p:extLst>
              <p:ext uri="{D42A27DB-BD31-4B8C-83A1-F6EECF244321}">
                <p14:modId xmlns:p14="http://schemas.microsoft.com/office/powerpoint/2010/main" val="3461751083"/>
              </p:ext>
            </p:extLst>
          </p:nvPr>
        </p:nvGraphicFramePr>
        <p:xfrm>
          <a:off x="415048" y="867849"/>
          <a:ext cx="3429734" cy="3715800"/>
        </p:xfrm>
        <a:graphic>
          <a:graphicData uri="http://schemas.openxmlformats.org/drawingml/2006/table">
            <a:tbl>
              <a:tblPr firstRow="1" bandRow="1">
                <a:tableStyleId>{2D5ABB26-0587-4C30-8999-92F81FD0307C}</a:tableStyleId>
              </a:tblPr>
              <a:tblGrid>
                <a:gridCol w="3429734">
                  <a:extLst>
                    <a:ext uri="{9D8B030D-6E8A-4147-A177-3AD203B41FA5}">
                      <a16:colId xmlns:a16="http://schemas.microsoft.com/office/drawing/2014/main" val="1428274908"/>
                    </a:ext>
                  </a:extLst>
                </a:gridCol>
              </a:tblGrid>
              <a:tr h="735996">
                <a:tc>
                  <a:txBody>
                    <a:bodyPr/>
                    <a:lstStyle/>
                    <a:p>
                      <a:pPr algn="l"/>
                      <a:endParaRPr lang="en-US" sz="900" b="1" dirty="0">
                        <a:latin typeface="Arial Black" panose="020B0A04020102020204" pitchFamily="34" charset="0"/>
                        <a:cs typeface="Arial" panose="020B0604020202020204" pitchFamily="34" charset="0"/>
                      </a:endParaRPr>
                    </a:p>
                  </a:txBody>
                  <a:tcPr marL="56579" marR="56579" marT="28289" marB="282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0000"/>
                    </a:solidFill>
                  </a:tcPr>
                </a:tc>
                <a:extLst>
                  <a:ext uri="{0D108BD9-81ED-4DB2-BD59-A6C34878D82A}">
                    <a16:rowId xmlns:a16="http://schemas.microsoft.com/office/drawing/2014/main" val="1720609940"/>
                  </a:ext>
                </a:extLst>
              </a:tr>
              <a:tr h="30803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dirty="0">
                          <a:latin typeface="Arial Black" panose="020B0A04020102020204" pitchFamily="34" charset="0"/>
                          <a:cs typeface="Arial" panose="020B0604020202020204" pitchFamily="34" charset="0"/>
                        </a:rPr>
                        <a:t>MONITORING SERVICES</a:t>
                      </a:r>
                    </a:p>
                    <a:p>
                      <a:endParaRPr lang="en-US" sz="800" b="1" dirty="0">
                        <a:latin typeface="Arial" panose="020B0604020202020204" pitchFamily="34" charset="0"/>
                        <a:cs typeface="Arial" panose="020B0604020202020204" pitchFamily="34" charset="0"/>
                      </a:endParaRPr>
                    </a:p>
                  </a:txBody>
                  <a:tcPr marL="56579" marR="56579" marT="28289" marB="282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2653871769"/>
                  </a:ext>
                </a:extLst>
              </a:tr>
              <a:tr h="559499">
                <a:tc>
                  <a:txBody>
                    <a:bodyPr/>
                    <a:lstStyle/>
                    <a:p>
                      <a:r>
                        <a:rPr lang="en-US" sz="800" b="1" dirty="0">
                          <a:latin typeface="Arial" panose="020B0604020202020204" pitchFamily="34" charset="0"/>
                          <a:cs typeface="Arial" panose="020B0604020202020204" pitchFamily="34" charset="0"/>
                        </a:rPr>
                        <a:t>DIRECT CONTACTS with SUPPORT</a:t>
                      </a:r>
                    </a:p>
                    <a:p>
                      <a:r>
                        <a:rPr lang="en-US" sz="800" b="0" dirty="0">
                          <a:latin typeface="Arial" panose="020B0604020202020204" pitchFamily="34" charset="0"/>
                          <a:cs typeface="Arial" panose="020B0604020202020204" pitchFamily="34" charset="0"/>
                        </a:rPr>
                        <a:t>Face-to-Face Contacts</a:t>
                      </a:r>
                    </a:p>
                    <a:p>
                      <a:r>
                        <a:rPr lang="en-US" sz="800" b="0" dirty="0">
                          <a:latin typeface="Arial" panose="020B0604020202020204" pitchFamily="34" charset="0"/>
                          <a:cs typeface="Arial" panose="020B0604020202020204" pitchFamily="34" charset="0"/>
                        </a:rPr>
                        <a:t>Phone Contacts (Youth and Parent)</a:t>
                      </a:r>
                      <a:endParaRPr lang="en-US" sz="800" b="1" dirty="0">
                        <a:latin typeface="Arial" panose="020B0604020202020204" pitchFamily="34" charset="0"/>
                        <a:cs typeface="Arial" panose="020B0604020202020204" pitchFamily="34" charset="0"/>
                      </a:endParaRPr>
                    </a:p>
                    <a:p>
                      <a:endParaRPr lang="en-US" sz="800" b="1" dirty="0">
                        <a:latin typeface="Arial" panose="020B0604020202020204" pitchFamily="34" charset="0"/>
                        <a:cs typeface="Arial" panose="020B0604020202020204" pitchFamily="34" charset="0"/>
                      </a:endParaRPr>
                    </a:p>
                  </a:txBody>
                  <a:tcPr marL="56579" marR="56579" marT="28289" marB="282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18003031"/>
                  </a:ext>
                </a:extLst>
              </a:tr>
              <a:tr h="55949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800" b="1" dirty="0">
                          <a:latin typeface="Arial" panose="020B0604020202020204" pitchFamily="34" charset="0"/>
                          <a:cs typeface="Arial" panose="020B0604020202020204" pitchFamily="34" charset="0"/>
                        </a:rPr>
                        <a:t>COMMUNITY SUPPORT</a:t>
                      </a:r>
                    </a:p>
                    <a:p>
                      <a:r>
                        <a:rPr lang="en-US" sz="800" b="0" dirty="0">
                          <a:latin typeface="Arial" panose="020B0604020202020204" pitchFamily="34" charset="0"/>
                          <a:cs typeface="Arial" panose="020B0604020202020204" pitchFamily="34" charset="0"/>
                        </a:rPr>
                        <a:t>Home and Community Check-Ins</a:t>
                      </a:r>
                    </a:p>
                    <a:p>
                      <a:r>
                        <a:rPr lang="en-US" sz="800" b="0" dirty="0">
                          <a:latin typeface="Arial" panose="020B0604020202020204" pitchFamily="34" charset="0"/>
                          <a:cs typeface="Arial" panose="020B0604020202020204" pitchFamily="34" charset="0"/>
                        </a:rPr>
                        <a:t>Service Referrals</a:t>
                      </a:r>
                    </a:p>
                    <a:p>
                      <a:endParaRPr lang="en-US" sz="800" b="1" dirty="0">
                        <a:latin typeface="Arial" panose="020B0604020202020204" pitchFamily="34" charset="0"/>
                        <a:cs typeface="Arial" panose="020B0604020202020204" pitchFamily="34" charset="0"/>
                      </a:endParaRPr>
                    </a:p>
                  </a:txBody>
                  <a:tcPr marL="56579" marR="56579" marT="28289" marB="282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466843821"/>
                  </a:ext>
                </a:extLst>
              </a:tr>
              <a:tr h="433769">
                <a:tc>
                  <a:txBody>
                    <a:bodyPr/>
                    <a:lstStyle/>
                    <a:p>
                      <a:r>
                        <a:rPr lang="en-US" sz="800" b="1" dirty="0">
                          <a:latin typeface="Arial" panose="020B0604020202020204" pitchFamily="34" charset="0"/>
                          <a:cs typeface="Arial" panose="020B0604020202020204" pitchFamily="34" charset="0"/>
                        </a:rPr>
                        <a:t>EVENING REPORTING HOURS</a:t>
                      </a:r>
                      <a:endParaRPr lang="en-US" sz="800" b="1" dirty="0">
                        <a:solidFill>
                          <a:srgbClr val="C00000"/>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en-US" sz="800" b="0" dirty="0">
                          <a:latin typeface="Arial" panose="020B0604020202020204" pitchFamily="34" charset="0"/>
                          <a:cs typeface="Arial" panose="020B0604020202020204" pitchFamily="34" charset="0"/>
                        </a:rPr>
                        <a:t>Evening Reporting Hours: 3 pm – 9 pm</a:t>
                      </a:r>
                      <a:endParaRPr lang="en-US" sz="800" b="1" dirty="0">
                        <a:latin typeface="Arial" panose="020B0604020202020204" pitchFamily="34" charset="0"/>
                        <a:cs typeface="Arial" panose="020B0604020202020204" pitchFamily="34" charset="0"/>
                      </a:endParaRPr>
                    </a:p>
                  </a:txBody>
                  <a:tcPr marL="56579" marR="56579" marT="28289" marB="282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419380187"/>
                  </a:ext>
                </a:extLst>
              </a:tr>
              <a:tr h="433769">
                <a:tc>
                  <a:txBody>
                    <a:bodyPr/>
                    <a:lstStyle/>
                    <a:p>
                      <a:r>
                        <a:rPr lang="en-US" sz="800" b="1" dirty="0">
                          <a:latin typeface="Arial" panose="020B0604020202020204" pitchFamily="34" charset="0"/>
                          <a:cs typeface="Arial" panose="020B0604020202020204" pitchFamily="34" charset="0"/>
                        </a:rPr>
                        <a:t>LOCATION MONITORING</a:t>
                      </a:r>
                    </a:p>
                    <a:p>
                      <a:r>
                        <a:rPr lang="en-US" sz="800" b="0" dirty="0">
                          <a:latin typeface="Arial" panose="020B0604020202020204" pitchFamily="34" charset="0"/>
                          <a:cs typeface="Arial" panose="020B0604020202020204" pitchFamily="34" charset="0"/>
                        </a:rPr>
                        <a:t>Use of Electronic Monitoring or GPS</a:t>
                      </a:r>
                      <a:endParaRPr lang="en-US" sz="800" b="1" dirty="0">
                        <a:latin typeface="Arial" panose="020B0604020202020204" pitchFamily="34" charset="0"/>
                        <a:cs typeface="Arial" panose="020B0604020202020204" pitchFamily="34" charset="0"/>
                      </a:endParaRPr>
                    </a:p>
                    <a:p>
                      <a:endParaRPr lang="en-US" sz="800" b="1" dirty="0">
                        <a:latin typeface="Arial" panose="020B0604020202020204" pitchFamily="34" charset="0"/>
                        <a:cs typeface="Arial" panose="020B0604020202020204" pitchFamily="34" charset="0"/>
                      </a:endParaRPr>
                    </a:p>
                  </a:txBody>
                  <a:tcPr marL="56579" marR="56579" marT="28289" marB="282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15956603"/>
                  </a:ext>
                </a:extLst>
              </a:tr>
              <a:tr h="685229">
                <a:tc>
                  <a:txBody>
                    <a:bodyPr/>
                    <a:lstStyle/>
                    <a:p>
                      <a:r>
                        <a:rPr lang="en-US" sz="800" b="1" dirty="0">
                          <a:latin typeface="Arial" panose="020B0604020202020204" pitchFamily="34" charset="0"/>
                          <a:cs typeface="Arial" panose="020B0604020202020204" pitchFamily="34" charset="0"/>
                        </a:rPr>
                        <a:t>TOTAL HOUSE ARREST (THA)</a:t>
                      </a:r>
                    </a:p>
                    <a:p>
                      <a:r>
                        <a:rPr lang="en-US" sz="800" b="0" dirty="0">
                          <a:latin typeface="Arial" panose="020B0604020202020204" pitchFamily="34" charset="0"/>
                          <a:cs typeface="Arial" panose="020B0604020202020204" pitchFamily="34" charset="0"/>
                        </a:rPr>
                        <a:t>Required to remain in assigned residence at all times, with the exception of attending school, scheduled work, and approved family events/activities </a:t>
                      </a:r>
                      <a:endParaRPr lang="en-US" sz="800" b="1" dirty="0">
                        <a:latin typeface="Arial" panose="020B0604020202020204" pitchFamily="34" charset="0"/>
                        <a:cs typeface="Arial" panose="020B0604020202020204" pitchFamily="34" charset="0"/>
                      </a:endParaRPr>
                    </a:p>
                    <a:p>
                      <a:endParaRPr lang="en-US" sz="800" b="1" dirty="0">
                        <a:latin typeface="Arial" panose="020B0604020202020204" pitchFamily="34" charset="0"/>
                        <a:cs typeface="Arial" panose="020B0604020202020204" pitchFamily="34" charset="0"/>
                      </a:endParaRPr>
                    </a:p>
                  </a:txBody>
                  <a:tcPr marL="56579" marR="56579" marT="28289" marB="2828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386178093"/>
                  </a:ext>
                </a:extLst>
              </a:tr>
            </a:tbl>
          </a:graphicData>
        </a:graphic>
      </p:graphicFrame>
      <p:sp>
        <p:nvSpPr>
          <p:cNvPr id="6" name="TextBox 7">
            <a:extLst>
              <a:ext uri="{FF2B5EF4-FFF2-40B4-BE49-F238E27FC236}">
                <a16:creationId xmlns:a16="http://schemas.microsoft.com/office/drawing/2014/main" id="{C40BA5C4-365D-7CD0-4416-0B4268FE9993}"/>
              </a:ext>
            </a:extLst>
          </p:cNvPr>
          <p:cNvSpPr txBox="1"/>
          <p:nvPr/>
        </p:nvSpPr>
        <p:spPr>
          <a:xfrm>
            <a:off x="1646373" y="546551"/>
            <a:ext cx="5851254" cy="213585"/>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defTabSz="457189"/>
            <a:r>
              <a:rPr lang="en-US" sz="788" b="1" dirty="0">
                <a:solidFill>
                  <a:srgbClr val="FF0000"/>
                </a:solidFill>
                <a:latin typeface="Arial" panose="020B0604020202020204" pitchFamily="34" charset="0"/>
                <a:cs typeface="Arial" panose="020B0604020202020204" pitchFamily="34" charset="0"/>
              </a:rPr>
              <a:t>(EFFECTIVE NOVEMBER 1, 2024)</a:t>
            </a:r>
          </a:p>
        </p:txBody>
      </p:sp>
      <p:sp>
        <p:nvSpPr>
          <p:cNvPr id="21" name="Rectangle 20">
            <a:extLst>
              <a:ext uri="{FF2B5EF4-FFF2-40B4-BE49-F238E27FC236}">
                <a16:creationId xmlns:a16="http://schemas.microsoft.com/office/drawing/2014/main" id="{8AECB9BB-A511-C8BD-DCFD-8ADCFB8EFFFF}"/>
              </a:ext>
            </a:extLst>
          </p:cNvPr>
          <p:cNvSpPr/>
          <p:nvPr/>
        </p:nvSpPr>
        <p:spPr>
          <a:xfrm>
            <a:off x="407153" y="1606020"/>
            <a:ext cx="8152335" cy="309233"/>
          </a:xfrm>
          <a:prstGeom prst="rect">
            <a:avLst/>
          </a:prstGeom>
          <a:solidFill>
            <a:schemeClr val="bg1">
              <a:lumMod val="75000"/>
            </a:schemeClr>
          </a:solidFill>
          <a:ln w="6350">
            <a:solidFill>
              <a:srgbClr val="0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defTabSz="914378"/>
            <a:r>
              <a:rPr lang="en-US" b="1" dirty="0">
                <a:solidFill>
                  <a:sysClr val="windowText" lastClr="000000"/>
                </a:solidFill>
                <a:latin typeface="Arial"/>
              </a:rPr>
              <a:t>MONITORING SERVICES:</a:t>
            </a:r>
          </a:p>
        </p:txBody>
      </p:sp>
      <p:grpSp>
        <p:nvGrpSpPr>
          <p:cNvPr id="11" name="Group 10">
            <a:extLst>
              <a:ext uri="{FF2B5EF4-FFF2-40B4-BE49-F238E27FC236}">
                <a16:creationId xmlns:a16="http://schemas.microsoft.com/office/drawing/2014/main" id="{B62A9632-E387-55C4-C427-74493A7E44AE}"/>
              </a:ext>
            </a:extLst>
          </p:cNvPr>
          <p:cNvGrpSpPr/>
          <p:nvPr/>
        </p:nvGrpSpPr>
        <p:grpSpPr>
          <a:xfrm>
            <a:off x="7373201" y="866007"/>
            <a:ext cx="1186288" cy="3682720"/>
            <a:chOff x="7373201" y="866007"/>
            <a:chExt cx="1186288" cy="3682720"/>
          </a:xfrm>
        </p:grpSpPr>
        <p:grpSp>
          <p:nvGrpSpPr>
            <p:cNvPr id="20" name="Group 19">
              <a:extLst>
                <a:ext uri="{FF2B5EF4-FFF2-40B4-BE49-F238E27FC236}">
                  <a16:creationId xmlns:a16="http://schemas.microsoft.com/office/drawing/2014/main" id="{A4138342-C9FA-58C1-AA63-49D11831A824}"/>
                </a:ext>
              </a:extLst>
            </p:cNvPr>
            <p:cNvGrpSpPr/>
            <p:nvPr/>
          </p:nvGrpSpPr>
          <p:grpSpPr>
            <a:xfrm>
              <a:off x="7373201" y="866007"/>
              <a:ext cx="1186288" cy="3682720"/>
              <a:chOff x="7381094" y="857188"/>
              <a:chExt cx="1186288" cy="3682720"/>
            </a:xfrm>
          </p:grpSpPr>
          <p:sp>
            <p:nvSpPr>
              <p:cNvPr id="19" name="Rectangle 18">
                <a:extLst>
                  <a:ext uri="{FF2B5EF4-FFF2-40B4-BE49-F238E27FC236}">
                    <a16:creationId xmlns:a16="http://schemas.microsoft.com/office/drawing/2014/main" id="{06C674F2-F745-7E9F-B63C-2D54A2043A04}"/>
                  </a:ext>
                </a:extLst>
              </p:cNvPr>
              <p:cNvSpPr/>
              <p:nvPr/>
            </p:nvSpPr>
            <p:spPr>
              <a:xfrm>
                <a:off x="7388989" y="857188"/>
                <a:ext cx="1178393" cy="194697"/>
              </a:xfrm>
              <a:prstGeom prst="rect">
                <a:avLst/>
              </a:prstGeom>
              <a:solidFill>
                <a:srgbClr val="0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914378"/>
                <a:endParaRPr lang="en-US" dirty="0">
                  <a:solidFill>
                    <a:srgbClr val="FFFFFF"/>
                  </a:solidFill>
                  <a:latin typeface="Arial"/>
                </a:endParaRPr>
              </a:p>
            </p:txBody>
          </p:sp>
          <p:pic>
            <p:nvPicPr>
              <p:cNvPr id="10" name="Picture 9" descr="A red rectangular sign with white text&#10;&#10;Description automatically generated">
                <a:extLst>
                  <a:ext uri="{FF2B5EF4-FFF2-40B4-BE49-F238E27FC236}">
                    <a16:creationId xmlns:a16="http://schemas.microsoft.com/office/drawing/2014/main" id="{A0CBB9FF-8D14-C3D2-701B-F9A3388B9110}"/>
                  </a:ext>
                </a:extLst>
              </p:cNvPr>
              <p:cNvPicPr>
                <a:picLocks noChangeAspect="1"/>
              </p:cNvPicPr>
              <p:nvPr/>
            </p:nvPicPr>
            <p:blipFill>
              <a:blip r:embed="rId6"/>
              <a:stretch>
                <a:fillRect/>
              </a:stretch>
            </p:blipFill>
            <p:spPr>
              <a:xfrm>
                <a:off x="7381094" y="880464"/>
                <a:ext cx="1178393" cy="3659444"/>
              </a:xfrm>
              <a:prstGeom prst="rect">
                <a:avLst/>
              </a:prstGeom>
              <a:solidFill>
                <a:schemeClr val="bg2"/>
              </a:solidFill>
            </p:spPr>
          </p:pic>
        </p:grpSp>
        <p:sp>
          <p:nvSpPr>
            <p:cNvPr id="7" name="TextBox 6">
              <a:extLst>
                <a:ext uri="{FF2B5EF4-FFF2-40B4-BE49-F238E27FC236}">
                  <a16:creationId xmlns:a16="http://schemas.microsoft.com/office/drawing/2014/main" id="{CD794430-A21F-6FAC-CE1F-9F2F8C964D08}"/>
                </a:ext>
              </a:extLst>
            </p:cNvPr>
            <p:cNvSpPr txBox="1"/>
            <p:nvPr/>
          </p:nvSpPr>
          <p:spPr>
            <a:xfrm>
              <a:off x="7377772" y="901425"/>
              <a:ext cx="1173822" cy="707886"/>
            </a:xfrm>
            <a:prstGeom prst="rect">
              <a:avLst/>
            </a:prstGeom>
            <a:solidFill>
              <a:srgbClr val="000000"/>
            </a:solidFill>
          </p:spPr>
          <p:txBody>
            <a:bodyPr wrap="square" rtlCol="0">
              <a:spAutoFit/>
            </a:bodyPr>
            <a:lstStyle/>
            <a:p>
              <a:pPr algn="ctr" defTabSz="914378"/>
              <a:r>
                <a:rPr lang="en-US" sz="800" dirty="0">
                  <a:solidFill>
                    <a:srgbClr val="FFFFFF"/>
                  </a:solidFill>
                  <a:latin typeface="Arial Black" panose="020B0A04020102020204" pitchFamily="34" charset="0"/>
                  <a:ea typeface="+mn-ea"/>
                </a:rPr>
                <a:t>LEVEL 4</a:t>
              </a:r>
            </a:p>
            <a:p>
              <a:pPr algn="ctr" defTabSz="914378"/>
              <a:r>
                <a:rPr lang="en-US" sz="800" dirty="0">
                  <a:solidFill>
                    <a:srgbClr val="FFFFFF"/>
                  </a:solidFill>
                  <a:latin typeface="Arial Black" panose="020B0A04020102020204" pitchFamily="34" charset="0"/>
                  <a:ea typeface="+mn-ea"/>
                </a:rPr>
                <a:t>GPS/CD WITH ELECTRONIC MONITORING</a:t>
              </a:r>
            </a:p>
            <a:p>
              <a:pPr algn="ctr" defTabSz="914378"/>
              <a:endParaRPr lang="en-US" sz="800" dirty="0">
                <a:solidFill>
                  <a:srgbClr val="FFFFFF"/>
                </a:solidFill>
                <a:latin typeface="Arial Black" panose="020B0A04020102020204" pitchFamily="34" charset="0"/>
                <a:ea typeface="+mn-ea"/>
              </a:endParaRPr>
            </a:p>
          </p:txBody>
        </p:sp>
      </p:grpSp>
      <p:sp>
        <p:nvSpPr>
          <p:cNvPr id="4" name="Rectangle 3">
            <a:extLst>
              <a:ext uri="{FF2B5EF4-FFF2-40B4-BE49-F238E27FC236}">
                <a16:creationId xmlns:a16="http://schemas.microsoft.com/office/drawing/2014/main" id="{F41A3CD8-4A2C-6087-0B6C-B9766A4895E3}"/>
              </a:ext>
            </a:extLst>
          </p:cNvPr>
          <p:cNvSpPr/>
          <p:nvPr/>
        </p:nvSpPr>
        <p:spPr>
          <a:xfrm>
            <a:off x="5040183" y="892607"/>
            <a:ext cx="1240208" cy="69013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r>
              <a:rPr lang="en-US" sz="800" b="1" dirty="0"/>
              <a:t>LEVEL 2</a:t>
            </a:r>
          </a:p>
          <a:p>
            <a:pPr algn="ctr"/>
            <a:r>
              <a:rPr lang="en-US" sz="800" b="1" dirty="0"/>
              <a:t>COMMUNITY DETENTION WITH EVENING REPORTING HOURS</a:t>
            </a:r>
          </a:p>
        </p:txBody>
      </p:sp>
      <p:grpSp>
        <p:nvGrpSpPr>
          <p:cNvPr id="22" name="Group 21">
            <a:extLst>
              <a:ext uri="{FF2B5EF4-FFF2-40B4-BE49-F238E27FC236}">
                <a16:creationId xmlns:a16="http://schemas.microsoft.com/office/drawing/2014/main" id="{8CF3D6FF-1D2D-4961-1272-98D0C915F6E3}"/>
              </a:ext>
            </a:extLst>
          </p:cNvPr>
          <p:cNvGrpSpPr/>
          <p:nvPr/>
        </p:nvGrpSpPr>
        <p:grpSpPr>
          <a:xfrm>
            <a:off x="114299" y="4498998"/>
            <a:ext cx="5648034" cy="606766"/>
            <a:chOff x="733358" y="4459794"/>
            <a:chExt cx="5648034" cy="606766"/>
          </a:xfrm>
        </p:grpSpPr>
        <p:sp>
          <p:nvSpPr>
            <p:cNvPr id="23" name="TextBox 22">
              <a:extLst>
                <a:ext uri="{FF2B5EF4-FFF2-40B4-BE49-F238E27FC236}">
                  <a16:creationId xmlns:a16="http://schemas.microsoft.com/office/drawing/2014/main" id="{01F56BFE-988E-A462-D300-A6FE99AF2415}"/>
                </a:ext>
              </a:extLst>
            </p:cNvPr>
            <p:cNvSpPr txBox="1"/>
            <p:nvPr/>
          </p:nvSpPr>
          <p:spPr>
            <a:xfrm>
              <a:off x="1365162" y="4851116"/>
              <a:ext cx="5016230" cy="215444"/>
            </a:xfrm>
            <a:prstGeom prst="rect">
              <a:avLst/>
            </a:prstGeom>
            <a:noFill/>
          </p:spPr>
          <p:txBody>
            <a:bodyPr wrap="square" rtlCol="0">
              <a:spAutoFit/>
            </a:bodyPr>
            <a:lstStyle/>
            <a:p>
              <a:r>
                <a:rPr lang="en-US" sz="800" dirty="0"/>
                <a:t>DO NOT DISTRIBUTE WITHOUT EXPLICIT PERMISSION FROM DJS</a:t>
              </a:r>
            </a:p>
          </p:txBody>
        </p:sp>
        <p:pic>
          <p:nvPicPr>
            <p:cNvPr id="24" name="Picture 23" descr="A logo with a group of people&#10;&#10;Description automatically generated">
              <a:extLst>
                <a:ext uri="{FF2B5EF4-FFF2-40B4-BE49-F238E27FC236}">
                  <a16:creationId xmlns:a16="http://schemas.microsoft.com/office/drawing/2014/main" id="{C68779DE-02B6-AD4C-91B9-708B5D1D5C18}"/>
                </a:ext>
              </a:extLst>
            </p:cNvPr>
            <p:cNvPicPr>
              <a:picLocks noChangeAspect="1"/>
            </p:cNvPicPr>
            <p:nvPr/>
          </p:nvPicPr>
          <p:blipFill>
            <a:blip r:embed="rId7"/>
            <a:stretch>
              <a:fillRect/>
            </a:stretch>
          </p:blipFill>
          <p:spPr>
            <a:xfrm>
              <a:off x="733358" y="4459794"/>
              <a:ext cx="631804" cy="553043"/>
            </a:xfrm>
            <a:prstGeom prst="rect">
              <a:avLst/>
            </a:prstGeom>
          </p:spPr>
        </p:pic>
      </p:grpSp>
    </p:spTree>
    <p:extLst>
      <p:ext uri="{BB962C8B-B14F-4D97-AF65-F5344CB8AC3E}">
        <p14:creationId xmlns:p14="http://schemas.microsoft.com/office/powerpoint/2010/main" val="23340304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wipe(up)">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up)">
                                      <p:cBhvr>
                                        <p:cTn id="1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327;p74">
            <a:extLst>
              <a:ext uri="{FF2B5EF4-FFF2-40B4-BE49-F238E27FC236}">
                <a16:creationId xmlns:a16="http://schemas.microsoft.com/office/drawing/2014/main" id="{14BDE646-39FF-4B49-2C61-0FFEF208093D}"/>
              </a:ext>
            </a:extLst>
          </p:cNvPr>
          <p:cNvSpPr txBox="1">
            <a:spLocks/>
          </p:cNvSpPr>
          <p:nvPr/>
        </p:nvSpPr>
        <p:spPr>
          <a:xfrm>
            <a:off x="171855" y="314325"/>
            <a:ext cx="8586383" cy="625079"/>
          </a:xfrm>
          <a:prstGeom prst="rect">
            <a:avLst/>
          </a:prstGeom>
          <a:noFill/>
          <a:ln>
            <a:noFill/>
          </a:ln>
          <a:effectLst>
            <a:outerShdw blurRad="50800">
              <a:srgbClr val="000000">
                <a:alpha val="60000"/>
              </a:srgbClr>
            </a:outerShdw>
          </a:effectLst>
        </p:spPr>
        <p:txBody>
          <a:bodyPr spcFirstLastPara="1" wrap="square" lIns="68569" tIns="34275" rIns="68569" bIns="3427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600"/>
              <a:buFont typeface="Krona One"/>
              <a:buNone/>
              <a:defRPr sz="4600" b="1" i="0" u="none" strike="noStrike" cap="none">
                <a:solidFill>
                  <a:schemeClr val="dk1"/>
                </a:solidFill>
                <a:latin typeface="Krona One"/>
                <a:ea typeface="Krona One"/>
                <a:cs typeface="Krona One"/>
                <a:sym typeface="Krona One"/>
              </a:defRPr>
            </a:lvl1pPr>
            <a:lvl2pPr marR="0" lvl="1"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2pPr>
            <a:lvl3pPr marR="0" lvl="2"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3pPr>
            <a:lvl4pPr marR="0" lvl="3"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4pPr>
            <a:lvl5pPr marR="0" lvl="4"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5pPr>
            <a:lvl6pPr marR="0" lvl="5"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6pPr>
            <a:lvl7pPr marR="0" lvl="6"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7pPr>
            <a:lvl8pPr marR="0" lvl="7"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8pPr>
            <a:lvl9pPr marR="0" lvl="8"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9pPr>
          </a:lstStyle>
          <a:p>
            <a:pPr>
              <a:buClr>
                <a:schemeClr val="lt1"/>
              </a:buClr>
            </a:pPr>
            <a:r>
              <a:rPr lang="en-US" sz="2700" dirty="0">
                <a:solidFill>
                  <a:schemeClr val="tx1"/>
                </a:solidFill>
                <a:latin typeface="+mn-lt"/>
              </a:rPr>
              <a:t>Adjudication </a:t>
            </a:r>
          </a:p>
        </p:txBody>
      </p:sp>
      <p:grpSp>
        <p:nvGrpSpPr>
          <p:cNvPr id="3" name="Group 2">
            <a:extLst>
              <a:ext uri="{FF2B5EF4-FFF2-40B4-BE49-F238E27FC236}">
                <a16:creationId xmlns:a16="http://schemas.microsoft.com/office/drawing/2014/main" id="{C6A92023-AE5D-B4D9-B484-ABC5CFCA9638}"/>
              </a:ext>
            </a:extLst>
          </p:cNvPr>
          <p:cNvGrpSpPr/>
          <p:nvPr/>
        </p:nvGrpSpPr>
        <p:grpSpPr>
          <a:xfrm>
            <a:off x="171855" y="4519972"/>
            <a:ext cx="5648034" cy="606766"/>
            <a:chOff x="733358" y="4459794"/>
            <a:chExt cx="5648034" cy="606766"/>
          </a:xfrm>
        </p:grpSpPr>
        <p:sp>
          <p:nvSpPr>
            <p:cNvPr id="4" name="TextBox 3">
              <a:extLst>
                <a:ext uri="{FF2B5EF4-FFF2-40B4-BE49-F238E27FC236}">
                  <a16:creationId xmlns:a16="http://schemas.microsoft.com/office/drawing/2014/main" id="{5E9785E2-6DD9-D8F8-4797-4E011CD85670}"/>
                </a:ext>
              </a:extLst>
            </p:cNvPr>
            <p:cNvSpPr txBox="1"/>
            <p:nvPr/>
          </p:nvSpPr>
          <p:spPr>
            <a:xfrm>
              <a:off x="1365162" y="4851116"/>
              <a:ext cx="5016230" cy="215444"/>
            </a:xfrm>
            <a:prstGeom prst="rect">
              <a:avLst/>
            </a:prstGeom>
            <a:noFill/>
          </p:spPr>
          <p:txBody>
            <a:bodyPr wrap="square" rtlCol="0">
              <a:spAutoFit/>
            </a:bodyPr>
            <a:lstStyle/>
            <a:p>
              <a:r>
                <a:rPr lang="en-US" sz="800" dirty="0"/>
                <a:t>DO NOT DISTRIBUTE WITHOUT EXPLICIT PERMISSION FROM DJS</a:t>
              </a:r>
            </a:p>
          </p:txBody>
        </p:sp>
        <p:pic>
          <p:nvPicPr>
            <p:cNvPr id="5" name="Picture 4" descr="A logo with a group of people&#10;&#10;Description automatically generated">
              <a:extLst>
                <a:ext uri="{FF2B5EF4-FFF2-40B4-BE49-F238E27FC236}">
                  <a16:creationId xmlns:a16="http://schemas.microsoft.com/office/drawing/2014/main" id="{6F22D1A3-3C3E-B686-4F2A-1684C5577E92}"/>
                </a:ext>
              </a:extLst>
            </p:cNvPr>
            <p:cNvPicPr>
              <a:picLocks noChangeAspect="1"/>
            </p:cNvPicPr>
            <p:nvPr/>
          </p:nvPicPr>
          <p:blipFill>
            <a:blip r:embed="rId3"/>
            <a:stretch>
              <a:fillRect/>
            </a:stretch>
          </p:blipFill>
          <p:spPr>
            <a:xfrm>
              <a:off x="733358" y="4459794"/>
              <a:ext cx="631804" cy="553043"/>
            </a:xfrm>
            <a:prstGeom prst="rect">
              <a:avLst/>
            </a:prstGeom>
          </p:spPr>
        </p:pic>
      </p:grpSp>
      <p:graphicFrame>
        <p:nvGraphicFramePr>
          <p:cNvPr id="6" name="Diagram 5">
            <a:extLst>
              <a:ext uri="{FF2B5EF4-FFF2-40B4-BE49-F238E27FC236}">
                <a16:creationId xmlns:a16="http://schemas.microsoft.com/office/drawing/2014/main" id="{EE93EF7F-DC12-72D5-8DF0-BF4197DD2250}"/>
              </a:ext>
            </a:extLst>
          </p:cNvPr>
          <p:cNvGraphicFramePr/>
          <p:nvPr>
            <p:extLst>
              <p:ext uri="{D42A27DB-BD31-4B8C-83A1-F6EECF244321}">
                <p14:modId xmlns:p14="http://schemas.microsoft.com/office/powerpoint/2010/main" val="2409880649"/>
              </p:ext>
            </p:extLst>
          </p:nvPr>
        </p:nvGraphicFramePr>
        <p:xfrm>
          <a:off x="83801" y="891024"/>
          <a:ext cx="8111932" cy="230505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a:extLst>
              <a:ext uri="{FF2B5EF4-FFF2-40B4-BE49-F238E27FC236}">
                <a16:creationId xmlns:a16="http://schemas.microsoft.com/office/drawing/2014/main" id="{0B34AE9D-7524-BFAD-AB00-4F5A25BF5FE1}"/>
              </a:ext>
            </a:extLst>
          </p:cNvPr>
          <p:cNvSpPr txBox="1"/>
          <p:nvPr/>
        </p:nvSpPr>
        <p:spPr>
          <a:xfrm>
            <a:off x="353575" y="3296331"/>
            <a:ext cx="8111932" cy="1123384"/>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200" b="1" dirty="0"/>
              <a:t>Disposition Recommendation</a:t>
            </a:r>
          </a:p>
          <a:p>
            <a:pPr algn="ctr"/>
            <a:r>
              <a:rPr lang="en-US" sz="1100" dirty="0"/>
              <a:t>DJS uses the validated Maryland Comprehensive Assessment and Service Planning (MCASP) Tool to identify the youth’s strengths, risk, and needs</a:t>
            </a:r>
          </a:p>
          <a:p>
            <a:pPr algn="ctr"/>
            <a:endParaRPr lang="en-US" sz="1100" b="1" dirty="0"/>
          </a:p>
          <a:p>
            <a:pPr algn="ctr"/>
            <a:r>
              <a:rPr lang="en-US" sz="1100" dirty="0"/>
              <a:t>After DJS meets with the youth and family to complete the MCASP, DJS then makes the recommendation to the Court at the Disposition Hearing. </a:t>
            </a:r>
          </a:p>
        </p:txBody>
      </p:sp>
    </p:spTree>
    <p:extLst>
      <p:ext uri="{BB962C8B-B14F-4D97-AF65-F5344CB8AC3E}">
        <p14:creationId xmlns:p14="http://schemas.microsoft.com/office/powerpoint/2010/main" val="42202005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327;p74">
            <a:extLst>
              <a:ext uri="{FF2B5EF4-FFF2-40B4-BE49-F238E27FC236}">
                <a16:creationId xmlns:a16="http://schemas.microsoft.com/office/drawing/2014/main" id="{80D5CDE9-3F40-2219-09B8-96832F7A2768}"/>
              </a:ext>
            </a:extLst>
          </p:cNvPr>
          <p:cNvSpPr txBox="1">
            <a:spLocks/>
          </p:cNvSpPr>
          <p:nvPr/>
        </p:nvSpPr>
        <p:spPr>
          <a:xfrm>
            <a:off x="83801" y="101261"/>
            <a:ext cx="8976398" cy="625079"/>
          </a:xfrm>
          <a:prstGeom prst="rect">
            <a:avLst/>
          </a:prstGeom>
          <a:noFill/>
          <a:ln>
            <a:noFill/>
          </a:ln>
          <a:effectLst>
            <a:outerShdw blurRad="50800">
              <a:srgbClr val="000000">
                <a:alpha val="60000"/>
              </a:srgbClr>
            </a:outerShdw>
          </a:effectLst>
        </p:spPr>
        <p:txBody>
          <a:bodyPr spcFirstLastPara="1" wrap="square" lIns="68569" tIns="34275" rIns="68569" bIns="3427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3600"/>
              <a:buFont typeface="Krona One"/>
              <a:buNone/>
              <a:defRPr sz="4600" b="1" i="0" u="none" strike="noStrike" cap="none">
                <a:solidFill>
                  <a:schemeClr val="dk1"/>
                </a:solidFill>
                <a:latin typeface="Krona One"/>
                <a:ea typeface="Krona One"/>
                <a:cs typeface="Krona One"/>
                <a:sym typeface="Krona One"/>
              </a:defRPr>
            </a:lvl1pPr>
            <a:lvl2pPr marR="0" lvl="1"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2pPr>
            <a:lvl3pPr marR="0" lvl="2"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3pPr>
            <a:lvl4pPr marR="0" lvl="3"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4pPr>
            <a:lvl5pPr marR="0" lvl="4"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5pPr>
            <a:lvl6pPr marR="0" lvl="5"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6pPr>
            <a:lvl7pPr marR="0" lvl="6"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7pPr>
            <a:lvl8pPr marR="0" lvl="7"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8pPr>
            <a:lvl9pPr marR="0" lvl="8" algn="ctr" rtl="0">
              <a:lnSpc>
                <a:spcPct val="100000"/>
              </a:lnSpc>
              <a:spcBef>
                <a:spcPts val="0"/>
              </a:spcBef>
              <a:spcAft>
                <a:spcPts val="0"/>
              </a:spcAft>
              <a:buClr>
                <a:schemeClr val="dk1"/>
              </a:buClr>
              <a:buSzPts val="3600"/>
              <a:buFont typeface="Krona One"/>
              <a:buNone/>
              <a:defRPr sz="3600" b="1" i="0" u="none" strike="noStrike" cap="none">
                <a:solidFill>
                  <a:schemeClr val="dk1"/>
                </a:solidFill>
                <a:latin typeface="Krona One"/>
                <a:ea typeface="Krona One"/>
                <a:cs typeface="Krona One"/>
                <a:sym typeface="Krona One"/>
              </a:defRPr>
            </a:lvl9pPr>
          </a:lstStyle>
          <a:p>
            <a:pPr>
              <a:buClr>
                <a:schemeClr val="lt1"/>
              </a:buClr>
            </a:pPr>
            <a:r>
              <a:rPr lang="en-US" sz="2700" b="0" dirty="0">
                <a:solidFill>
                  <a:schemeClr val="tx1"/>
                </a:solidFill>
                <a:latin typeface="+mn-lt"/>
              </a:rPr>
              <a:t>Disposition Hearing and Court Determined Placement</a:t>
            </a:r>
          </a:p>
        </p:txBody>
      </p:sp>
      <p:grpSp>
        <p:nvGrpSpPr>
          <p:cNvPr id="3" name="Group 2">
            <a:extLst>
              <a:ext uri="{FF2B5EF4-FFF2-40B4-BE49-F238E27FC236}">
                <a16:creationId xmlns:a16="http://schemas.microsoft.com/office/drawing/2014/main" id="{853D249A-204B-D9B8-756F-F051A9ACCF0D}"/>
              </a:ext>
            </a:extLst>
          </p:cNvPr>
          <p:cNvGrpSpPr/>
          <p:nvPr/>
        </p:nvGrpSpPr>
        <p:grpSpPr>
          <a:xfrm>
            <a:off x="169174" y="4479633"/>
            <a:ext cx="5648034" cy="606766"/>
            <a:chOff x="733358" y="4459794"/>
            <a:chExt cx="5648034" cy="606766"/>
          </a:xfrm>
        </p:grpSpPr>
        <p:sp>
          <p:nvSpPr>
            <p:cNvPr id="4" name="TextBox 3">
              <a:extLst>
                <a:ext uri="{FF2B5EF4-FFF2-40B4-BE49-F238E27FC236}">
                  <a16:creationId xmlns:a16="http://schemas.microsoft.com/office/drawing/2014/main" id="{5D768CD9-5CA5-B9ED-F8F3-D06C0F9742A5}"/>
                </a:ext>
              </a:extLst>
            </p:cNvPr>
            <p:cNvSpPr txBox="1"/>
            <p:nvPr/>
          </p:nvSpPr>
          <p:spPr>
            <a:xfrm>
              <a:off x="1365162" y="4851116"/>
              <a:ext cx="5016230" cy="215444"/>
            </a:xfrm>
            <a:prstGeom prst="rect">
              <a:avLst/>
            </a:prstGeom>
            <a:noFill/>
          </p:spPr>
          <p:txBody>
            <a:bodyPr wrap="square" rtlCol="0">
              <a:spAutoFit/>
            </a:bodyPr>
            <a:lstStyle/>
            <a:p>
              <a:r>
                <a:rPr lang="en-US" sz="800" dirty="0"/>
                <a:t>DO NOT DISTRIBUTE WITHOUT EXPLICIT PERMISSION FROM DJS</a:t>
              </a:r>
            </a:p>
          </p:txBody>
        </p:sp>
        <p:pic>
          <p:nvPicPr>
            <p:cNvPr id="5" name="Picture 4" descr="A logo with a group of people&#10;&#10;Description automatically generated">
              <a:extLst>
                <a:ext uri="{FF2B5EF4-FFF2-40B4-BE49-F238E27FC236}">
                  <a16:creationId xmlns:a16="http://schemas.microsoft.com/office/drawing/2014/main" id="{737D7F33-49F7-C40E-A8E3-2ADD811B85DB}"/>
                </a:ext>
              </a:extLst>
            </p:cNvPr>
            <p:cNvPicPr>
              <a:picLocks noChangeAspect="1"/>
            </p:cNvPicPr>
            <p:nvPr/>
          </p:nvPicPr>
          <p:blipFill>
            <a:blip r:embed="rId3"/>
            <a:stretch>
              <a:fillRect/>
            </a:stretch>
          </p:blipFill>
          <p:spPr>
            <a:xfrm>
              <a:off x="733358" y="4459794"/>
              <a:ext cx="631804" cy="553043"/>
            </a:xfrm>
            <a:prstGeom prst="rect">
              <a:avLst/>
            </a:prstGeom>
          </p:spPr>
        </p:pic>
      </p:grpSp>
      <p:graphicFrame>
        <p:nvGraphicFramePr>
          <p:cNvPr id="6" name="Diagram 5">
            <a:extLst>
              <a:ext uri="{FF2B5EF4-FFF2-40B4-BE49-F238E27FC236}">
                <a16:creationId xmlns:a16="http://schemas.microsoft.com/office/drawing/2014/main" id="{86CBF5BB-51D5-CE3A-2A1B-E8F92FC11691}"/>
              </a:ext>
            </a:extLst>
          </p:cNvPr>
          <p:cNvGraphicFramePr/>
          <p:nvPr>
            <p:extLst>
              <p:ext uri="{D42A27DB-BD31-4B8C-83A1-F6EECF244321}">
                <p14:modId xmlns:p14="http://schemas.microsoft.com/office/powerpoint/2010/main" val="10504769"/>
              </p:ext>
            </p:extLst>
          </p:nvPr>
        </p:nvGraphicFramePr>
        <p:xfrm>
          <a:off x="83801" y="891024"/>
          <a:ext cx="5016230" cy="186910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a:extLst>
              <a:ext uri="{FF2B5EF4-FFF2-40B4-BE49-F238E27FC236}">
                <a16:creationId xmlns:a16="http://schemas.microsoft.com/office/drawing/2014/main" id="{1857C5EE-573A-17B4-8550-58F35A5E090A}"/>
              </a:ext>
            </a:extLst>
          </p:cNvPr>
          <p:cNvSpPr txBox="1"/>
          <p:nvPr/>
        </p:nvSpPr>
        <p:spPr>
          <a:xfrm>
            <a:off x="788516" y="2610524"/>
            <a:ext cx="3606800" cy="196977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200" b="1" u="sng" dirty="0"/>
              <a:t>Statutorily Mandated Probation Terms* </a:t>
            </a:r>
          </a:p>
          <a:p>
            <a:pPr marL="171450" indent="-171450">
              <a:buFont typeface="Arial" panose="020B0604020202020204" pitchFamily="34" charset="0"/>
              <a:buChar char="•"/>
            </a:pPr>
            <a:r>
              <a:rPr lang="en-US" sz="1100" b="1" dirty="0"/>
              <a:t>Misdemeanor Offenses: </a:t>
            </a:r>
            <a:r>
              <a:rPr lang="en-US" sz="1100" dirty="0"/>
              <a:t>One (1) year, not to exceed two (2) years with extensions ordered by the Court. </a:t>
            </a:r>
          </a:p>
          <a:p>
            <a:pPr marL="171450" indent="-171450">
              <a:buFont typeface="Arial" panose="020B0604020202020204" pitchFamily="34" charset="0"/>
              <a:buChar char="•"/>
            </a:pPr>
            <a:r>
              <a:rPr lang="en-US" sz="1100" b="1" dirty="0"/>
              <a:t>Non-Violent Felony Offenses:</a:t>
            </a:r>
            <a:r>
              <a:rPr lang="en-US" sz="1100" dirty="0"/>
              <a:t> Two (2) years, not to exceed four (4) years with extensions ordered by the Court. </a:t>
            </a:r>
          </a:p>
          <a:p>
            <a:pPr marL="171450" indent="-171450">
              <a:buFont typeface="Arial" panose="020B0604020202020204" pitchFamily="34" charset="0"/>
              <a:buChar char="•"/>
            </a:pPr>
            <a:r>
              <a:rPr lang="en-US" sz="1100" b="1" dirty="0"/>
              <a:t>Felonies: </a:t>
            </a:r>
            <a:r>
              <a:rPr lang="en-US" sz="1100" dirty="0"/>
              <a:t>No statutory time limit up to age 21. </a:t>
            </a:r>
          </a:p>
          <a:p>
            <a:pPr marL="171450" indent="-171450">
              <a:buFont typeface="Arial" panose="020B0604020202020204" pitchFamily="34" charset="0"/>
              <a:buChar char="•"/>
            </a:pPr>
            <a:endParaRPr lang="en-US" sz="1100" dirty="0"/>
          </a:p>
          <a:p>
            <a:pPr algn="ctr"/>
            <a:r>
              <a:rPr lang="en-US" sz="1100" i="1" dirty="0"/>
              <a:t>*Only the court has the authority to release a youth from probation.*</a:t>
            </a:r>
          </a:p>
        </p:txBody>
      </p:sp>
      <p:sp>
        <p:nvSpPr>
          <p:cNvPr id="8" name="TextBox 7">
            <a:extLst>
              <a:ext uri="{FF2B5EF4-FFF2-40B4-BE49-F238E27FC236}">
                <a16:creationId xmlns:a16="http://schemas.microsoft.com/office/drawing/2014/main" id="{AE6036E6-6A5A-2EC4-1F9A-D2728537826C}"/>
              </a:ext>
            </a:extLst>
          </p:cNvPr>
          <p:cNvSpPr txBox="1"/>
          <p:nvPr/>
        </p:nvSpPr>
        <p:spPr>
          <a:xfrm>
            <a:off x="5182716" y="985740"/>
            <a:ext cx="3606800" cy="3508653"/>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ctr"/>
            <a:r>
              <a:rPr lang="en-US" sz="1200" b="1" u="sng" dirty="0"/>
              <a:t>Out of Home Levels of Care*</a:t>
            </a:r>
          </a:p>
          <a:p>
            <a:pPr algn="ctr"/>
            <a:endParaRPr lang="en-US" sz="1200" b="1" u="sng" dirty="0"/>
          </a:p>
          <a:p>
            <a:r>
              <a:rPr lang="en-US" sz="1100" b="1" dirty="0"/>
              <a:t>Level 1 - Community Residential: </a:t>
            </a:r>
          </a:p>
          <a:p>
            <a:pPr marL="171450" lvl="4" indent="-171450">
              <a:buFont typeface="Arial" panose="020B0604020202020204" pitchFamily="34" charset="0"/>
              <a:buChar char="•"/>
            </a:pPr>
            <a:r>
              <a:rPr lang="en-US" sz="1100" dirty="0"/>
              <a:t>Treatment Foster Care</a:t>
            </a:r>
          </a:p>
          <a:p>
            <a:pPr marL="171450" lvl="4" indent="-171450">
              <a:buFont typeface="Arial" panose="020B0604020202020204" pitchFamily="34" charset="0"/>
              <a:buChar char="•"/>
            </a:pPr>
            <a:r>
              <a:rPr lang="en-US" sz="1100" dirty="0"/>
              <a:t>Group Home</a:t>
            </a:r>
          </a:p>
          <a:p>
            <a:pPr marL="171450" lvl="4" indent="-171450">
              <a:buFont typeface="Arial" panose="020B0604020202020204" pitchFamily="34" charset="0"/>
              <a:buChar char="•"/>
            </a:pPr>
            <a:r>
              <a:rPr lang="en-US" sz="1100" dirty="0"/>
              <a:t>Therapeutic Group Home</a:t>
            </a:r>
          </a:p>
          <a:p>
            <a:pPr marL="171450" lvl="4" indent="-171450">
              <a:buFont typeface="Arial" panose="020B0604020202020204" pitchFamily="34" charset="0"/>
              <a:buChar char="•"/>
            </a:pPr>
            <a:r>
              <a:rPr lang="en-US" sz="1100" dirty="0"/>
              <a:t>Independent Living</a:t>
            </a:r>
          </a:p>
          <a:p>
            <a:pPr lvl="4"/>
            <a:endParaRPr lang="en-US" sz="1100" b="1" dirty="0"/>
          </a:p>
          <a:p>
            <a:pPr lvl="4"/>
            <a:r>
              <a:rPr lang="en-US" sz="1100" b="1" dirty="0"/>
              <a:t>Level 2 -  Staff Secure Residential</a:t>
            </a:r>
          </a:p>
          <a:p>
            <a:pPr marL="171450" lvl="1" indent="-171450">
              <a:buFont typeface="Arial" panose="020B0604020202020204" pitchFamily="34" charset="0"/>
              <a:buChar char="•"/>
            </a:pPr>
            <a:r>
              <a:rPr lang="en-US" sz="1100" dirty="0"/>
              <a:t>Treatment Program (DJS Operated)</a:t>
            </a:r>
          </a:p>
          <a:p>
            <a:pPr marL="171450" lvl="1" indent="-171450">
              <a:buFont typeface="Arial" panose="020B0604020202020204" pitchFamily="34" charset="0"/>
              <a:buChar char="•"/>
            </a:pPr>
            <a:r>
              <a:rPr lang="en-US" sz="1100" dirty="0"/>
              <a:t>Group Home (on grounds school)</a:t>
            </a:r>
          </a:p>
          <a:p>
            <a:pPr marL="171450" lvl="1" indent="-171450">
              <a:buFont typeface="Arial" panose="020B0604020202020204" pitchFamily="34" charset="0"/>
              <a:buChar char="•"/>
            </a:pPr>
            <a:r>
              <a:rPr lang="en-US" sz="1100" dirty="0"/>
              <a:t>Therapeutic Group Home (on grounds school)</a:t>
            </a:r>
          </a:p>
          <a:p>
            <a:pPr marL="171450" lvl="1" indent="-171450">
              <a:buFont typeface="Arial" panose="020B0604020202020204" pitchFamily="34" charset="0"/>
              <a:buChar char="•"/>
            </a:pPr>
            <a:r>
              <a:rPr lang="en-US" sz="1100" dirty="0"/>
              <a:t>Residential Treatment Center (RTC)</a:t>
            </a:r>
          </a:p>
          <a:p>
            <a:pPr lvl="1"/>
            <a:endParaRPr lang="en-US" sz="1100" b="1" dirty="0"/>
          </a:p>
          <a:p>
            <a:pPr lvl="1"/>
            <a:r>
              <a:rPr lang="en-US" sz="1100" b="1" dirty="0"/>
              <a:t>Level 3 – Hardware Secure</a:t>
            </a:r>
          </a:p>
          <a:p>
            <a:pPr marL="171450" indent="-171450">
              <a:buFont typeface="Arial" panose="020B0604020202020204" pitchFamily="34" charset="0"/>
              <a:buChar char="•"/>
            </a:pPr>
            <a:r>
              <a:rPr lang="en-US" sz="1100" dirty="0"/>
              <a:t>Treatment Program (DJS Operated)</a:t>
            </a:r>
          </a:p>
          <a:p>
            <a:pPr marL="171450" indent="-171450">
              <a:buFont typeface="Arial" panose="020B0604020202020204" pitchFamily="34" charset="0"/>
              <a:buChar char="•"/>
            </a:pPr>
            <a:r>
              <a:rPr lang="en-US" sz="1100" dirty="0"/>
              <a:t>Residential Treatment Center (RTC)</a:t>
            </a:r>
          </a:p>
          <a:p>
            <a:pPr marL="171450" indent="-171450">
              <a:buFont typeface="Arial" panose="020B0604020202020204" pitchFamily="34" charset="0"/>
              <a:buChar char="•"/>
            </a:pPr>
            <a:endParaRPr lang="en-US" sz="1100" dirty="0"/>
          </a:p>
          <a:p>
            <a:pPr algn="ctr"/>
            <a:r>
              <a:rPr lang="en-US" sz="1100" i="1" dirty="0"/>
              <a:t>*Only the court has the authority to release a youth from treatment.*</a:t>
            </a:r>
          </a:p>
        </p:txBody>
      </p:sp>
    </p:spTree>
    <p:extLst>
      <p:ext uri="{BB962C8B-B14F-4D97-AF65-F5344CB8AC3E}">
        <p14:creationId xmlns:p14="http://schemas.microsoft.com/office/powerpoint/2010/main" val="1956713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B9DAE300-C24C-6B31-DE00-A69ECC914B18}"/>
              </a:ext>
            </a:extLst>
          </p:cNvPr>
          <p:cNvGrpSpPr/>
          <p:nvPr/>
        </p:nvGrpSpPr>
        <p:grpSpPr>
          <a:xfrm>
            <a:off x="6595164" y="1997832"/>
            <a:ext cx="1076374" cy="1107176"/>
            <a:chOff x="5086096" y="2339915"/>
            <a:chExt cx="1076374" cy="1107176"/>
          </a:xfrm>
        </p:grpSpPr>
        <p:sp>
          <p:nvSpPr>
            <p:cNvPr id="18" name="Oval 17">
              <a:extLst>
                <a:ext uri="{FF2B5EF4-FFF2-40B4-BE49-F238E27FC236}">
                  <a16:creationId xmlns:a16="http://schemas.microsoft.com/office/drawing/2014/main" id="{72EA39EF-92FD-E26A-372C-79A879F9F2CD}"/>
                </a:ext>
              </a:extLst>
            </p:cNvPr>
            <p:cNvSpPr/>
            <p:nvPr/>
          </p:nvSpPr>
          <p:spPr>
            <a:xfrm>
              <a:off x="5086096" y="2339915"/>
              <a:ext cx="1076374" cy="1107176"/>
            </a:xfrm>
            <a:prstGeom prst="ellipse">
              <a:avLst/>
            </a:prstGeom>
            <a:solidFill>
              <a:schemeClr val="bg1">
                <a:lumMod val="9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400" b="0" i="0" u="none" strike="noStrike" kern="0" cap="none" spc="0" normalizeH="0" baseline="0" noProof="0" dirty="0">
                <a:ln>
                  <a:noFill/>
                </a:ln>
                <a:solidFill>
                  <a:prstClr val="white"/>
                </a:solidFill>
                <a:effectLst/>
                <a:uLnTx/>
                <a:uFillTx/>
                <a:latin typeface="Arial"/>
                <a:ea typeface="+mn-ea"/>
                <a:cs typeface="+mn-cs"/>
                <a:sym typeface="Arial"/>
              </a:endParaRPr>
            </a:p>
          </p:txBody>
        </p:sp>
        <p:pic>
          <p:nvPicPr>
            <p:cNvPr id="19" name="Online Image Placeholder 82" descr="Wireless with solid fill">
              <a:extLst>
                <a:ext uri="{FF2B5EF4-FFF2-40B4-BE49-F238E27FC236}">
                  <a16:creationId xmlns:a16="http://schemas.microsoft.com/office/drawing/2014/main" id="{86EEDEAA-733B-A096-6704-A24ECB124784}"/>
                </a:ext>
              </a:extLst>
            </p:cNvPr>
            <p:cNvPicPr>
              <a:picLocks noChangeAspect="1"/>
            </p:cNvPicPr>
            <p:nvPr/>
          </p:nvPicPr>
          <p:blipFill>
            <a:blip r:embed="rId3">
              <a:extLst>
                <a:ext uri="{96DAC541-7B7A-43D3-8B79-37D633B846F1}">
                  <asvg:svgBlip xmlns:asvg="http://schemas.microsoft.com/office/drawing/2016/SVG/main" r:embed="rId4"/>
                </a:ext>
              </a:extLst>
            </a:blip>
            <a:srcRect/>
            <a:stretch/>
          </p:blipFill>
          <p:spPr>
            <a:xfrm>
              <a:off x="5086096" y="2354266"/>
              <a:ext cx="987644" cy="987644"/>
            </a:xfrm>
            <a:prstGeom prst="rect">
              <a:avLst/>
            </a:prstGeom>
          </p:spPr>
        </p:pic>
      </p:grpSp>
      <p:sp>
        <p:nvSpPr>
          <p:cNvPr id="2" name="Title 1">
            <a:extLst>
              <a:ext uri="{FF2B5EF4-FFF2-40B4-BE49-F238E27FC236}">
                <a16:creationId xmlns:a16="http://schemas.microsoft.com/office/drawing/2014/main" id="{EF0D2363-870A-B4A3-93A7-5EEA9E90A595}"/>
              </a:ext>
            </a:extLst>
          </p:cNvPr>
          <p:cNvSpPr>
            <a:spLocks noGrp="1"/>
          </p:cNvSpPr>
          <p:nvPr>
            <p:ph type="title"/>
          </p:nvPr>
        </p:nvSpPr>
        <p:spPr>
          <a:xfrm>
            <a:off x="791702" y="539388"/>
            <a:ext cx="7699200" cy="572700"/>
          </a:xfrm>
        </p:spPr>
        <p:txBody>
          <a:bodyPr/>
          <a:lstStyle/>
          <a:p>
            <a:pPr algn="ctr"/>
            <a:r>
              <a:rPr lang="en-US" dirty="0">
                <a:latin typeface="+mj-lt"/>
              </a:rPr>
              <a:t>KEY HB 814 LEGISLATION </a:t>
            </a:r>
            <a:br>
              <a:rPr lang="en-US" dirty="0">
                <a:latin typeface="+mj-lt"/>
              </a:rPr>
            </a:br>
            <a:endParaRPr lang="en-US" dirty="0">
              <a:latin typeface="+mj-lt"/>
            </a:endParaRPr>
          </a:p>
        </p:txBody>
      </p:sp>
      <p:grpSp>
        <p:nvGrpSpPr>
          <p:cNvPr id="3" name="Group 2">
            <a:extLst>
              <a:ext uri="{FF2B5EF4-FFF2-40B4-BE49-F238E27FC236}">
                <a16:creationId xmlns:a16="http://schemas.microsoft.com/office/drawing/2014/main" id="{42C58354-5063-68F2-625A-293844259E1A}"/>
              </a:ext>
            </a:extLst>
          </p:cNvPr>
          <p:cNvGrpSpPr/>
          <p:nvPr/>
        </p:nvGrpSpPr>
        <p:grpSpPr>
          <a:xfrm>
            <a:off x="954449" y="1951752"/>
            <a:ext cx="1076374" cy="1107176"/>
            <a:chOff x="6482394" y="1713260"/>
            <a:chExt cx="1076374" cy="1107176"/>
          </a:xfrm>
        </p:grpSpPr>
        <p:sp>
          <p:nvSpPr>
            <p:cNvPr id="4" name="Oval 3">
              <a:extLst>
                <a:ext uri="{FF2B5EF4-FFF2-40B4-BE49-F238E27FC236}">
                  <a16:creationId xmlns:a16="http://schemas.microsoft.com/office/drawing/2014/main" id="{1E88D1FB-7C7F-640F-E46B-3F062581F3C1}"/>
                </a:ext>
              </a:extLst>
            </p:cNvPr>
            <p:cNvSpPr/>
            <p:nvPr/>
          </p:nvSpPr>
          <p:spPr>
            <a:xfrm>
              <a:off x="6482394" y="1713260"/>
              <a:ext cx="1076374" cy="1107176"/>
            </a:xfrm>
            <a:prstGeom prst="ellipse">
              <a:avLst/>
            </a:prstGeom>
            <a:solidFill>
              <a:schemeClr val="bg1">
                <a:lumMod val="9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Graphic 4" descr="Document with solid fill">
              <a:extLst>
                <a:ext uri="{FF2B5EF4-FFF2-40B4-BE49-F238E27FC236}">
                  <a16:creationId xmlns:a16="http://schemas.microsoft.com/office/drawing/2014/main" id="{1D17CC8E-F2EA-A47C-A6F4-FCA19BC29116}"/>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6563381" y="1781534"/>
              <a:ext cx="914400" cy="914400"/>
            </a:xfrm>
            <a:prstGeom prst="rect">
              <a:avLst/>
            </a:prstGeom>
          </p:spPr>
        </p:pic>
      </p:grpSp>
      <p:grpSp>
        <p:nvGrpSpPr>
          <p:cNvPr id="6" name="Group 5">
            <a:extLst>
              <a:ext uri="{FF2B5EF4-FFF2-40B4-BE49-F238E27FC236}">
                <a16:creationId xmlns:a16="http://schemas.microsoft.com/office/drawing/2014/main" id="{F455D14C-7CB1-4FBE-D9E7-8E293870C598}"/>
              </a:ext>
            </a:extLst>
          </p:cNvPr>
          <p:cNvGrpSpPr/>
          <p:nvPr/>
        </p:nvGrpSpPr>
        <p:grpSpPr>
          <a:xfrm>
            <a:off x="2776961" y="1941736"/>
            <a:ext cx="1076374" cy="1107176"/>
            <a:chOff x="1179039" y="2100293"/>
            <a:chExt cx="1076374" cy="1107176"/>
          </a:xfrm>
        </p:grpSpPr>
        <p:sp>
          <p:nvSpPr>
            <p:cNvPr id="7" name="Oval 6">
              <a:extLst>
                <a:ext uri="{FF2B5EF4-FFF2-40B4-BE49-F238E27FC236}">
                  <a16:creationId xmlns:a16="http://schemas.microsoft.com/office/drawing/2014/main" id="{B1EE5A32-AB43-FAEB-A07B-E19CDA0C5A31}"/>
                </a:ext>
              </a:extLst>
            </p:cNvPr>
            <p:cNvSpPr/>
            <p:nvPr/>
          </p:nvSpPr>
          <p:spPr>
            <a:xfrm>
              <a:off x="1179039" y="2100293"/>
              <a:ext cx="1076374" cy="1107176"/>
            </a:xfrm>
            <a:prstGeom prst="ellipse">
              <a:avLst/>
            </a:prstGeom>
            <a:solidFill>
              <a:schemeClr val="bg1">
                <a:lumMod val="9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Graphic 7" descr="Police male with solid fill">
              <a:extLst>
                <a:ext uri="{FF2B5EF4-FFF2-40B4-BE49-F238E27FC236}">
                  <a16:creationId xmlns:a16="http://schemas.microsoft.com/office/drawing/2014/main" id="{A56917EC-FA64-A21B-BB85-400DE88E13F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260026" y="2210868"/>
              <a:ext cx="914400" cy="914400"/>
            </a:xfrm>
            <a:prstGeom prst="rect">
              <a:avLst/>
            </a:prstGeom>
          </p:spPr>
        </p:pic>
      </p:grpSp>
      <p:grpSp>
        <p:nvGrpSpPr>
          <p:cNvPr id="10" name="Group 9">
            <a:extLst>
              <a:ext uri="{FF2B5EF4-FFF2-40B4-BE49-F238E27FC236}">
                <a16:creationId xmlns:a16="http://schemas.microsoft.com/office/drawing/2014/main" id="{30AE4D45-019D-697F-07ED-15B6F8E2C573}"/>
              </a:ext>
            </a:extLst>
          </p:cNvPr>
          <p:cNvGrpSpPr/>
          <p:nvPr/>
        </p:nvGrpSpPr>
        <p:grpSpPr>
          <a:xfrm>
            <a:off x="4921096" y="1931244"/>
            <a:ext cx="1149144" cy="1107176"/>
            <a:chOff x="3081521" y="2339915"/>
            <a:chExt cx="1076374" cy="1107176"/>
          </a:xfrm>
        </p:grpSpPr>
        <p:sp>
          <p:nvSpPr>
            <p:cNvPr id="11" name="Oval 10">
              <a:extLst>
                <a:ext uri="{FF2B5EF4-FFF2-40B4-BE49-F238E27FC236}">
                  <a16:creationId xmlns:a16="http://schemas.microsoft.com/office/drawing/2014/main" id="{9A9F66A6-6299-496C-8744-78ADA886A7F7}"/>
                </a:ext>
              </a:extLst>
            </p:cNvPr>
            <p:cNvSpPr/>
            <p:nvPr/>
          </p:nvSpPr>
          <p:spPr>
            <a:xfrm>
              <a:off x="3081521" y="2339915"/>
              <a:ext cx="1076374" cy="1107176"/>
            </a:xfrm>
            <a:prstGeom prst="ellipse">
              <a:avLst/>
            </a:prstGeom>
            <a:solidFill>
              <a:schemeClr val="bg1">
                <a:lumMod val="95000"/>
              </a:schemeClr>
            </a:solidFill>
            <a:ln>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2" name="Online Image Placeholder 82" descr="Clipboard Partially Crossed outline">
              <a:extLst>
                <a:ext uri="{FF2B5EF4-FFF2-40B4-BE49-F238E27FC236}">
                  <a16:creationId xmlns:a16="http://schemas.microsoft.com/office/drawing/2014/main" id="{AE96CDCA-D3B5-F43F-35AF-9C013ED239AE}"/>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3187811" y="2396011"/>
              <a:ext cx="910542" cy="910542"/>
            </a:xfrm>
            <a:prstGeom prst="rect">
              <a:avLst/>
            </a:prstGeom>
          </p:spPr>
        </p:pic>
      </p:grpSp>
      <p:sp>
        <p:nvSpPr>
          <p:cNvPr id="22" name="Text Placeholder 6">
            <a:extLst>
              <a:ext uri="{FF2B5EF4-FFF2-40B4-BE49-F238E27FC236}">
                <a16:creationId xmlns:a16="http://schemas.microsoft.com/office/drawing/2014/main" id="{41C535F1-B2D8-82CB-7FC5-206C1DC2B343}"/>
              </a:ext>
            </a:extLst>
          </p:cNvPr>
          <p:cNvSpPr txBox="1">
            <a:spLocks/>
          </p:cNvSpPr>
          <p:nvPr/>
        </p:nvSpPr>
        <p:spPr>
          <a:xfrm>
            <a:off x="622428" y="3144999"/>
            <a:ext cx="1740417" cy="1053524"/>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1" i="0" u="none" strike="noStrike" kern="0" cap="none" spc="0" normalizeH="0" baseline="0" dirty="0">
                <a:ln>
                  <a:noFill/>
                </a:ln>
                <a:solidFill>
                  <a:srgbClr val="C00000"/>
                </a:solidFill>
                <a:effectLst/>
                <a:uLnTx/>
                <a:uFillTx/>
                <a:latin typeface="Arial"/>
                <a:cs typeface="Arial"/>
                <a:sym typeface="Arial"/>
              </a:rPr>
              <a:t>INTAKE OPERATIONS:</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1" i="0" u="none" strike="noStrike" kern="0" cap="none" spc="0" normalizeH="0" baseline="0" dirty="0">
                <a:ln>
                  <a:noFill/>
                </a:ln>
                <a:solidFill>
                  <a:srgbClr val="000000"/>
                </a:solidFill>
                <a:effectLst/>
                <a:uLnTx/>
                <a:uFillTx/>
                <a:latin typeface="Arial"/>
                <a:cs typeface="Arial"/>
                <a:sym typeface="Arial"/>
              </a:rPr>
              <a:t>Changes in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1" i="0" u="none" strike="noStrike" kern="0" cap="none" spc="0" normalizeH="0" baseline="0" dirty="0">
                <a:ln>
                  <a:noFill/>
                </a:ln>
                <a:solidFill>
                  <a:srgbClr val="000000"/>
                </a:solidFill>
                <a:effectLst/>
                <a:uLnTx/>
                <a:uFillTx/>
                <a:latin typeface="Arial"/>
                <a:cs typeface="Arial"/>
                <a:sym typeface="Arial"/>
              </a:rPr>
              <a:t>Case Forwarding </a:t>
            </a:r>
            <a:r>
              <a:rPr lang="en-US" sz="1200" b="1" dirty="0"/>
              <a:t>Requirements</a:t>
            </a:r>
            <a:endParaRPr kumimoji="0" lang="en-US" sz="1200" b="1" i="0" u="none" strike="noStrike" kern="0" cap="none" spc="0" normalizeH="0" baseline="0" noProof="0" dirty="0">
              <a:ln>
                <a:noFill/>
              </a:ln>
              <a:solidFill>
                <a:srgbClr val="000000"/>
              </a:solidFill>
              <a:effectLst/>
              <a:uLnTx/>
              <a:uFillTx/>
              <a:latin typeface="Arial"/>
              <a:cs typeface="Arial"/>
              <a:sym typeface="Arial"/>
            </a:endParaRPr>
          </a:p>
        </p:txBody>
      </p:sp>
      <p:sp>
        <p:nvSpPr>
          <p:cNvPr id="23" name="Text Placeholder 6">
            <a:extLst>
              <a:ext uri="{FF2B5EF4-FFF2-40B4-BE49-F238E27FC236}">
                <a16:creationId xmlns:a16="http://schemas.microsoft.com/office/drawing/2014/main" id="{3E719E2C-C006-95DD-E1F2-6B763A6985E3}"/>
              </a:ext>
            </a:extLst>
          </p:cNvPr>
          <p:cNvSpPr txBox="1">
            <a:spLocks/>
          </p:cNvSpPr>
          <p:nvPr/>
        </p:nvSpPr>
        <p:spPr>
          <a:xfrm>
            <a:off x="2362845" y="3159487"/>
            <a:ext cx="1904605" cy="178647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200" b="1" dirty="0">
                <a:solidFill>
                  <a:srgbClr val="C00000"/>
                </a:solidFill>
              </a:rPr>
              <a:t>LAW ENFORCEMENT PRACTICES</a:t>
            </a:r>
            <a:endParaRPr kumimoji="0" lang="en-US" sz="1200" b="1" i="0" u="none" strike="noStrike" kern="0" cap="none" spc="0" normalizeH="0" baseline="0" dirty="0">
              <a:ln>
                <a:noFill/>
              </a:ln>
              <a:solidFill>
                <a:srgbClr val="C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1" i="0" u="none" strike="noStrike" kern="0" cap="none" spc="0" normalizeH="0" baseline="0" dirty="0">
                <a:ln>
                  <a:noFill/>
                </a:ln>
                <a:solidFill>
                  <a:srgbClr val="000000"/>
                </a:solidFill>
                <a:effectLst/>
                <a:uLnTx/>
                <a:uFillTx/>
                <a:latin typeface="Arial"/>
                <a:cs typeface="Arial"/>
                <a:sym typeface="Arial"/>
              </a:rPr>
              <a:t>Changes in police handling of youth </a:t>
            </a:r>
            <a:r>
              <a:rPr lang="en-US" sz="1200" b="1" dirty="0"/>
              <a:t>under 13 with motor vehicle theft charge</a:t>
            </a:r>
            <a:endParaRPr kumimoji="0" lang="en-US" sz="1200" b="1" i="0" u="none" strike="noStrike" kern="0" cap="none" spc="0" normalizeH="0" baseline="0" noProof="0" dirty="0">
              <a:ln>
                <a:noFill/>
              </a:ln>
              <a:solidFill>
                <a:srgbClr val="000000"/>
              </a:solidFill>
              <a:effectLst/>
              <a:uLnTx/>
              <a:uFillTx/>
              <a:latin typeface="Arial"/>
              <a:cs typeface="Arial"/>
              <a:sym typeface="Arial"/>
            </a:endParaRPr>
          </a:p>
        </p:txBody>
      </p:sp>
      <p:sp>
        <p:nvSpPr>
          <p:cNvPr id="24" name="Text Placeholder 6">
            <a:extLst>
              <a:ext uri="{FF2B5EF4-FFF2-40B4-BE49-F238E27FC236}">
                <a16:creationId xmlns:a16="http://schemas.microsoft.com/office/drawing/2014/main" id="{F5D72E47-38DA-A150-AFCE-7E9327C05C71}"/>
              </a:ext>
            </a:extLst>
          </p:cNvPr>
          <p:cNvSpPr txBox="1">
            <a:spLocks/>
          </p:cNvSpPr>
          <p:nvPr/>
        </p:nvSpPr>
        <p:spPr>
          <a:xfrm>
            <a:off x="4641302" y="3144999"/>
            <a:ext cx="1611730" cy="143860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US" sz="1200" b="1" dirty="0">
                <a:solidFill>
                  <a:srgbClr val="C00000"/>
                </a:solidFill>
              </a:rPr>
              <a:t>DETENTION REQUIREMENTS</a:t>
            </a:r>
            <a:endParaRPr kumimoji="0" lang="en-US" sz="1200" b="1" i="0" u="none" strike="noStrike" kern="0" cap="none" spc="0" normalizeH="0" baseline="0" dirty="0">
              <a:ln>
                <a:noFill/>
              </a:ln>
              <a:solidFill>
                <a:srgbClr val="C00000"/>
              </a:solidFill>
              <a:effectLst/>
              <a:uLnTx/>
              <a:uFillTx/>
              <a:latin typeface="Arial"/>
              <a:cs typeface="Arial"/>
              <a:sym typeface="Arial"/>
            </a:endParaRP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1" i="0" u="none" strike="noStrike" kern="0" cap="none" spc="0" normalizeH="0" baseline="0" dirty="0">
                <a:ln>
                  <a:noFill/>
                </a:ln>
                <a:solidFill>
                  <a:srgbClr val="000000"/>
                </a:solidFill>
                <a:effectLst/>
                <a:uLnTx/>
                <a:uFillTx/>
                <a:latin typeface="Arial"/>
                <a:cs typeface="Arial"/>
                <a:sym typeface="Arial"/>
              </a:rPr>
              <a:t>Changes in placement of youth under age 13 in secure detention </a:t>
            </a:r>
            <a:endParaRPr kumimoji="0" lang="en-US" sz="1200" b="1" i="0" u="none" strike="noStrike" kern="0" cap="none" spc="0" normalizeH="0" baseline="0" noProof="0" dirty="0">
              <a:ln>
                <a:noFill/>
              </a:ln>
              <a:solidFill>
                <a:srgbClr val="000000"/>
              </a:solidFill>
              <a:effectLst/>
              <a:uLnTx/>
              <a:uFillTx/>
              <a:latin typeface="Arial"/>
              <a:cs typeface="Arial"/>
              <a:sym typeface="Arial"/>
            </a:endParaRPr>
          </a:p>
        </p:txBody>
      </p:sp>
      <p:sp>
        <p:nvSpPr>
          <p:cNvPr id="27" name="Text Placeholder 6">
            <a:extLst>
              <a:ext uri="{FF2B5EF4-FFF2-40B4-BE49-F238E27FC236}">
                <a16:creationId xmlns:a16="http://schemas.microsoft.com/office/drawing/2014/main" id="{3A6F88C3-C08B-DAC1-71B7-1BA391B342E5}"/>
              </a:ext>
            </a:extLst>
          </p:cNvPr>
          <p:cNvSpPr txBox="1">
            <a:spLocks/>
          </p:cNvSpPr>
          <p:nvPr/>
        </p:nvSpPr>
        <p:spPr>
          <a:xfrm>
            <a:off x="6368147" y="3194868"/>
            <a:ext cx="1740417" cy="143860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1" i="0" u="none" strike="noStrike" kern="0" cap="none" spc="0" normalizeH="0" baseline="0" dirty="0">
                <a:ln>
                  <a:noFill/>
                </a:ln>
                <a:solidFill>
                  <a:srgbClr val="C00000"/>
                </a:solidFill>
                <a:effectLst/>
                <a:uLnTx/>
                <a:uFillTx/>
                <a:latin typeface="Arial"/>
                <a:cs typeface="Arial"/>
                <a:sym typeface="Arial"/>
              </a:rPr>
              <a:t>ELECTRONIC MONITORING NOTIFICATION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1200" b="1" i="0" u="none" strike="noStrike" kern="0" cap="none" spc="0" normalizeH="0" baseline="0" dirty="0">
                <a:ln>
                  <a:noFill/>
                </a:ln>
                <a:solidFill>
                  <a:srgbClr val="000000"/>
                </a:solidFill>
                <a:effectLst/>
                <a:uLnTx/>
                <a:uFillTx/>
                <a:latin typeface="Arial"/>
                <a:cs typeface="Arial"/>
                <a:sym typeface="Arial"/>
              </a:rPr>
              <a:t>Changes in DJS reporting of violations</a:t>
            </a:r>
            <a:endParaRPr kumimoji="0" lang="en-US" sz="1200" b="1" i="0" u="none" strike="noStrike" kern="0" cap="none" spc="0" normalizeH="0" baseline="0" noProof="0" dirty="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125177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17123C-9E22-CE88-79CF-6150AA3BB9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940F73-FDEC-7AA2-9127-5913973D4BF8}"/>
              </a:ext>
            </a:extLst>
          </p:cNvPr>
          <p:cNvSpPr>
            <a:spLocks noGrp="1"/>
          </p:cNvSpPr>
          <p:nvPr>
            <p:ph type="title"/>
          </p:nvPr>
        </p:nvSpPr>
        <p:spPr/>
        <p:txBody>
          <a:bodyPr/>
          <a:lstStyle/>
          <a:p>
            <a:r>
              <a:rPr lang="en-US" sz="3200" dirty="0">
                <a:latin typeface="+mj-lt"/>
              </a:rPr>
              <a:t>Baltimore City Trainings</a:t>
            </a:r>
          </a:p>
        </p:txBody>
      </p:sp>
      <p:sp>
        <p:nvSpPr>
          <p:cNvPr id="43" name="TextBox 42">
            <a:extLst>
              <a:ext uri="{FF2B5EF4-FFF2-40B4-BE49-F238E27FC236}">
                <a16:creationId xmlns:a16="http://schemas.microsoft.com/office/drawing/2014/main" id="{1173A19E-E972-F7FF-9BB6-30691330BDD9}"/>
              </a:ext>
            </a:extLst>
          </p:cNvPr>
          <p:cNvSpPr txBox="1"/>
          <p:nvPr/>
        </p:nvSpPr>
        <p:spPr>
          <a:xfrm>
            <a:off x="817124" y="1400136"/>
            <a:ext cx="7444901" cy="2862322"/>
          </a:xfrm>
          <a:prstGeom prst="rect">
            <a:avLst/>
          </a:prstGeom>
          <a:noFill/>
        </p:spPr>
        <p:txBody>
          <a:bodyPr wrap="square" rtlCol="0">
            <a:spAutoFit/>
          </a:bodyPr>
          <a:lstStyle/>
          <a:p>
            <a:pPr marR="0" lvl="0" algn="ctr" defTabSz="914400" rtl="0" eaLnBrk="1" fontAlgn="auto" latinLnBrk="0" hangingPunct="1">
              <a:lnSpc>
                <a:spcPct val="100000"/>
              </a:lnSpc>
              <a:spcBef>
                <a:spcPts val="0"/>
              </a:spcBef>
              <a:spcAft>
                <a:spcPts val="0"/>
              </a:spcAft>
              <a:buClr>
                <a:srgbClr val="000000"/>
              </a:buClr>
              <a:buSzTx/>
              <a:tabLst/>
              <a:defRPr/>
            </a:pPr>
            <a:r>
              <a:rPr kumimoji="0" lang="en-US" sz="2400" b="1" i="0" u="none" strike="noStrike" kern="0" cap="none" spc="0" normalizeH="0" baseline="0" noProof="0" dirty="0">
                <a:ln>
                  <a:noFill/>
                </a:ln>
                <a:solidFill>
                  <a:schemeClr val="tx1"/>
                </a:solidFill>
                <a:effectLst/>
                <a:uLnTx/>
                <a:uFillTx/>
                <a:latin typeface="Arial"/>
                <a:cs typeface="Arial"/>
                <a:sym typeface="Arial"/>
              </a:rPr>
              <a:t>DJS conducted numerous trainings regarding HB 814 implementation leading up to and following November 1, 2024 including but not limited to: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en-US" sz="1800" b="1" dirty="0">
              <a:solidFill>
                <a:schemeClr val="tx1"/>
              </a:solidFill>
            </a:endParaRPr>
          </a:p>
          <a:p>
            <a:pPr marL="285750" indent="-285750">
              <a:buFont typeface="Arial" panose="020B0604020202020204" pitchFamily="34" charset="0"/>
              <a:buChar char="•"/>
              <a:defRPr/>
            </a:pPr>
            <a:r>
              <a:rPr lang="en-US" sz="1800" b="1" dirty="0">
                <a:solidFill>
                  <a:schemeClr val="tx1"/>
                </a:solidFill>
              </a:rPr>
              <a:t>The Baltimore City Juvenile Court</a:t>
            </a:r>
          </a:p>
          <a:p>
            <a:pPr marL="285750" marR="0" lvl="0" indent="-28575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800" b="1" i="0" u="none" strike="noStrike" kern="0" cap="none" spc="0" normalizeH="0" baseline="0" noProof="0" dirty="0">
                <a:ln>
                  <a:noFill/>
                </a:ln>
                <a:solidFill>
                  <a:schemeClr val="tx1"/>
                </a:solidFill>
                <a:effectLst/>
                <a:uLnTx/>
                <a:uFillTx/>
                <a:latin typeface="Arial"/>
                <a:cs typeface="Arial"/>
                <a:sym typeface="Arial"/>
              </a:rPr>
              <a:t>The State’s Attorney’s Office</a:t>
            </a:r>
          </a:p>
          <a:p>
            <a:pPr marL="285750" marR="0" lvl="0" indent="-28575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1800" b="1" dirty="0">
                <a:solidFill>
                  <a:schemeClr val="tx1"/>
                </a:solidFill>
              </a:rPr>
              <a:t>The Public Defender’s Office</a:t>
            </a:r>
          </a:p>
          <a:p>
            <a:pPr marL="285750" marR="0" lvl="0" indent="-28575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1800" b="1" dirty="0">
                <a:solidFill>
                  <a:schemeClr val="tx1"/>
                </a:solidFill>
              </a:rPr>
              <a:t>Baltimore Police Department </a:t>
            </a:r>
          </a:p>
          <a:p>
            <a:pPr marL="285750" marR="0" lvl="0" indent="-285750"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1800" b="1" i="0" u="none" strike="noStrike" kern="0" cap="none" spc="0" normalizeH="0" baseline="0" noProof="0" dirty="0">
                <a:ln>
                  <a:noFill/>
                </a:ln>
                <a:solidFill>
                  <a:schemeClr val="tx1"/>
                </a:solidFill>
                <a:effectLst/>
                <a:uLnTx/>
                <a:uFillTx/>
                <a:latin typeface="Arial"/>
                <a:cs typeface="Arial"/>
                <a:sym typeface="Arial"/>
              </a:rPr>
              <a:t>Community Stakeholders</a:t>
            </a:r>
          </a:p>
        </p:txBody>
      </p:sp>
      <p:grpSp>
        <p:nvGrpSpPr>
          <p:cNvPr id="15" name="Group 14">
            <a:extLst>
              <a:ext uri="{FF2B5EF4-FFF2-40B4-BE49-F238E27FC236}">
                <a16:creationId xmlns:a16="http://schemas.microsoft.com/office/drawing/2014/main" id="{D92BCEB4-5822-9399-2ECA-8BCD7AD4B2F0}"/>
              </a:ext>
            </a:extLst>
          </p:cNvPr>
          <p:cNvGrpSpPr/>
          <p:nvPr/>
        </p:nvGrpSpPr>
        <p:grpSpPr>
          <a:xfrm>
            <a:off x="216523" y="4425007"/>
            <a:ext cx="5648034" cy="606766"/>
            <a:chOff x="733358" y="4459794"/>
            <a:chExt cx="5648034" cy="606766"/>
          </a:xfrm>
        </p:grpSpPr>
        <p:sp>
          <p:nvSpPr>
            <p:cNvPr id="16" name="TextBox 15">
              <a:extLst>
                <a:ext uri="{FF2B5EF4-FFF2-40B4-BE49-F238E27FC236}">
                  <a16:creationId xmlns:a16="http://schemas.microsoft.com/office/drawing/2014/main" id="{1150399E-4703-41E7-2C9B-6476113040AA}"/>
                </a:ext>
              </a:extLst>
            </p:cNvPr>
            <p:cNvSpPr txBox="1"/>
            <p:nvPr/>
          </p:nvSpPr>
          <p:spPr>
            <a:xfrm>
              <a:off x="1365162" y="4851116"/>
              <a:ext cx="5016230" cy="21544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800" b="0" i="0" u="none" strike="noStrike" kern="0" cap="none" spc="0" normalizeH="0" baseline="0" noProof="0" dirty="0">
                  <a:ln>
                    <a:noFill/>
                  </a:ln>
                  <a:solidFill>
                    <a:srgbClr val="000000"/>
                  </a:solidFill>
                  <a:effectLst/>
                  <a:uLnTx/>
                  <a:uFillTx/>
                  <a:latin typeface="Arial"/>
                  <a:cs typeface="Arial"/>
                  <a:sym typeface="Arial"/>
                </a:rPr>
                <a:t>DO NOT DISTRIBUTE WITHOUT EXPLICIT PERMISSION FROM DJS</a:t>
              </a:r>
            </a:p>
          </p:txBody>
        </p:sp>
        <p:pic>
          <p:nvPicPr>
            <p:cNvPr id="17" name="Picture 16" descr="A logo with a group of people&#10;&#10;Description automatically generated">
              <a:extLst>
                <a:ext uri="{FF2B5EF4-FFF2-40B4-BE49-F238E27FC236}">
                  <a16:creationId xmlns:a16="http://schemas.microsoft.com/office/drawing/2014/main" id="{864435B4-92CA-CB2C-23BF-CD8CFA880DC2}"/>
                </a:ext>
              </a:extLst>
            </p:cNvPr>
            <p:cNvPicPr>
              <a:picLocks noChangeAspect="1"/>
            </p:cNvPicPr>
            <p:nvPr/>
          </p:nvPicPr>
          <p:blipFill>
            <a:blip r:embed="rId3"/>
            <a:stretch>
              <a:fillRect/>
            </a:stretch>
          </p:blipFill>
          <p:spPr>
            <a:xfrm>
              <a:off x="733358" y="4459794"/>
              <a:ext cx="631804" cy="553043"/>
            </a:xfrm>
            <a:prstGeom prst="rect">
              <a:avLst/>
            </a:prstGeom>
          </p:spPr>
        </p:pic>
      </p:grpSp>
    </p:spTree>
    <p:extLst>
      <p:ext uri="{BB962C8B-B14F-4D97-AF65-F5344CB8AC3E}">
        <p14:creationId xmlns:p14="http://schemas.microsoft.com/office/powerpoint/2010/main" val="3771979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73679-92AD-7C6C-5293-0ED89A5CB601}"/>
              </a:ext>
            </a:extLst>
          </p:cNvPr>
          <p:cNvSpPr>
            <a:spLocks noGrp="1"/>
          </p:cNvSpPr>
          <p:nvPr>
            <p:ph type="title"/>
          </p:nvPr>
        </p:nvSpPr>
        <p:spPr>
          <a:xfrm>
            <a:off x="2986708" y="2195850"/>
            <a:ext cx="4999381" cy="751800"/>
          </a:xfrm>
        </p:spPr>
        <p:txBody>
          <a:bodyPr/>
          <a:lstStyle/>
          <a:p>
            <a:pPr algn="l"/>
            <a:r>
              <a:rPr lang="en-US" dirty="0"/>
              <a:t>DATA TRENDS</a:t>
            </a:r>
          </a:p>
        </p:txBody>
      </p:sp>
      <p:sp>
        <p:nvSpPr>
          <p:cNvPr id="5" name="TextBox 4">
            <a:extLst>
              <a:ext uri="{FF2B5EF4-FFF2-40B4-BE49-F238E27FC236}">
                <a16:creationId xmlns:a16="http://schemas.microsoft.com/office/drawing/2014/main" id="{5C9FC079-A23D-CAD3-12FD-DC65E9A890FA}"/>
              </a:ext>
            </a:extLst>
          </p:cNvPr>
          <p:cNvSpPr txBox="1"/>
          <p:nvPr/>
        </p:nvSpPr>
        <p:spPr>
          <a:xfrm>
            <a:off x="3056283" y="3046765"/>
            <a:ext cx="5878996" cy="1200329"/>
          </a:xfrm>
          <a:prstGeom prst="rect">
            <a:avLst/>
          </a:prstGeom>
          <a:noFill/>
        </p:spPr>
        <p:txBody>
          <a:bodyPr wrap="square">
            <a:spAutoFit/>
          </a:bodyPr>
          <a:lstStyle/>
          <a:p>
            <a:r>
              <a:rPr lang="en-US" sz="1600" b="1" cap="all" dirty="0"/>
              <a:t>DJS Presentation:</a:t>
            </a:r>
          </a:p>
          <a:p>
            <a:r>
              <a:rPr lang="en-US" dirty="0"/>
              <a:t>Baltimore City Council Public Safety Committee Legislative Oversight- Crime  Reduction and Violence Prevention</a:t>
            </a:r>
          </a:p>
          <a:p>
            <a:endParaRPr lang="en-US" dirty="0"/>
          </a:p>
          <a:p>
            <a:r>
              <a:rPr lang="en-US" dirty="0"/>
              <a:t>May 13, 2025 </a:t>
            </a:r>
          </a:p>
        </p:txBody>
      </p:sp>
      <p:pic>
        <p:nvPicPr>
          <p:cNvPr id="6" name="Picture 5" descr="A logo with a group of people&#10;&#10;Description automatically generated">
            <a:extLst>
              <a:ext uri="{FF2B5EF4-FFF2-40B4-BE49-F238E27FC236}">
                <a16:creationId xmlns:a16="http://schemas.microsoft.com/office/drawing/2014/main" id="{9DCB0848-8FD7-140A-C2A9-FA8D5DD7AD68}"/>
              </a:ext>
            </a:extLst>
          </p:cNvPr>
          <p:cNvPicPr>
            <a:picLocks noChangeAspect="1"/>
          </p:cNvPicPr>
          <p:nvPr/>
        </p:nvPicPr>
        <p:blipFill>
          <a:blip r:embed="rId2"/>
          <a:stretch>
            <a:fillRect/>
          </a:stretch>
        </p:blipFill>
        <p:spPr>
          <a:xfrm>
            <a:off x="430923" y="1537533"/>
            <a:ext cx="1840170" cy="1610773"/>
          </a:xfrm>
          <a:prstGeom prst="rect">
            <a:avLst/>
          </a:prstGeom>
        </p:spPr>
      </p:pic>
      <p:cxnSp>
        <p:nvCxnSpPr>
          <p:cNvPr id="8" name="Straight Connector 7">
            <a:extLst>
              <a:ext uri="{FF2B5EF4-FFF2-40B4-BE49-F238E27FC236}">
                <a16:creationId xmlns:a16="http://schemas.microsoft.com/office/drawing/2014/main" id="{A546E11E-8E64-9EAB-F9B9-197A74F75EBC}"/>
              </a:ext>
            </a:extLst>
          </p:cNvPr>
          <p:cNvCxnSpPr/>
          <p:nvPr/>
        </p:nvCxnSpPr>
        <p:spPr>
          <a:xfrm>
            <a:off x="2609022" y="352839"/>
            <a:ext cx="39757" cy="434837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5914091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728B7BF-5235-995C-E7C3-72F908D97D8E}"/>
              </a:ext>
            </a:extLst>
          </p:cNvPr>
          <p:cNvGrpSpPr/>
          <p:nvPr/>
        </p:nvGrpSpPr>
        <p:grpSpPr>
          <a:xfrm>
            <a:off x="1150105" y="999170"/>
            <a:ext cx="7342882" cy="3633423"/>
            <a:chOff x="1150105" y="999170"/>
            <a:chExt cx="7342882" cy="3633423"/>
          </a:xfrm>
        </p:grpSpPr>
        <p:pic>
          <p:nvPicPr>
            <p:cNvPr id="2" name="Google Shape;76;p16">
              <a:extLst>
                <a:ext uri="{FF2B5EF4-FFF2-40B4-BE49-F238E27FC236}">
                  <a16:creationId xmlns:a16="http://schemas.microsoft.com/office/drawing/2014/main" id="{E74F8DD1-90EB-30C4-766F-E4DB3FAAC50C}"/>
                </a:ext>
              </a:extLst>
            </p:cNvPr>
            <p:cNvPicPr preferRelativeResize="0"/>
            <p:nvPr/>
          </p:nvPicPr>
          <p:blipFill>
            <a:blip r:embed="rId3">
              <a:alphaModFix/>
            </a:blip>
            <a:stretch>
              <a:fillRect/>
            </a:stretch>
          </p:blipFill>
          <p:spPr>
            <a:xfrm>
              <a:off x="1150105" y="999170"/>
              <a:ext cx="7342882" cy="3633423"/>
            </a:xfrm>
            <a:prstGeom prst="rect">
              <a:avLst/>
            </a:prstGeom>
            <a:noFill/>
            <a:ln>
              <a:noFill/>
            </a:ln>
          </p:spPr>
        </p:pic>
        <p:sp>
          <p:nvSpPr>
            <p:cNvPr id="3" name="Rectangle 2">
              <a:extLst>
                <a:ext uri="{FF2B5EF4-FFF2-40B4-BE49-F238E27FC236}">
                  <a16:creationId xmlns:a16="http://schemas.microsoft.com/office/drawing/2014/main" id="{78FE5F3E-2818-10F8-7A1D-48CF738E2CD6}"/>
                </a:ext>
              </a:extLst>
            </p:cNvPr>
            <p:cNvSpPr/>
            <p:nvPr/>
          </p:nvSpPr>
          <p:spPr>
            <a:xfrm>
              <a:off x="1227483" y="2648778"/>
              <a:ext cx="2529508" cy="185022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grpSp>
      <p:sp>
        <p:nvSpPr>
          <p:cNvPr id="4" name="Arrow: Down 3">
            <a:extLst>
              <a:ext uri="{FF2B5EF4-FFF2-40B4-BE49-F238E27FC236}">
                <a16:creationId xmlns:a16="http://schemas.microsoft.com/office/drawing/2014/main" id="{69670508-8824-C5A4-808A-F81B88AD02A3}"/>
              </a:ext>
            </a:extLst>
          </p:cNvPr>
          <p:cNvSpPr/>
          <p:nvPr/>
        </p:nvSpPr>
        <p:spPr>
          <a:xfrm>
            <a:off x="6614493" y="1645501"/>
            <a:ext cx="1152938" cy="556694"/>
          </a:xfrm>
          <a:prstGeom prst="downArrow">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200" b="1" dirty="0"/>
              <a:t>-24%</a:t>
            </a:r>
          </a:p>
        </p:txBody>
      </p:sp>
      <p:sp>
        <p:nvSpPr>
          <p:cNvPr id="5" name="TextBox 4">
            <a:extLst>
              <a:ext uri="{FF2B5EF4-FFF2-40B4-BE49-F238E27FC236}">
                <a16:creationId xmlns:a16="http://schemas.microsoft.com/office/drawing/2014/main" id="{B66110E5-6BD8-4D04-3BA3-94FCA23775B4}"/>
              </a:ext>
            </a:extLst>
          </p:cNvPr>
          <p:cNvSpPr txBox="1"/>
          <p:nvPr/>
        </p:nvSpPr>
        <p:spPr>
          <a:xfrm>
            <a:off x="641742" y="157689"/>
            <a:ext cx="8184206" cy="707886"/>
          </a:xfrm>
          <a:prstGeom prst="rect">
            <a:avLst/>
          </a:prstGeom>
          <a:noFill/>
        </p:spPr>
        <p:txBody>
          <a:bodyPr wrap="square" rtlCol="0">
            <a:spAutoFit/>
          </a:bodyPr>
          <a:lstStyle/>
          <a:p>
            <a:pPr algn="ctr"/>
            <a:r>
              <a:rPr lang="en-US" sz="2000" b="1" dirty="0"/>
              <a:t>Year to date trends in the number of juvenile complaints received by DJS between 2024 and 2025 are down by nearly one-quarter</a:t>
            </a:r>
          </a:p>
        </p:txBody>
      </p:sp>
      <p:grpSp>
        <p:nvGrpSpPr>
          <p:cNvPr id="6" name="Group 5">
            <a:extLst>
              <a:ext uri="{FF2B5EF4-FFF2-40B4-BE49-F238E27FC236}">
                <a16:creationId xmlns:a16="http://schemas.microsoft.com/office/drawing/2014/main" id="{8DE35904-CC35-A849-ED99-DB87A82CEDBA}"/>
              </a:ext>
            </a:extLst>
          </p:cNvPr>
          <p:cNvGrpSpPr/>
          <p:nvPr/>
        </p:nvGrpSpPr>
        <p:grpSpPr>
          <a:xfrm>
            <a:off x="114299" y="4498998"/>
            <a:ext cx="5648034" cy="606766"/>
            <a:chOff x="733358" y="4459794"/>
            <a:chExt cx="5648034" cy="606766"/>
          </a:xfrm>
        </p:grpSpPr>
        <p:sp>
          <p:nvSpPr>
            <p:cNvPr id="7" name="TextBox 6">
              <a:extLst>
                <a:ext uri="{FF2B5EF4-FFF2-40B4-BE49-F238E27FC236}">
                  <a16:creationId xmlns:a16="http://schemas.microsoft.com/office/drawing/2014/main" id="{D0A0CA0B-89AE-ECD8-5333-21160415E69D}"/>
                </a:ext>
              </a:extLst>
            </p:cNvPr>
            <p:cNvSpPr txBox="1"/>
            <p:nvPr/>
          </p:nvSpPr>
          <p:spPr>
            <a:xfrm>
              <a:off x="1365162" y="4851116"/>
              <a:ext cx="5016230" cy="215444"/>
            </a:xfrm>
            <a:prstGeom prst="rect">
              <a:avLst/>
            </a:prstGeom>
            <a:noFill/>
          </p:spPr>
          <p:txBody>
            <a:bodyPr wrap="square" rtlCol="0">
              <a:spAutoFit/>
            </a:bodyPr>
            <a:lstStyle/>
            <a:p>
              <a:r>
                <a:rPr lang="en-US" sz="800" dirty="0"/>
                <a:t>DO NOT DISTRIBUTE WITHOUT EXPLICIT PERMISSION FROM DJS</a:t>
              </a:r>
            </a:p>
          </p:txBody>
        </p:sp>
        <p:pic>
          <p:nvPicPr>
            <p:cNvPr id="8" name="Picture 7" descr="A logo with a group of people&#10;&#10;Description automatically generated">
              <a:extLst>
                <a:ext uri="{FF2B5EF4-FFF2-40B4-BE49-F238E27FC236}">
                  <a16:creationId xmlns:a16="http://schemas.microsoft.com/office/drawing/2014/main" id="{C403F78F-FE08-B39C-E537-BFE941281C3C}"/>
                </a:ext>
              </a:extLst>
            </p:cNvPr>
            <p:cNvPicPr>
              <a:picLocks noChangeAspect="1"/>
            </p:cNvPicPr>
            <p:nvPr/>
          </p:nvPicPr>
          <p:blipFill>
            <a:blip r:embed="rId4"/>
            <a:stretch>
              <a:fillRect/>
            </a:stretch>
          </p:blipFill>
          <p:spPr>
            <a:xfrm>
              <a:off x="733358" y="4459794"/>
              <a:ext cx="631804" cy="553043"/>
            </a:xfrm>
            <a:prstGeom prst="rect">
              <a:avLst/>
            </a:prstGeom>
          </p:spPr>
        </p:pic>
      </p:grpSp>
    </p:spTree>
    <p:extLst>
      <p:ext uri="{BB962C8B-B14F-4D97-AF65-F5344CB8AC3E}">
        <p14:creationId xmlns:p14="http://schemas.microsoft.com/office/powerpoint/2010/main" val="143029267"/>
      </p:ext>
    </p:extLst>
  </p:cSld>
  <p:clrMapOvr>
    <a:masterClrMapping/>
  </p:clrMapOvr>
  <p:extLst>
    <p:ext uri="{6950BFC3-D8DA-4A85-94F7-54DA5524770B}">
      <p188:commentRel xmlns:p188="http://schemas.microsoft.com/office/powerpoint/2018/8/main" r:id="rId2"/>
    </p:ext>
  </p:extLs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2D22363-489D-7FF0-8289-5336879AC968}"/>
              </a:ext>
            </a:extLst>
          </p:cNvPr>
          <p:cNvSpPr>
            <a:spLocks noGrp="1"/>
          </p:cNvSpPr>
          <p:nvPr>
            <p:ph type="subTitle" idx="1"/>
          </p:nvPr>
        </p:nvSpPr>
        <p:spPr/>
        <p:txBody>
          <a:bodyPr/>
          <a:lstStyle/>
          <a:p>
            <a:endParaRPr lang="en-US" dirty="0"/>
          </a:p>
        </p:txBody>
      </p:sp>
      <p:pic>
        <p:nvPicPr>
          <p:cNvPr id="1026" name="Picture 2">
            <a:extLst>
              <a:ext uri="{FF2B5EF4-FFF2-40B4-BE49-F238E27FC236}">
                <a16:creationId xmlns:a16="http://schemas.microsoft.com/office/drawing/2014/main" id="{FCE72837-652B-D68F-8465-48160C2F067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4300" y="914400"/>
            <a:ext cx="8763179" cy="407901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499E8BA-AD8E-973C-E736-10E7CD9EF495}"/>
              </a:ext>
            </a:extLst>
          </p:cNvPr>
          <p:cNvSpPr txBox="1"/>
          <p:nvPr/>
        </p:nvSpPr>
        <p:spPr>
          <a:xfrm>
            <a:off x="114300" y="150082"/>
            <a:ext cx="8763179" cy="707886"/>
          </a:xfrm>
          <a:prstGeom prst="rect">
            <a:avLst/>
          </a:prstGeom>
          <a:noFill/>
        </p:spPr>
        <p:txBody>
          <a:bodyPr wrap="square" rtlCol="0">
            <a:spAutoFit/>
          </a:bodyPr>
          <a:lstStyle/>
          <a:p>
            <a:pPr marL="158750" indent="0" algn="ctr">
              <a:buNone/>
            </a:pPr>
            <a:r>
              <a:rPr lang="en-US" sz="2000" b="1" dirty="0"/>
              <a:t>Felony and misdemeanor complaints are much lower than pre-pandemic trends, with crimes of violence trending higher.</a:t>
            </a:r>
          </a:p>
        </p:txBody>
      </p:sp>
    </p:spTree>
    <p:extLst>
      <p:ext uri="{BB962C8B-B14F-4D97-AF65-F5344CB8AC3E}">
        <p14:creationId xmlns:p14="http://schemas.microsoft.com/office/powerpoint/2010/main" val="28314684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5DBD10-BF08-496A-60E3-C0A086FE57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8D8AE72-E9EF-EAC7-57C6-4C8AABF9B571}"/>
              </a:ext>
            </a:extLst>
          </p:cNvPr>
          <p:cNvSpPr>
            <a:spLocks noGrp="1"/>
          </p:cNvSpPr>
          <p:nvPr>
            <p:ph type="title"/>
          </p:nvPr>
        </p:nvSpPr>
        <p:spPr>
          <a:xfrm>
            <a:off x="2986708" y="2195850"/>
            <a:ext cx="4999381" cy="751800"/>
          </a:xfrm>
        </p:spPr>
        <p:txBody>
          <a:bodyPr/>
          <a:lstStyle/>
          <a:p>
            <a:pPr algn="l"/>
            <a:r>
              <a:rPr lang="en-US" sz="3600" dirty="0"/>
              <a:t>BALTIMORE CITY </a:t>
            </a:r>
            <a:br>
              <a:rPr lang="en-US" sz="3600" dirty="0"/>
            </a:br>
            <a:r>
              <a:rPr lang="en-US" sz="2400" dirty="0"/>
              <a:t>DJS INITIATIVES AND COLLABORATION</a:t>
            </a:r>
            <a:endParaRPr lang="en-US" sz="3600" dirty="0"/>
          </a:p>
        </p:txBody>
      </p:sp>
      <p:sp>
        <p:nvSpPr>
          <p:cNvPr id="5" name="TextBox 4">
            <a:extLst>
              <a:ext uri="{FF2B5EF4-FFF2-40B4-BE49-F238E27FC236}">
                <a16:creationId xmlns:a16="http://schemas.microsoft.com/office/drawing/2014/main" id="{F9466EC4-A0CD-5D1B-612C-77AD8233ACE5}"/>
              </a:ext>
            </a:extLst>
          </p:cNvPr>
          <p:cNvSpPr txBox="1"/>
          <p:nvPr/>
        </p:nvSpPr>
        <p:spPr>
          <a:xfrm>
            <a:off x="3056283" y="3046765"/>
            <a:ext cx="5878996" cy="1200329"/>
          </a:xfrm>
          <a:prstGeom prst="rect">
            <a:avLst/>
          </a:prstGeom>
          <a:noFill/>
        </p:spPr>
        <p:txBody>
          <a:bodyPr wrap="square">
            <a:spAutoFit/>
          </a:bodyPr>
          <a:lstStyle/>
          <a:p>
            <a:r>
              <a:rPr lang="en-US" sz="1600" b="1" cap="all" dirty="0"/>
              <a:t>DJS Presentation:</a:t>
            </a:r>
          </a:p>
          <a:p>
            <a:r>
              <a:rPr lang="en-US" dirty="0"/>
              <a:t>Baltimore City Council Public Safety Committee Legislative Oversight- Crime  Reduction and Violence Prevention</a:t>
            </a:r>
          </a:p>
          <a:p>
            <a:endParaRPr lang="en-US" dirty="0"/>
          </a:p>
          <a:p>
            <a:r>
              <a:rPr lang="en-US" dirty="0"/>
              <a:t>May 13, 2025 </a:t>
            </a:r>
          </a:p>
        </p:txBody>
      </p:sp>
      <p:pic>
        <p:nvPicPr>
          <p:cNvPr id="6" name="Picture 5" descr="A logo with a group of people&#10;&#10;Description automatically generated">
            <a:extLst>
              <a:ext uri="{FF2B5EF4-FFF2-40B4-BE49-F238E27FC236}">
                <a16:creationId xmlns:a16="http://schemas.microsoft.com/office/drawing/2014/main" id="{09A226E8-A9E2-591C-3672-1DF13A9F6066}"/>
              </a:ext>
            </a:extLst>
          </p:cNvPr>
          <p:cNvPicPr>
            <a:picLocks noChangeAspect="1"/>
          </p:cNvPicPr>
          <p:nvPr/>
        </p:nvPicPr>
        <p:blipFill>
          <a:blip r:embed="rId2"/>
          <a:stretch>
            <a:fillRect/>
          </a:stretch>
        </p:blipFill>
        <p:spPr>
          <a:xfrm>
            <a:off x="430923" y="1537533"/>
            <a:ext cx="1840170" cy="1610773"/>
          </a:xfrm>
          <a:prstGeom prst="rect">
            <a:avLst/>
          </a:prstGeom>
        </p:spPr>
      </p:pic>
      <p:cxnSp>
        <p:nvCxnSpPr>
          <p:cNvPr id="8" name="Straight Connector 7">
            <a:extLst>
              <a:ext uri="{FF2B5EF4-FFF2-40B4-BE49-F238E27FC236}">
                <a16:creationId xmlns:a16="http://schemas.microsoft.com/office/drawing/2014/main" id="{1B29A38D-2CE5-A5D4-17B4-CA96CBE88C74}"/>
              </a:ext>
            </a:extLst>
          </p:cNvPr>
          <p:cNvCxnSpPr/>
          <p:nvPr/>
        </p:nvCxnSpPr>
        <p:spPr>
          <a:xfrm>
            <a:off x="2609022" y="352839"/>
            <a:ext cx="39757" cy="434837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59312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EB0A388-ADE3-673A-0AC4-BEDF6E1A6947}"/>
              </a:ext>
            </a:extLst>
          </p:cNvPr>
          <p:cNvSpPr txBox="1"/>
          <p:nvPr/>
        </p:nvSpPr>
        <p:spPr>
          <a:xfrm>
            <a:off x="287589" y="943235"/>
            <a:ext cx="3538975" cy="2708434"/>
          </a:xfrm>
          <a:prstGeom prst="rect">
            <a:avLst/>
          </a:prstGeom>
          <a:solidFill>
            <a:schemeClr val="bg1">
              <a:lumMod val="95000"/>
            </a:schemeClr>
          </a:solidFill>
          <a:ln>
            <a:solidFill>
              <a:srgbClr val="C00000"/>
            </a:solidFill>
          </a:ln>
        </p:spPr>
        <p:txBody>
          <a:bodyPr wrap="square" rtlCol="0">
            <a:spAutoFit/>
          </a:bodyPr>
          <a:lstStyle/>
          <a:p>
            <a:pPr marL="285750" indent="-285750">
              <a:buFont typeface="Arial" panose="020B0604020202020204" pitchFamily="34" charset="0"/>
              <a:buChar char="•"/>
            </a:pPr>
            <a:endParaRPr lang="en-US" b="1" dirty="0">
              <a:solidFill>
                <a:schemeClr val="tx1"/>
              </a:solidFill>
            </a:endParaRPr>
          </a:p>
          <a:p>
            <a:r>
              <a:rPr lang="en-US" sz="2000" b="1" dirty="0">
                <a:solidFill>
                  <a:srgbClr val="C00000"/>
                </a:solidFill>
                <a:latin typeface="Arial Black" panose="020B0A04020102020204" pitchFamily="34" charset="0"/>
              </a:rPr>
              <a:t>SPECIAL INITIATIVES</a:t>
            </a:r>
          </a:p>
          <a:p>
            <a:pPr marL="285750" indent="-285750">
              <a:buFont typeface="Arial" panose="020B0604020202020204" pitchFamily="34" charset="0"/>
              <a:buChar char="•"/>
            </a:pPr>
            <a:r>
              <a:rPr lang="en-US" sz="1800" b="1" dirty="0">
                <a:solidFill>
                  <a:schemeClr val="tx1"/>
                </a:solidFill>
              </a:rPr>
              <a:t>Thrive Academy</a:t>
            </a:r>
          </a:p>
          <a:p>
            <a:pPr marL="285750" indent="-285750">
              <a:buFont typeface="Arial" panose="020B0604020202020204" pitchFamily="34" charset="0"/>
              <a:buChar char="•"/>
            </a:pPr>
            <a:r>
              <a:rPr lang="en-US" sz="1800" b="1" dirty="0">
                <a:solidFill>
                  <a:schemeClr val="tx1"/>
                </a:solidFill>
              </a:rPr>
              <a:t>Thrive Passport</a:t>
            </a:r>
          </a:p>
          <a:p>
            <a:pPr marL="285750" indent="-285750">
              <a:buFont typeface="Arial" panose="020B0604020202020204" pitchFamily="34" charset="0"/>
              <a:buChar char="•"/>
            </a:pPr>
            <a:r>
              <a:rPr lang="en-US" sz="1800" b="1" dirty="0">
                <a:solidFill>
                  <a:schemeClr val="tx1"/>
                </a:solidFill>
              </a:rPr>
              <a:t>ACCESS ATD (TOJ ATD)</a:t>
            </a:r>
          </a:p>
          <a:p>
            <a:pPr marL="285750" indent="-285750">
              <a:buFont typeface="Arial" panose="020B0604020202020204" pitchFamily="34" charset="0"/>
              <a:buChar char="•"/>
            </a:pPr>
            <a:r>
              <a:rPr lang="en-US" sz="1800" b="1" dirty="0">
                <a:solidFill>
                  <a:schemeClr val="tx1"/>
                </a:solidFill>
              </a:rPr>
              <a:t>Probation Transformation</a:t>
            </a:r>
          </a:p>
          <a:p>
            <a:pPr marL="285750" indent="-285750">
              <a:buFont typeface="Arial" panose="020B0604020202020204" pitchFamily="34" charset="0"/>
              <a:buChar char="•"/>
            </a:pPr>
            <a:r>
              <a:rPr lang="en-US" sz="1800" b="1" dirty="0">
                <a:solidFill>
                  <a:schemeClr val="tx1"/>
                </a:solidFill>
              </a:rPr>
              <a:t>Community Continuum Expansion</a:t>
            </a:r>
            <a:r>
              <a:rPr lang="en-US" b="1" dirty="0">
                <a:solidFill>
                  <a:schemeClr val="tx1"/>
                </a:solidFill>
              </a:rPr>
              <a:t> </a:t>
            </a:r>
          </a:p>
          <a:p>
            <a:r>
              <a:rPr lang="en-US" b="1" dirty="0">
                <a:solidFill>
                  <a:schemeClr val="tx1"/>
                </a:solidFill>
              </a:rPr>
              <a:t>         - </a:t>
            </a:r>
            <a:r>
              <a:rPr lang="en-US" dirty="0">
                <a:solidFill>
                  <a:schemeClr val="tx1"/>
                </a:solidFill>
              </a:rPr>
              <a:t>Workforce Development</a:t>
            </a:r>
          </a:p>
          <a:p>
            <a:pPr lvl="2"/>
            <a:r>
              <a:rPr lang="en-US" dirty="0">
                <a:solidFill>
                  <a:schemeClr val="tx1"/>
                </a:solidFill>
              </a:rPr>
              <a:t>         - MST</a:t>
            </a:r>
          </a:p>
        </p:txBody>
      </p:sp>
      <p:sp>
        <p:nvSpPr>
          <p:cNvPr id="4" name="TextBox 3">
            <a:extLst>
              <a:ext uri="{FF2B5EF4-FFF2-40B4-BE49-F238E27FC236}">
                <a16:creationId xmlns:a16="http://schemas.microsoft.com/office/drawing/2014/main" id="{856F90E0-5282-8714-5BCB-C935532CBBE6}"/>
              </a:ext>
            </a:extLst>
          </p:cNvPr>
          <p:cNvSpPr txBox="1"/>
          <p:nvPr/>
        </p:nvSpPr>
        <p:spPr>
          <a:xfrm>
            <a:off x="4008137" y="595366"/>
            <a:ext cx="4758175" cy="3508653"/>
          </a:xfrm>
          <a:prstGeom prst="rect">
            <a:avLst/>
          </a:prstGeom>
          <a:noFill/>
          <a:ln>
            <a:solidFill>
              <a:srgbClr val="C00000"/>
            </a:solidFill>
          </a:ln>
        </p:spPr>
        <p:txBody>
          <a:bodyPr wrap="square" rtlCol="0">
            <a:spAutoFit/>
          </a:bodyPr>
          <a:lstStyle/>
          <a:p>
            <a:r>
              <a:rPr lang="en-US" sz="1600" b="1" dirty="0">
                <a:solidFill>
                  <a:srgbClr val="C00000"/>
                </a:solidFill>
                <a:latin typeface="Arial Black" panose="020B0A04020102020204" pitchFamily="34" charset="0"/>
              </a:rPr>
              <a:t>DJS COLLABORATIVE ACTIVITIES WITH BALTIMORE CITY STAKEHOLDERS:</a:t>
            </a:r>
          </a:p>
          <a:p>
            <a:pPr marL="285750" indent="-285750">
              <a:buFont typeface="Arial" panose="020B0604020202020204" pitchFamily="34" charset="0"/>
              <a:buChar char="•"/>
            </a:pPr>
            <a:r>
              <a:rPr lang="en-US" sz="1600" dirty="0">
                <a:solidFill>
                  <a:schemeClr val="tx1"/>
                </a:solidFill>
              </a:rPr>
              <a:t>Electronic Monitoring Headquarters Tours</a:t>
            </a:r>
          </a:p>
          <a:p>
            <a:pPr marL="285750" indent="-285750">
              <a:buFont typeface="Arial" panose="020B0604020202020204" pitchFamily="34" charset="0"/>
              <a:buChar char="•"/>
            </a:pPr>
            <a:r>
              <a:rPr lang="en-US" sz="1600" dirty="0">
                <a:solidFill>
                  <a:schemeClr val="tx1"/>
                </a:solidFill>
              </a:rPr>
              <a:t>Baltimore City Criminal Justice Coordinating Council</a:t>
            </a:r>
          </a:p>
          <a:p>
            <a:pPr marL="285750" indent="-285750">
              <a:buFont typeface="Arial" panose="020B0604020202020204" pitchFamily="34" charset="0"/>
              <a:buChar char="•"/>
            </a:pPr>
            <a:r>
              <a:rPr lang="en-US" sz="1600" dirty="0">
                <a:solidFill>
                  <a:schemeClr val="tx1"/>
                </a:solidFill>
              </a:rPr>
              <a:t>Commission on Juvenile Justice Reform and Emerging Best Practices</a:t>
            </a:r>
          </a:p>
          <a:p>
            <a:pPr marL="285750" indent="-285750">
              <a:buFont typeface="Arial" panose="020B0604020202020204" pitchFamily="34" charset="0"/>
              <a:buChar char="•"/>
            </a:pPr>
            <a:r>
              <a:rPr lang="en-US" sz="1600" dirty="0">
                <a:solidFill>
                  <a:schemeClr val="tx1"/>
                </a:solidFill>
              </a:rPr>
              <a:t>BPD Youth of Concern Weekly Meetings</a:t>
            </a:r>
          </a:p>
          <a:p>
            <a:pPr marL="285750" indent="-285750">
              <a:buFont typeface="Arial" panose="020B0604020202020204" pitchFamily="34" charset="0"/>
              <a:buChar char="•"/>
            </a:pPr>
            <a:r>
              <a:rPr lang="en-US" sz="1600" dirty="0">
                <a:solidFill>
                  <a:schemeClr val="tx1"/>
                </a:solidFill>
              </a:rPr>
              <a:t>Youth Violence Stat Participation </a:t>
            </a:r>
          </a:p>
          <a:p>
            <a:pPr marL="285750" indent="-285750">
              <a:buFont typeface="Arial" panose="020B0604020202020204" pitchFamily="34" charset="0"/>
              <a:buChar char="•"/>
            </a:pPr>
            <a:r>
              <a:rPr lang="en-US" sz="1600" dirty="0">
                <a:solidFill>
                  <a:schemeClr val="tx1"/>
                </a:solidFill>
              </a:rPr>
              <a:t>Mayor’s Office of Family and Child Success (MOCFS) and Office of African-American  Male Achievement (MOAAMA)</a:t>
            </a:r>
          </a:p>
          <a:p>
            <a:pPr marL="285750" indent="-285750">
              <a:buFont typeface="Arial" panose="020B0604020202020204" pitchFamily="34" charset="0"/>
              <a:buChar char="•"/>
            </a:pPr>
            <a:r>
              <a:rPr lang="en-US" sz="1600" dirty="0">
                <a:solidFill>
                  <a:schemeClr val="tx1"/>
                </a:solidFill>
              </a:rPr>
              <a:t>Childhood Fatality Review</a:t>
            </a:r>
          </a:p>
          <a:p>
            <a:endParaRPr lang="en-US" b="1" dirty="0">
              <a:solidFill>
                <a:schemeClr val="tx1"/>
              </a:solidFill>
            </a:endParaRPr>
          </a:p>
        </p:txBody>
      </p:sp>
    </p:spTree>
    <p:extLst>
      <p:ext uri="{BB962C8B-B14F-4D97-AF65-F5344CB8AC3E}">
        <p14:creationId xmlns:p14="http://schemas.microsoft.com/office/powerpoint/2010/main" val="2582370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8DB9E-C8C7-82FE-A644-47D52AABE490}"/>
              </a:ext>
            </a:extLst>
          </p:cNvPr>
          <p:cNvSpPr>
            <a:spLocks noGrp="1"/>
          </p:cNvSpPr>
          <p:nvPr>
            <p:ph type="title"/>
          </p:nvPr>
        </p:nvSpPr>
        <p:spPr>
          <a:xfrm>
            <a:off x="622983" y="529561"/>
            <a:ext cx="7699200" cy="572700"/>
          </a:xfrm>
        </p:spPr>
        <p:txBody>
          <a:bodyPr/>
          <a:lstStyle/>
          <a:p>
            <a:r>
              <a:rPr lang="en-US" cap="all" dirty="0">
                <a:latin typeface="+mj-lt"/>
              </a:rPr>
              <a:t>Baltimore City Outcomes</a:t>
            </a:r>
          </a:p>
        </p:txBody>
      </p:sp>
      <p:sp>
        <p:nvSpPr>
          <p:cNvPr id="3" name="TextBox 2">
            <a:extLst>
              <a:ext uri="{FF2B5EF4-FFF2-40B4-BE49-F238E27FC236}">
                <a16:creationId xmlns:a16="http://schemas.microsoft.com/office/drawing/2014/main" id="{0EB0A388-ADE3-673A-0AC4-BEDF6E1A6947}"/>
              </a:ext>
            </a:extLst>
          </p:cNvPr>
          <p:cNvSpPr txBox="1"/>
          <p:nvPr/>
        </p:nvSpPr>
        <p:spPr>
          <a:xfrm>
            <a:off x="622983" y="1226199"/>
            <a:ext cx="8015844" cy="3323987"/>
          </a:xfrm>
          <a:prstGeom prst="rect">
            <a:avLst/>
          </a:prstGeom>
          <a:noFill/>
        </p:spPr>
        <p:txBody>
          <a:bodyPr wrap="square" rtlCol="0">
            <a:spAutoFit/>
          </a:bodyPr>
          <a:lstStyle/>
          <a:p>
            <a:pPr marL="285750" indent="-285750">
              <a:buFont typeface="Arial" panose="020B0604020202020204" pitchFamily="34" charset="0"/>
              <a:buChar char="•"/>
            </a:pPr>
            <a:r>
              <a:rPr lang="en-US" b="1" dirty="0">
                <a:solidFill>
                  <a:schemeClr val="tx1"/>
                </a:solidFill>
              </a:rPr>
              <a:t>One and Done: </a:t>
            </a:r>
            <a:r>
              <a:rPr lang="en-US" dirty="0">
                <a:solidFill>
                  <a:schemeClr val="tx1"/>
                </a:solidFill>
              </a:rPr>
              <a:t>The majority of youth referred to DJS with a complaint have no further referrals. </a:t>
            </a:r>
          </a:p>
          <a:p>
            <a:pPr lvl="1"/>
            <a:r>
              <a:rPr lang="en-US" b="1" dirty="0">
                <a:solidFill>
                  <a:schemeClr val="tx1"/>
                </a:solidFill>
                <a:highlight>
                  <a:srgbClr val="FFFF00"/>
                </a:highlight>
              </a:rPr>
              <a:t>	</a:t>
            </a:r>
            <a:endParaRPr lang="en-US" b="1" dirty="0">
              <a:solidFill>
                <a:schemeClr val="tx1"/>
              </a:solidFill>
            </a:endParaRPr>
          </a:p>
          <a:p>
            <a:pPr marL="285750" lvl="1" indent="-285750">
              <a:buFont typeface="Arial" panose="020B0604020202020204" pitchFamily="34" charset="0"/>
              <a:buChar char="•"/>
            </a:pPr>
            <a:r>
              <a:rPr lang="en-US" b="1" dirty="0">
                <a:solidFill>
                  <a:schemeClr val="tx1"/>
                </a:solidFill>
              </a:rPr>
              <a:t>Non-Detained Success Rate: Youth who were initially recommended for detention by law enforcement but were released by DJS Intake or the Court within three days show consistently high success rates</a:t>
            </a:r>
          </a:p>
          <a:p>
            <a:pPr lvl="2"/>
            <a:r>
              <a:rPr lang="en-US" b="1" dirty="0">
                <a:solidFill>
                  <a:schemeClr val="tx1"/>
                </a:solidFill>
              </a:rPr>
              <a:t>	</a:t>
            </a:r>
            <a:r>
              <a:rPr lang="en-US" dirty="0">
                <a:solidFill>
                  <a:schemeClr val="tx1"/>
                </a:solidFill>
              </a:rPr>
              <a:t>70.5% of Baltimore City youth had no new offense or FTA within 60 days</a:t>
            </a:r>
          </a:p>
          <a:p>
            <a:pPr marL="285750" lvl="2" indent="-285750">
              <a:buFont typeface="Arial" panose="020B0604020202020204" pitchFamily="34" charset="0"/>
              <a:buChar char="•"/>
            </a:pPr>
            <a:endParaRPr lang="en-US" b="1" dirty="0">
              <a:solidFill>
                <a:schemeClr val="tx1"/>
              </a:solidFill>
            </a:endParaRPr>
          </a:p>
          <a:p>
            <a:pPr marL="285750" lvl="2" indent="-285750">
              <a:buFont typeface="Arial" panose="020B0604020202020204" pitchFamily="34" charset="0"/>
              <a:buChar char="•"/>
            </a:pPr>
            <a:r>
              <a:rPr lang="en-US" b="1" dirty="0">
                <a:solidFill>
                  <a:schemeClr val="tx1"/>
                </a:solidFill>
              </a:rPr>
              <a:t>Probation Recidivism (for youth based on probation in FY 2022)</a:t>
            </a:r>
          </a:p>
          <a:p>
            <a:pPr lvl="2"/>
            <a:r>
              <a:rPr lang="en-US" b="1" dirty="0">
                <a:solidFill>
                  <a:schemeClr val="tx1"/>
                </a:solidFill>
              </a:rPr>
              <a:t>	</a:t>
            </a:r>
            <a:r>
              <a:rPr lang="en-US" dirty="0">
                <a:solidFill>
                  <a:schemeClr val="tx1"/>
                </a:solidFill>
              </a:rPr>
              <a:t>70.5% of Baltimore City youth had no new sustained juvenile or adult convictions </a:t>
            </a:r>
            <a:br>
              <a:rPr lang="en-US" dirty="0">
                <a:solidFill>
                  <a:schemeClr val="tx1"/>
                </a:solidFill>
              </a:rPr>
            </a:br>
            <a:r>
              <a:rPr lang="en-US" dirty="0">
                <a:solidFill>
                  <a:schemeClr val="tx1"/>
                </a:solidFill>
              </a:rPr>
              <a:t>	within one year. </a:t>
            </a:r>
          </a:p>
          <a:p>
            <a:pPr marL="285750" lvl="2" indent="-285750">
              <a:buFont typeface="Arial" panose="020B0604020202020204" pitchFamily="34" charset="0"/>
              <a:buChar char="•"/>
            </a:pPr>
            <a:endParaRPr lang="en-US" b="1" dirty="0">
              <a:solidFill>
                <a:schemeClr val="tx1"/>
              </a:solidFill>
            </a:endParaRPr>
          </a:p>
          <a:p>
            <a:pPr marL="285750" lvl="2" indent="-285750">
              <a:buFont typeface="Arial" panose="020B0604020202020204" pitchFamily="34" charset="0"/>
              <a:buChar char="•"/>
            </a:pPr>
            <a:r>
              <a:rPr lang="en-US" b="1" dirty="0">
                <a:solidFill>
                  <a:schemeClr val="tx1"/>
                </a:solidFill>
              </a:rPr>
              <a:t>Treatment Program Recidivism (for youth released from committed treatment programs in FY 2022)</a:t>
            </a:r>
          </a:p>
          <a:p>
            <a:pPr lvl="2"/>
            <a:r>
              <a:rPr lang="en-US" b="1" dirty="0">
                <a:solidFill>
                  <a:schemeClr val="tx1"/>
                </a:solidFill>
              </a:rPr>
              <a:t>	</a:t>
            </a:r>
            <a:r>
              <a:rPr lang="en-US" dirty="0">
                <a:solidFill>
                  <a:schemeClr val="tx1"/>
                </a:solidFill>
              </a:rPr>
              <a:t>80.4% of Baltimore City youth had no new sustained juvenile or adult convictions </a:t>
            </a:r>
            <a:br>
              <a:rPr lang="en-US" dirty="0">
                <a:solidFill>
                  <a:schemeClr val="tx1"/>
                </a:solidFill>
              </a:rPr>
            </a:br>
            <a:r>
              <a:rPr lang="en-US" dirty="0">
                <a:solidFill>
                  <a:schemeClr val="tx1"/>
                </a:solidFill>
              </a:rPr>
              <a:t>	within a year. </a:t>
            </a:r>
          </a:p>
        </p:txBody>
      </p:sp>
    </p:spTree>
    <p:extLst>
      <p:ext uri="{BB962C8B-B14F-4D97-AF65-F5344CB8AC3E}">
        <p14:creationId xmlns:p14="http://schemas.microsoft.com/office/powerpoint/2010/main" val="3890404843"/>
      </p:ext>
    </p:extLst>
  </p:cSld>
  <p:clrMapOvr>
    <a:masterClrMapping/>
  </p:clrMapOvr>
  <p:extLst>
    <p:ext uri="{6950BFC3-D8DA-4A85-94F7-54DA5524770B}">
      <p188:commentRel xmlns:p188="http://schemas.microsoft.com/office/powerpoint/2018/8/main" r:id="rId3"/>
    </p:ext>
  </p:extLst>
</p:sld>
</file>

<file path=ppt/theme/theme1.xml><?xml version="1.0" encoding="utf-8"?>
<a:theme xmlns:a="http://schemas.openxmlformats.org/drawingml/2006/main" name="Project Status Update Meeting by Slidesgo">
  <a:themeElements>
    <a:clrScheme name="Red Orange">
      <a:dk1>
        <a:sysClr val="windowText" lastClr="000000"/>
      </a:dk1>
      <a:lt1>
        <a:sysClr val="window" lastClr="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EIP">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5955</TotalTime>
  <Words>1977</Words>
  <Application>Microsoft Office PowerPoint</Application>
  <PresentationFormat>On-screen Show (16:9)</PresentationFormat>
  <Paragraphs>261</Paragraphs>
  <Slides>16</Slides>
  <Notes>11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vt:lpstr>
      <vt:lpstr>Arial Black</vt:lpstr>
      <vt:lpstr>Krona One</vt:lpstr>
      <vt:lpstr>Montserrat</vt:lpstr>
      <vt:lpstr>Skeena</vt:lpstr>
      <vt:lpstr>Project Status Update Meeting by Slidesgo</vt:lpstr>
      <vt:lpstr>PowerPoint Presentation</vt:lpstr>
      <vt:lpstr>PowerPoint Presentation</vt:lpstr>
      <vt:lpstr>System Processing</vt:lpstr>
      <vt:lpstr>DJS INTAKE</vt:lpstr>
      <vt:lpstr>DETENTION REQUESTS</vt:lpstr>
      <vt:lpstr>COMMUNITY DETENTION CONTINUUM</vt:lpstr>
      <vt:lpstr>PowerPoint Presentation</vt:lpstr>
      <vt:lpstr>PowerPoint Presentation</vt:lpstr>
      <vt:lpstr>KEY HB 814 LEGISLATION  </vt:lpstr>
      <vt:lpstr>Baltimore City Trainings</vt:lpstr>
      <vt:lpstr>DATA TRENDS</vt:lpstr>
      <vt:lpstr>PowerPoint Presentation</vt:lpstr>
      <vt:lpstr>PowerPoint Presentation</vt:lpstr>
      <vt:lpstr>BALTIMORE CITY  DJS INITIATIVES AND COLLABORATION</vt:lpstr>
      <vt:lpstr>PowerPoint Presentation</vt:lpstr>
      <vt:lpstr>Baltimore City Outcomes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LEGISLATION &amp; POLICY UPDATE</dc:title>
  <dc:creator>Lisa Garry</dc:creator>
  <cp:lastModifiedBy>Lisa Garry</cp:lastModifiedBy>
  <cp:revision>66</cp:revision>
  <dcterms:modified xsi:type="dcterms:W3CDTF">2025-05-12T20:58:56Z</dcterms:modified>
</cp:coreProperties>
</file>